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2" r:id="rId4"/>
  </p:sldMasterIdLst>
  <p:notesMasterIdLst>
    <p:notesMasterId r:id="rId57"/>
  </p:notesMasterIdLst>
  <p:sldIdLst>
    <p:sldId id="256" r:id="rId5"/>
    <p:sldId id="299" r:id="rId6"/>
    <p:sldId id="276" r:id="rId7"/>
    <p:sldId id="301" r:id="rId8"/>
    <p:sldId id="265" r:id="rId9"/>
    <p:sldId id="287" r:id="rId10"/>
    <p:sldId id="274" r:id="rId11"/>
    <p:sldId id="320" r:id="rId12"/>
    <p:sldId id="321" r:id="rId13"/>
    <p:sldId id="284" r:id="rId14"/>
    <p:sldId id="322" r:id="rId15"/>
    <p:sldId id="324" r:id="rId16"/>
    <p:sldId id="325" r:id="rId17"/>
    <p:sldId id="326" r:id="rId18"/>
    <p:sldId id="327" r:id="rId19"/>
    <p:sldId id="328" r:id="rId20"/>
    <p:sldId id="329" r:id="rId21"/>
    <p:sldId id="336" r:id="rId22"/>
    <p:sldId id="285" r:id="rId23"/>
    <p:sldId id="300" r:id="rId24"/>
    <p:sldId id="304" r:id="rId25"/>
    <p:sldId id="305" r:id="rId26"/>
    <p:sldId id="337" r:id="rId27"/>
    <p:sldId id="338" r:id="rId28"/>
    <p:sldId id="306" r:id="rId29"/>
    <p:sldId id="307" r:id="rId30"/>
    <p:sldId id="278" r:id="rId31"/>
    <p:sldId id="316" r:id="rId32"/>
    <p:sldId id="295" r:id="rId33"/>
    <p:sldId id="308" r:id="rId34"/>
    <p:sldId id="340" r:id="rId35"/>
    <p:sldId id="309" r:id="rId36"/>
    <p:sldId id="296" r:id="rId37"/>
    <p:sldId id="311" r:id="rId38"/>
    <p:sldId id="312" r:id="rId39"/>
    <p:sldId id="313" r:id="rId40"/>
    <p:sldId id="314" r:id="rId41"/>
    <p:sldId id="315" r:id="rId42"/>
    <p:sldId id="335" r:id="rId43"/>
    <p:sldId id="334" r:id="rId44"/>
    <p:sldId id="331" r:id="rId45"/>
    <p:sldId id="332" r:id="rId46"/>
    <p:sldId id="297" r:id="rId47"/>
    <p:sldId id="303" r:id="rId48"/>
    <p:sldId id="298" r:id="rId49"/>
    <p:sldId id="302" r:id="rId50"/>
    <p:sldId id="279" r:id="rId51"/>
    <p:sldId id="294" r:id="rId52"/>
    <p:sldId id="339" r:id="rId53"/>
    <p:sldId id="280" r:id="rId54"/>
    <p:sldId id="342" r:id="rId55"/>
    <p:sldId id="341" r:id="rId5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a:srgbClr val="FFC000"/>
    <a:srgbClr val="C4FF36"/>
    <a:srgbClr val="5C40E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F8207F-7D50-7F68-4E5C-588D26FC4CAE}" v="1328" dt="2026-02-18T12:57:05.347"/>
    <p1510:client id="{4D539221-96D3-B129-D9F0-64E9EEFC2473}" v="3182" dt="2026-02-18T20:57:23.693"/>
    <p1510:client id="{4E3F3847-0ECC-C383-FA95-31AF2F4FDDF5}" v="423" dt="2026-02-18T13:44:58.764"/>
    <p1510:client id="{7B5B5DBF-B6CB-5078-699D-602046BD30CB}" v="19" dt="2026-02-19T10:31:28.8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notesMaster" Target="notesMasters/notes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F2F00C-C6A5-43C8-8EAC-F09E74D99BD6}" type="datetimeFigureOut">
              <a:t>5/25/2026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3BDC11-AF30-4F8B-AEA4-4AEB00060A74}" type="slidenum">
              <a:t>‹#›</a:t>
            </a:fld>
            <a:endParaRPr lang="en-GB"/>
          </a:p>
        </p:txBody>
      </p:sp>
    </p:spTree>
    <p:extLst>
      <p:ext uri="{BB962C8B-B14F-4D97-AF65-F5344CB8AC3E}">
        <p14:creationId xmlns:p14="http://schemas.microsoft.com/office/powerpoint/2010/main" val="2430939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digitalacademy.staffs.ac.uk/forum/index.php?/topic/71752-doe-bokomi-gideon-d012396n/#comment-979545" TargetMode="External"/><Relationship Id="rId2" Type="http://schemas.openxmlformats.org/officeDocument/2006/relationships/slide" Target="../slides/slide47.xml"/><Relationship Id="rId1" Type="http://schemas.openxmlformats.org/officeDocument/2006/relationships/notesMaster" Target="../notesMasters/notesMaster1.xml"/><Relationship Id="rId5" Type="http://schemas.openxmlformats.org/officeDocument/2006/relationships/hyperlink" Target="https://digitalacademy.staffs.ac.uk/forum/index.php?/topic/64699-doe-bokomi-gideon-d012396n/" TargetMode="External"/><Relationship Id="rId4" Type="http://schemas.openxmlformats.org/officeDocument/2006/relationships/hyperlink" Target="https://digitalacademy.staffs.ac.uk/forum/index.php?/topic/68556-doe-bokomi-gideon-d012396n/#comment-965095"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D73BDC11-AF30-4F8B-AEA4-4AEB00060A74}" type="slidenum">
              <a:rPr lang="en-GB"/>
              <a:t>1</a:t>
            </a:fld>
            <a:endParaRPr lang="en-GB"/>
          </a:p>
        </p:txBody>
      </p:sp>
    </p:spTree>
    <p:extLst>
      <p:ext uri="{BB962C8B-B14F-4D97-AF65-F5344CB8AC3E}">
        <p14:creationId xmlns:p14="http://schemas.microsoft.com/office/powerpoint/2010/main" val="3642404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solidFill>
                <a:srgbClr val="000000"/>
              </a:solidFill>
              <a:ea typeface="Calibri"/>
              <a:cs typeface="Calibri"/>
            </a:endParaRPr>
          </a:p>
          <a:p>
            <a:endParaRPr lang="en-GB" dirty="0">
              <a:solidFill>
                <a:srgbClr val="000000"/>
              </a:solidFill>
              <a:ea typeface="Calibri"/>
              <a:cs typeface="Calibri"/>
            </a:endParaRPr>
          </a:p>
        </p:txBody>
      </p:sp>
      <p:sp>
        <p:nvSpPr>
          <p:cNvPr id="4" name="Slide Number Placeholder 3"/>
          <p:cNvSpPr>
            <a:spLocks noGrp="1"/>
          </p:cNvSpPr>
          <p:nvPr>
            <p:ph type="sldNum" sz="quarter" idx="5"/>
          </p:nvPr>
        </p:nvSpPr>
        <p:spPr/>
        <p:txBody>
          <a:bodyPr/>
          <a:lstStyle/>
          <a:p>
            <a:fld id="{D73BDC11-AF30-4F8B-AEA4-4AEB00060A74}" type="slidenum">
              <a:rPr lang="en-GB"/>
              <a:t>2</a:t>
            </a:fld>
            <a:endParaRPr lang="en-GB"/>
          </a:p>
        </p:txBody>
      </p:sp>
    </p:spTree>
    <p:extLst>
      <p:ext uri="{BB962C8B-B14F-4D97-AF65-F5344CB8AC3E}">
        <p14:creationId xmlns:p14="http://schemas.microsoft.com/office/powerpoint/2010/main" val="2430334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dirty="0">
              <a:ea typeface="Calibri"/>
              <a:cs typeface="Calibri"/>
            </a:endParaRPr>
          </a:p>
        </p:txBody>
      </p:sp>
      <p:sp>
        <p:nvSpPr>
          <p:cNvPr id="4" name="Slide Number Placeholder 3"/>
          <p:cNvSpPr>
            <a:spLocks noGrp="1"/>
          </p:cNvSpPr>
          <p:nvPr>
            <p:ph type="sldNum" sz="quarter" idx="5"/>
          </p:nvPr>
        </p:nvSpPr>
        <p:spPr/>
        <p:txBody>
          <a:bodyPr/>
          <a:lstStyle/>
          <a:p>
            <a:fld id="{D73BDC11-AF30-4F8B-AEA4-4AEB00060A74}" type="slidenum">
              <a:t>5</a:t>
            </a:fld>
            <a:endParaRPr lang="en-GB"/>
          </a:p>
        </p:txBody>
      </p:sp>
    </p:spTree>
    <p:extLst>
      <p:ext uri="{BB962C8B-B14F-4D97-AF65-F5344CB8AC3E}">
        <p14:creationId xmlns:p14="http://schemas.microsoft.com/office/powerpoint/2010/main" val="901100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Lebowitz J. (2011) goes in depth about the history of storytelling and looking into the</a:t>
            </a:r>
          </a:p>
          <a:p>
            <a:r>
              <a:rPr lang="en-US" dirty="0"/>
              <a:t>limitations of storytelling. </a:t>
            </a:r>
            <a:endParaRPr lang="en-US" dirty="0">
              <a:ea typeface="Calibri"/>
              <a:cs typeface="Calibri"/>
            </a:endParaRPr>
          </a:p>
          <a:p>
            <a:r>
              <a:rPr lang="en-US" dirty="0"/>
              <a:t> </a:t>
            </a:r>
            <a:endParaRPr lang="en-GB" dirty="0"/>
          </a:p>
          <a:p>
            <a:r>
              <a:rPr lang="en-US" dirty="0"/>
              <a:t>Originally stories began as background info, paragraphs of text or short cutscenes due</a:t>
            </a:r>
            <a:endParaRPr lang="en-US" dirty="0">
              <a:ea typeface="Calibri"/>
              <a:cs typeface="Calibri"/>
            </a:endParaRPr>
          </a:p>
          <a:p>
            <a:r>
              <a:rPr lang="en-US" dirty="0"/>
              <a:t>to hardware limitations </a:t>
            </a:r>
            <a:endParaRPr lang="en-GB" dirty="0"/>
          </a:p>
          <a:p>
            <a:r>
              <a:rPr lang="en-US" dirty="0"/>
              <a:t> </a:t>
            </a:r>
            <a:endParaRPr lang="en-GB" dirty="0"/>
          </a:p>
          <a:p>
            <a:r>
              <a:rPr lang="en-US" dirty="0"/>
              <a:t>Text adventures and interactive fiction were the next major progression. </a:t>
            </a:r>
            <a:endParaRPr lang="en-US" dirty="0">
              <a:ea typeface="Calibri"/>
              <a:cs typeface="Calibri"/>
            </a:endParaRPr>
          </a:p>
          <a:p>
            <a:r>
              <a:rPr lang="en-US" dirty="0"/>
              <a:t> </a:t>
            </a:r>
            <a:endParaRPr lang="en-US" dirty="0">
              <a:ea typeface="Calibri"/>
              <a:cs typeface="Calibri"/>
            </a:endParaRPr>
          </a:p>
          <a:p>
            <a:r>
              <a:rPr lang="en-US" dirty="0"/>
              <a:t>RPGs, Adventures and Visual novels were prevalent throughout the 2000s </a:t>
            </a:r>
            <a:endParaRPr lang="en-GB" dirty="0"/>
          </a:p>
          <a:p>
            <a:endParaRPr lang="en-US" dirty="0">
              <a:ea typeface="Calibri"/>
              <a:cs typeface="Calibri"/>
            </a:endParaRPr>
          </a:p>
          <a:p>
            <a:r>
              <a:rPr lang="en-US"/>
              <a:t>Cinematography and the combination of other gameplay elements such as audio and graphics greatly expanded the genres that include detailed stories. </a:t>
            </a:r>
          </a:p>
          <a:p>
            <a:endParaRPr lang="en-US" dirty="0">
              <a:ea typeface="Calibri"/>
              <a:cs typeface="Calibri"/>
            </a:endParaRPr>
          </a:p>
          <a:p>
            <a:r>
              <a:rPr lang="en-US" dirty="0"/>
              <a:t>Player-driven stories are an expanding area, however, is greatly reliant on significantly higher hardware requirements. </a:t>
            </a:r>
            <a:endParaRPr lang="en-GB" dirty="0"/>
          </a:p>
          <a:p>
            <a:r>
              <a:rPr lang="en-US" dirty="0"/>
              <a:t> </a:t>
            </a:r>
            <a:endParaRPr lang="en-GB" dirty="0"/>
          </a:p>
          <a:p>
            <a:r>
              <a:rPr lang="en-US" dirty="0"/>
              <a:t> </a:t>
            </a:r>
            <a:endParaRPr lang="en-GB" dirty="0"/>
          </a:p>
        </p:txBody>
      </p:sp>
      <p:sp>
        <p:nvSpPr>
          <p:cNvPr id="4" name="Slide Number Placeholder 3"/>
          <p:cNvSpPr>
            <a:spLocks noGrp="1"/>
          </p:cNvSpPr>
          <p:nvPr>
            <p:ph type="sldNum" sz="quarter" idx="5"/>
          </p:nvPr>
        </p:nvSpPr>
        <p:spPr/>
        <p:txBody>
          <a:bodyPr/>
          <a:lstStyle/>
          <a:p>
            <a:fld id="{D73BDC11-AF30-4F8B-AEA4-4AEB00060A74}" type="slidenum">
              <a:rPr lang="en-GB"/>
              <a:t>8</a:t>
            </a:fld>
            <a:endParaRPr lang="en-GB"/>
          </a:p>
        </p:txBody>
      </p:sp>
    </p:spTree>
    <p:extLst>
      <p:ext uri="{BB962C8B-B14F-4D97-AF65-F5344CB8AC3E}">
        <p14:creationId xmlns:p14="http://schemas.microsoft.com/office/powerpoint/2010/main" val="838639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Across all media, the storyteller must strive to deliver a believable story to the audience, who in turn choose to disregard the knowledge that the world is fabricated and engage with the world and characters as if they are real.</a:t>
            </a:r>
          </a:p>
          <a:p>
            <a:endParaRPr lang="en-US" dirty="0">
              <a:ea typeface="Calibri"/>
              <a:cs typeface="Calibri"/>
            </a:endParaRPr>
          </a:p>
          <a:p>
            <a:r>
              <a:rPr lang="en-US" dirty="0"/>
              <a:t>By treating the audience with respect for uniformity as well as logical reasoning, experiences created are demonstrated in a matter that further improves the believability of the storyteller’s fabricated environment.  </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D73BDC11-AF30-4F8B-AEA4-4AEB00060A74}" type="slidenum">
              <a:rPr lang="en-GB"/>
              <a:t>9</a:t>
            </a:fld>
            <a:endParaRPr lang="en-GB"/>
          </a:p>
        </p:txBody>
      </p:sp>
    </p:spTree>
    <p:extLst>
      <p:ext uri="{BB962C8B-B14F-4D97-AF65-F5344CB8AC3E}">
        <p14:creationId xmlns:p14="http://schemas.microsoft.com/office/powerpoint/2010/main" val="3538004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D73BDC11-AF30-4F8B-AEA4-4AEB00060A74}" type="slidenum">
              <a:rPr lang="en-GB"/>
              <a:t>10</a:t>
            </a:fld>
            <a:endParaRPr lang="en-GB"/>
          </a:p>
        </p:txBody>
      </p:sp>
    </p:spTree>
    <p:extLst>
      <p:ext uri="{BB962C8B-B14F-4D97-AF65-F5344CB8AC3E}">
        <p14:creationId xmlns:p14="http://schemas.microsoft.com/office/powerpoint/2010/main" val="2004097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Rail-roading: Forcing narratives outcomes that are inconsistent with a player's previous decision </a:t>
            </a:r>
            <a:endParaRPr lang="en-US">
              <a:solidFill>
                <a:srgbClr val="444444"/>
              </a:solidFill>
            </a:endParaRPr>
          </a:p>
          <a:p>
            <a:r>
              <a:rPr lang="en-US"/>
              <a:t>Retconning: Establishing a new truth that may sometimes contradict or conflict with established narrative beats or player decisions.  </a:t>
            </a:r>
          </a:p>
        </p:txBody>
      </p:sp>
      <p:sp>
        <p:nvSpPr>
          <p:cNvPr id="4" name="Slide Number Placeholder 3"/>
          <p:cNvSpPr>
            <a:spLocks noGrp="1"/>
          </p:cNvSpPr>
          <p:nvPr>
            <p:ph type="sldNum" sz="quarter" idx="5"/>
          </p:nvPr>
        </p:nvSpPr>
        <p:spPr/>
        <p:txBody>
          <a:bodyPr/>
          <a:lstStyle/>
          <a:p>
            <a:fld id="{D73BDC11-AF30-4F8B-AEA4-4AEB00060A74}" type="slidenum">
              <a:rPr lang="en-GB"/>
              <a:t>11</a:t>
            </a:fld>
            <a:endParaRPr lang="en-GB"/>
          </a:p>
        </p:txBody>
      </p:sp>
    </p:spTree>
    <p:extLst>
      <p:ext uri="{BB962C8B-B14F-4D97-AF65-F5344CB8AC3E}">
        <p14:creationId xmlns:p14="http://schemas.microsoft.com/office/powerpoint/2010/main" val="37687539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900F2-2593-3581-AA25-0F654ADE04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6B93CA-C0FE-8B9E-4EA5-92544254AE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C67523-9A7B-5C0B-6309-24B21DB3CD34}"/>
              </a:ext>
            </a:extLst>
          </p:cNvPr>
          <p:cNvSpPr>
            <a:spLocks noGrp="1"/>
          </p:cNvSpPr>
          <p:nvPr>
            <p:ph type="body" idx="1"/>
          </p:nvPr>
        </p:nvSpPr>
        <p:spPr/>
        <p:txBody>
          <a:bodyPr/>
          <a:lstStyle/>
          <a:p>
            <a:r>
              <a:rPr lang="en-US" dirty="0">
                <a:ea typeface="Calibri"/>
                <a:cs typeface="Calibri"/>
              </a:rPr>
              <a:t>HK - </a:t>
            </a:r>
            <a:r>
              <a:rPr lang="en-US"/>
              <a:t>Designing systems that react to player’s decisions and feedback based on the amplitude of the response creates better player expressivity.</a:t>
            </a:r>
          </a:p>
          <a:p>
            <a:r>
              <a:rPr lang="en-US" dirty="0">
                <a:ea typeface="Calibri"/>
                <a:cs typeface="Calibri"/>
              </a:rPr>
              <a:t>R3R - </a:t>
            </a:r>
            <a:r>
              <a:rPr lang="en-US" dirty="0"/>
              <a:t>Explorable story space  </a:t>
            </a:r>
            <a:endParaRPr lang="en-US" dirty="0">
              <a:ea typeface="Calibri"/>
              <a:cs typeface="Calibri"/>
            </a:endParaRPr>
          </a:p>
          <a:p>
            <a:r>
              <a:rPr lang="en-US" dirty="0"/>
              <a:t>Open ended stories  </a:t>
            </a:r>
            <a:endParaRPr lang="en-US" dirty="0">
              <a:ea typeface="Calibri"/>
              <a:cs typeface="Calibri"/>
            </a:endParaRPr>
          </a:p>
          <a:p>
            <a:r>
              <a:rPr lang="en-US" dirty="0"/>
              <a:t>Reacting to player actions  </a:t>
            </a:r>
            <a:endParaRPr lang="en-US" dirty="0">
              <a:ea typeface="Calibri"/>
              <a:cs typeface="Calibri"/>
            </a:endParaRPr>
          </a:p>
          <a:p>
            <a:r>
              <a:rPr lang="en-US" dirty="0"/>
              <a:t>Shifting story elements  </a:t>
            </a:r>
            <a:endParaRPr lang="en-US" dirty="0">
              <a:ea typeface="Calibri"/>
              <a:cs typeface="Calibri"/>
            </a:endParaRPr>
          </a:p>
          <a:p>
            <a:r>
              <a:rPr lang="en-US" dirty="0"/>
              <a:t>Character stimulation  </a:t>
            </a:r>
            <a:endParaRPr lang="en-US" dirty="0">
              <a:ea typeface="Calibri"/>
              <a:cs typeface="Calibri"/>
            </a:endParaRPr>
          </a:p>
          <a:p>
            <a:r>
              <a:rPr lang="en-US" dirty="0"/>
              <a:t>Drama management – steers player decisions back to desired narrative</a:t>
            </a:r>
            <a:endParaRPr lang="en-US" dirty="0">
              <a:ea typeface="Calibri"/>
              <a:cs typeface="Calibri"/>
            </a:endParaRPr>
          </a:p>
          <a:p>
            <a:r>
              <a:rPr lang="en-US" dirty="0">
                <a:ea typeface="Calibri"/>
                <a:cs typeface="Calibri"/>
              </a:rPr>
              <a:t>SJ – Not-separateness – ideas linked in a fundamental way</a:t>
            </a:r>
          </a:p>
          <a:p>
            <a:r>
              <a:rPr lang="en-US" dirty="0">
                <a:ea typeface="Calibri"/>
                <a:cs typeface="Calibri"/>
              </a:rPr>
              <a:t>HT – Cascades – significant moments with consequences. </a:t>
            </a:r>
          </a:p>
          <a:p>
            <a:r>
              <a:rPr lang="en-US" dirty="0">
                <a:ea typeface="Calibri"/>
                <a:cs typeface="Calibri"/>
              </a:rPr>
              <a:t>LM – Focus on theme in order to define clear moments to your team</a:t>
            </a:r>
          </a:p>
          <a:p>
            <a:endParaRPr lang="en-US" dirty="0">
              <a:ea typeface="Calibri"/>
              <a:cs typeface="Calibri"/>
            </a:endParaRPr>
          </a:p>
        </p:txBody>
      </p:sp>
      <p:sp>
        <p:nvSpPr>
          <p:cNvPr id="4" name="Slide Number Placeholder 3">
            <a:extLst>
              <a:ext uri="{FF2B5EF4-FFF2-40B4-BE49-F238E27FC236}">
                <a16:creationId xmlns:a16="http://schemas.microsoft.com/office/drawing/2014/main" id="{B1498BC6-97AD-2EC3-39DB-C31CC51A0908}"/>
              </a:ext>
            </a:extLst>
          </p:cNvPr>
          <p:cNvSpPr>
            <a:spLocks noGrp="1"/>
          </p:cNvSpPr>
          <p:nvPr>
            <p:ph type="sldNum" sz="quarter" idx="5"/>
          </p:nvPr>
        </p:nvSpPr>
        <p:spPr/>
        <p:txBody>
          <a:bodyPr/>
          <a:lstStyle/>
          <a:p>
            <a:fld id="{D73BDC11-AF30-4F8B-AEA4-4AEB00060A74}" type="slidenum">
              <a:rPr lang="en-GB"/>
              <a:t>12</a:t>
            </a:fld>
            <a:endParaRPr lang="en-GB"/>
          </a:p>
        </p:txBody>
      </p:sp>
    </p:spTree>
    <p:extLst>
      <p:ext uri="{BB962C8B-B14F-4D97-AF65-F5344CB8AC3E}">
        <p14:creationId xmlns:p14="http://schemas.microsoft.com/office/powerpoint/2010/main" val="27609532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81B8A-BA65-C1ED-20D6-6282D44AD7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4EE703-797A-6EAF-F2F1-40B6F58FE2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96B121-5E32-AA51-58BF-96E3B09B86BE}"/>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B3ED57AF-FA36-C682-4A52-5DE40B402E74}"/>
              </a:ext>
            </a:extLst>
          </p:cNvPr>
          <p:cNvSpPr>
            <a:spLocks noGrp="1"/>
          </p:cNvSpPr>
          <p:nvPr>
            <p:ph type="sldNum" sz="quarter" idx="5"/>
          </p:nvPr>
        </p:nvSpPr>
        <p:spPr/>
        <p:txBody>
          <a:bodyPr/>
          <a:lstStyle/>
          <a:p>
            <a:fld id="{D73BDC11-AF30-4F8B-AEA4-4AEB00060A74}" type="slidenum">
              <a:rPr lang="en-GB"/>
              <a:t>13</a:t>
            </a:fld>
            <a:endParaRPr lang="en-GB"/>
          </a:p>
        </p:txBody>
      </p:sp>
    </p:spTree>
    <p:extLst>
      <p:ext uri="{BB962C8B-B14F-4D97-AF65-F5344CB8AC3E}">
        <p14:creationId xmlns:p14="http://schemas.microsoft.com/office/powerpoint/2010/main" val="23900799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8AA8A-8320-9255-0DC0-952AA64432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9E0800-2B8E-2DBA-59E3-5E345A9EE2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A156E9-55C2-83CA-B6A8-CB94F2E97E1E}"/>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8EE8B099-25AD-032A-4B62-26D82C6FCAA3}"/>
              </a:ext>
            </a:extLst>
          </p:cNvPr>
          <p:cNvSpPr>
            <a:spLocks noGrp="1"/>
          </p:cNvSpPr>
          <p:nvPr>
            <p:ph type="sldNum" sz="quarter" idx="5"/>
          </p:nvPr>
        </p:nvSpPr>
        <p:spPr/>
        <p:txBody>
          <a:bodyPr/>
          <a:lstStyle/>
          <a:p>
            <a:fld id="{D73BDC11-AF30-4F8B-AEA4-4AEB00060A74}" type="slidenum">
              <a:rPr lang="en-GB"/>
              <a:t>14</a:t>
            </a:fld>
            <a:endParaRPr lang="en-GB"/>
          </a:p>
        </p:txBody>
      </p:sp>
    </p:spTree>
    <p:extLst>
      <p:ext uri="{BB962C8B-B14F-4D97-AF65-F5344CB8AC3E}">
        <p14:creationId xmlns:p14="http://schemas.microsoft.com/office/powerpoint/2010/main" val="9538003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36AF2-FABC-6EDF-9746-C7839A97BC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F21680-3A93-7894-AF93-1B04AC0725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FDAB99-B613-967D-919E-FC537A9C2191}"/>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2E1B7394-5503-995B-29C2-0C1C7FB7F772}"/>
              </a:ext>
            </a:extLst>
          </p:cNvPr>
          <p:cNvSpPr>
            <a:spLocks noGrp="1"/>
          </p:cNvSpPr>
          <p:nvPr>
            <p:ph type="sldNum" sz="quarter" idx="5"/>
          </p:nvPr>
        </p:nvSpPr>
        <p:spPr/>
        <p:txBody>
          <a:bodyPr/>
          <a:lstStyle/>
          <a:p>
            <a:fld id="{D73BDC11-AF30-4F8B-AEA4-4AEB00060A74}" type="slidenum">
              <a:rPr lang="en-GB"/>
              <a:t>15</a:t>
            </a:fld>
            <a:endParaRPr lang="en-GB"/>
          </a:p>
        </p:txBody>
      </p:sp>
    </p:spTree>
    <p:extLst>
      <p:ext uri="{BB962C8B-B14F-4D97-AF65-F5344CB8AC3E}">
        <p14:creationId xmlns:p14="http://schemas.microsoft.com/office/powerpoint/2010/main" val="39275488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factor that can increase the occurrence of PE is avatar customisation as it enables players to sculpt their avatar to resemble themselves which can directly play a factor in decisions. PE can impact </a:t>
            </a:r>
            <a:r>
              <a:rPr lang="en-US" err="1"/>
              <a:t>behaviour</a:t>
            </a:r>
            <a:r>
              <a:rPr lang="en-US" dirty="0"/>
              <a:t> during playthrough as well as outside and in everyday life. </a:t>
            </a:r>
          </a:p>
          <a:p>
            <a:endParaRPr lang="en-US" dirty="0">
              <a:ea typeface="Calibri"/>
              <a:cs typeface="Calibri"/>
            </a:endParaRPr>
          </a:p>
          <a:p>
            <a:r>
              <a:rPr lang="en-US" dirty="0"/>
              <a:t>Research took in quantitative data and compared the results to prove correlative relationships with variables that could be attributed to a desire to play ‘Love </a:t>
            </a:r>
            <a:r>
              <a:rPr lang="en-US" dirty="0" err="1"/>
              <a:t>Plus’</a:t>
            </a:r>
            <a:r>
              <a:rPr lang="en-US" dirty="0"/>
              <a:t> (a romantic video game from Konami)</a:t>
            </a:r>
            <a:endParaRPr lang="en-US"/>
          </a:p>
          <a:p>
            <a:r>
              <a:rPr lang="en-US" dirty="0"/>
              <a:t>Conclusion highlighted that romantic video games are chosen for perceived benefits over personal psychological factors.</a:t>
            </a:r>
            <a:endParaRPr lang="en-US" dirty="0">
              <a:ea typeface="Calibri"/>
              <a:cs typeface="Calibri"/>
            </a:endParaRPr>
          </a:p>
          <a:p>
            <a:endParaRPr lang="en-US" dirty="0"/>
          </a:p>
          <a:p>
            <a:r>
              <a:rPr lang="en-US" dirty="0" err="1"/>
              <a:t>Karhulahti</a:t>
            </a:r>
            <a:r>
              <a:rPr lang="en-US" dirty="0"/>
              <a:t>, V analyses relevant online discussion and outlines on the key themes: </a:t>
            </a:r>
            <a:endParaRPr lang="en-US" dirty="0">
              <a:solidFill>
                <a:srgbClr val="444444"/>
              </a:solidFill>
              <a:ea typeface="Calibri"/>
              <a:cs typeface="Calibri"/>
            </a:endParaRPr>
          </a:p>
          <a:p>
            <a:r>
              <a:rPr lang="en-US" dirty="0" err="1"/>
              <a:t>Fictophilia</a:t>
            </a:r>
            <a:r>
              <a:rPr lang="en-US" dirty="0"/>
              <a:t> paradox </a:t>
            </a:r>
            <a:endParaRPr lang="en-US" dirty="0">
              <a:solidFill>
                <a:srgbClr val="444444"/>
              </a:solidFill>
            </a:endParaRPr>
          </a:p>
          <a:p>
            <a:r>
              <a:rPr lang="en-US" dirty="0" err="1"/>
              <a:t>Fictophilia</a:t>
            </a:r>
            <a:r>
              <a:rPr lang="en-US" dirty="0"/>
              <a:t> stigma </a:t>
            </a:r>
            <a:endParaRPr lang="en-US" dirty="0">
              <a:solidFill>
                <a:srgbClr val="444444"/>
              </a:solidFill>
            </a:endParaRPr>
          </a:p>
          <a:p>
            <a:r>
              <a:rPr lang="en-US" dirty="0" err="1"/>
              <a:t>Fictophilia</a:t>
            </a:r>
            <a:r>
              <a:rPr lang="en-US" dirty="0"/>
              <a:t> </a:t>
            </a:r>
            <a:r>
              <a:rPr lang="en-US" dirty="0" err="1"/>
              <a:t>behaviours</a:t>
            </a:r>
            <a:r>
              <a:rPr lang="en-US" dirty="0"/>
              <a:t> </a:t>
            </a:r>
            <a:endParaRPr lang="en-US" dirty="0">
              <a:solidFill>
                <a:srgbClr val="444444"/>
              </a:solidFill>
            </a:endParaRPr>
          </a:p>
          <a:p>
            <a:r>
              <a:rPr lang="en-US" dirty="0" err="1"/>
              <a:t>Fictophilia</a:t>
            </a:r>
            <a:r>
              <a:rPr lang="en-US" dirty="0"/>
              <a:t> asexuality </a:t>
            </a:r>
            <a:endParaRPr lang="en-US" dirty="0">
              <a:solidFill>
                <a:srgbClr val="444444"/>
              </a:solidFill>
            </a:endParaRPr>
          </a:p>
          <a:p>
            <a:r>
              <a:rPr lang="en-US" dirty="0" err="1"/>
              <a:t>Fictophilia</a:t>
            </a:r>
            <a:r>
              <a:rPr lang="en-US" dirty="0"/>
              <a:t> supernormal stimuli </a:t>
            </a:r>
            <a:endParaRPr lang="en-US" dirty="0">
              <a:solidFill>
                <a:srgbClr val="444444"/>
              </a:solidFill>
            </a:endParaRPr>
          </a:p>
          <a:p>
            <a:r>
              <a:rPr lang="en-US" dirty="0"/>
              <a:t>Due to the nature of this research being explorative, further theoretical and empirical research is needed.  </a:t>
            </a:r>
            <a:endParaRPr lang="en-US" dirty="0">
              <a:ea typeface="Calibri"/>
              <a:cs typeface="Calibri"/>
            </a:endParaRPr>
          </a:p>
          <a:p>
            <a:endParaRPr lang="en-US" dirty="0"/>
          </a:p>
          <a:p>
            <a:r>
              <a:rPr lang="en-US" dirty="0" err="1"/>
              <a:t>Fictophilia</a:t>
            </a:r>
            <a:r>
              <a:rPr lang="en-US" dirty="0"/>
              <a:t> paradox: Knowledge of the desired object being a work of fiction despite the parasocial relationship associated with it. </a:t>
            </a:r>
            <a:endParaRPr lang="en-US"/>
          </a:p>
          <a:p>
            <a:r>
              <a:rPr lang="en-US" err="1"/>
              <a:t>Fictophilia</a:t>
            </a:r>
            <a:r>
              <a:rPr lang="en-US" dirty="0"/>
              <a:t> supernormal stimuli: When compared to real people, discussions mentioned that their fictional partners experience more success and perform more eccentric while maintaining their attractive qualities.  </a:t>
            </a:r>
          </a:p>
          <a:p>
            <a:r>
              <a:rPr lang="en-US" dirty="0"/>
              <a:t>This behavior is also closely compared to parasocial relationships and fan culture. </a:t>
            </a:r>
            <a:endParaRPr lang="en-US" dirty="0">
              <a:ea typeface="Calibri" panose="020F0502020204030204"/>
              <a:cs typeface="Calibri" panose="020F0502020204030204"/>
            </a:endParaRPr>
          </a:p>
          <a:p>
            <a:endParaRPr lang="en-US"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D73BDC11-AF30-4F8B-AEA4-4AEB00060A74}" type="slidenum">
              <a:rPr lang="en-GB"/>
              <a:t>17</a:t>
            </a:fld>
            <a:endParaRPr lang="en-GB"/>
          </a:p>
        </p:txBody>
      </p:sp>
    </p:spTree>
    <p:extLst>
      <p:ext uri="{BB962C8B-B14F-4D97-AF65-F5344CB8AC3E}">
        <p14:creationId xmlns:p14="http://schemas.microsoft.com/office/powerpoint/2010/main" val="38404048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Bopp J - </a:t>
            </a:r>
            <a:r>
              <a:rPr lang="en-US" dirty="0"/>
              <a:t>he study demonstrated that the nature of emotional attachments is more nuanced and mirrors the variety of real-life liking.</a:t>
            </a:r>
            <a:endParaRPr lang="en-US" dirty="0">
              <a:ea typeface="Calibri"/>
              <a:cs typeface="Calibri"/>
            </a:endParaRPr>
          </a:p>
          <a:p>
            <a:r>
              <a:rPr lang="en-US" dirty="0">
                <a:ea typeface="Calibri"/>
                <a:cs typeface="Calibri"/>
              </a:rPr>
              <a:t>T - </a:t>
            </a:r>
            <a:r>
              <a:rPr lang="en-US" dirty="0"/>
              <a:t>The survey results present a positive trend between level of attachment and reduced level of stress, support the proposed idea that PSAs can soothe stress levels during strong stimuli, such as the pandemic.</a:t>
            </a:r>
            <a:endParaRPr lang="en-US" dirty="0">
              <a:ea typeface="Calibri"/>
              <a:cs typeface="Calibri"/>
            </a:endParaRPr>
          </a:p>
          <a:p>
            <a:r>
              <a:rPr lang="en-US" dirty="0">
                <a:ea typeface="Calibri"/>
                <a:cs typeface="Calibri"/>
              </a:rPr>
              <a:t>Burgess J - </a:t>
            </a:r>
            <a:r>
              <a:rPr lang="en-US" dirty="0"/>
              <a:t>. The results demonstrated that gender did not play a factor in a player’s ability to form an attachment to Aloy nor when mind-melding and reflecting the emotions felt by the playable character (PC).</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D73BDC11-AF30-4F8B-AEA4-4AEB00060A74}" type="slidenum">
              <a:rPr lang="en-GB"/>
              <a:t>18</a:t>
            </a:fld>
            <a:endParaRPr lang="en-GB"/>
          </a:p>
        </p:txBody>
      </p:sp>
    </p:spTree>
    <p:extLst>
      <p:ext uri="{BB962C8B-B14F-4D97-AF65-F5344CB8AC3E}">
        <p14:creationId xmlns:p14="http://schemas.microsoft.com/office/powerpoint/2010/main" val="37442963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endParaRPr lang="en-GB" i="1" dirty="0">
              <a:ea typeface="Calibri"/>
              <a:cs typeface="Calibri"/>
            </a:endParaRPr>
          </a:p>
          <a:p>
            <a:pPr marL="285750" lvl="1" indent="-285750">
              <a:buFont typeface="Tahoma,Calibri"/>
              <a:buChar char="•"/>
            </a:pPr>
            <a:endParaRPr lang="en-GB" dirty="0"/>
          </a:p>
        </p:txBody>
      </p:sp>
      <p:sp>
        <p:nvSpPr>
          <p:cNvPr id="4" name="Slide Number Placeholder 3"/>
          <p:cNvSpPr>
            <a:spLocks noGrp="1"/>
          </p:cNvSpPr>
          <p:nvPr>
            <p:ph type="sldNum" sz="quarter" idx="5"/>
          </p:nvPr>
        </p:nvSpPr>
        <p:spPr/>
        <p:txBody>
          <a:bodyPr/>
          <a:lstStyle/>
          <a:p>
            <a:fld id="{D73BDC11-AF30-4F8B-AEA4-4AEB00060A74}" type="slidenum">
              <a:t>19</a:t>
            </a:fld>
            <a:endParaRPr lang="en-GB"/>
          </a:p>
        </p:txBody>
      </p:sp>
    </p:spTree>
    <p:extLst>
      <p:ext uri="{BB962C8B-B14F-4D97-AF65-F5344CB8AC3E}">
        <p14:creationId xmlns:p14="http://schemas.microsoft.com/office/powerpoint/2010/main" val="2230173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explore the strategies employed in the game industry at handling player behavior and player’s preferences.</a:t>
            </a:r>
          </a:p>
        </p:txBody>
      </p:sp>
      <p:sp>
        <p:nvSpPr>
          <p:cNvPr id="4" name="Slide Number Placeholder 3"/>
          <p:cNvSpPr>
            <a:spLocks noGrp="1"/>
          </p:cNvSpPr>
          <p:nvPr>
            <p:ph type="sldNum" sz="quarter" idx="5"/>
          </p:nvPr>
        </p:nvSpPr>
        <p:spPr/>
        <p:txBody>
          <a:bodyPr/>
          <a:lstStyle/>
          <a:p>
            <a:fld id="{D73BDC11-AF30-4F8B-AEA4-4AEB00060A74}" type="slidenum">
              <a:rPr lang="en-GB"/>
              <a:t>34</a:t>
            </a:fld>
            <a:endParaRPr lang="en-GB"/>
          </a:p>
        </p:txBody>
      </p:sp>
    </p:spTree>
    <p:extLst>
      <p:ext uri="{BB962C8B-B14F-4D97-AF65-F5344CB8AC3E}">
        <p14:creationId xmlns:p14="http://schemas.microsoft.com/office/powerpoint/2010/main" val="6324312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look at the history of video game narratives with branching pathways and examples of successful releases. </a:t>
            </a:r>
          </a:p>
        </p:txBody>
      </p:sp>
      <p:sp>
        <p:nvSpPr>
          <p:cNvPr id="4" name="Slide Number Placeholder 3"/>
          <p:cNvSpPr>
            <a:spLocks noGrp="1"/>
          </p:cNvSpPr>
          <p:nvPr>
            <p:ph type="sldNum" sz="quarter" idx="5"/>
          </p:nvPr>
        </p:nvSpPr>
        <p:spPr/>
        <p:txBody>
          <a:bodyPr/>
          <a:lstStyle/>
          <a:p>
            <a:fld id="{D73BDC11-AF30-4F8B-AEA4-4AEB00060A74}" type="slidenum">
              <a:rPr lang="en-GB"/>
              <a:t>35</a:t>
            </a:fld>
            <a:endParaRPr lang="en-GB"/>
          </a:p>
        </p:txBody>
      </p:sp>
    </p:spTree>
    <p:extLst>
      <p:ext uri="{BB962C8B-B14F-4D97-AF65-F5344CB8AC3E}">
        <p14:creationId xmlns:p14="http://schemas.microsoft.com/office/powerpoint/2010/main" val="18021136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a:t>
            </a:r>
            <a:r>
              <a:rPr lang="en-US" dirty="0" err="1"/>
              <a:t>analyse</a:t>
            </a:r>
            <a:r>
              <a:rPr lang="en-US" dirty="0"/>
              <a:t> how user-avatar relationships impact a player’s decision-making processes. </a:t>
            </a:r>
          </a:p>
        </p:txBody>
      </p:sp>
      <p:sp>
        <p:nvSpPr>
          <p:cNvPr id="4" name="Slide Number Placeholder 3"/>
          <p:cNvSpPr>
            <a:spLocks noGrp="1"/>
          </p:cNvSpPr>
          <p:nvPr>
            <p:ph type="sldNum" sz="quarter" idx="5"/>
          </p:nvPr>
        </p:nvSpPr>
        <p:spPr/>
        <p:txBody>
          <a:bodyPr/>
          <a:lstStyle/>
          <a:p>
            <a:fld id="{D73BDC11-AF30-4F8B-AEA4-4AEB00060A74}" type="slidenum">
              <a:rPr lang="en-GB"/>
              <a:t>36</a:t>
            </a:fld>
            <a:endParaRPr lang="en-GB"/>
          </a:p>
        </p:txBody>
      </p:sp>
    </p:spTree>
    <p:extLst>
      <p:ext uri="{BB962C8B-B14F-4D97-AF65-F5344CB8AC3E}">
        <p14:creationId xmlns:p14="http://schemas.microsoft.com/office/powerpoint/2010/main" val="27640417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To evaluate the research sources regarding its relation to the topic and reliability of the conclusions. </a:t>
            </a:r>
            <a:endParaRPr lang="en-GB" dirty="0"/>
          </a:p>
        </p:txBody>
      </p:sp>
      <p:sp>
        <p:nvSpPr>
          <p:cNvPr id="4" name="Slide Number Placeholder 3"/>
          <p:cNvSpPr>
            <a:spLocks noGrp="1"/>
          </p:cNvSpPr>
          <p:nvPr>
            <p:ph type="sldNum" sz="quarter" idx="5"/>
          </p:nvPr>
        </p:nvSpPr>
        <p:spPr/>
        <p:txBody>
          <a:bodyPr/>
          <a:lstStyle/>
          <a:p>
            <a:fld id="{D73BDC11-AF30-4F8B-AEA4-4AEB00060A74}" type="slidenum">
              <a:rPr lang="en-GB"/>
              <a:t>37</a:t>
            </a:fld>
            <a:endParaRPr lang="en-GB"/>
          </a:p>
        </p:txBody>
      </p:sp>
    </p:spTree>
    <p:extLst>
      <p:ext uri="{BB962C8B-B14F-4D97-AF65-F5344CB8AC3E}">
        <p14:creationId xmlns:p14="http://schemas.microsoft.com/office/powerpoint/2010/main" val="18208816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000000"/>
                </a:solidFill>
              </a:rPr>
              <a:t>To discuss the success of narrative driven games at implementing responses according to player actions.</a:t>
            </a:r>
            <a:endParaRPr lang="en-US" dirty="0">
              <a:solidFill>
                <a:srgbClr val="000000"/>
              </a:solidFill>
            </a:endParaRPr>
          </a:p>
        </p:txBody>
      </p:sp>
      <p:sp>
        <p:nvSpPr>
          <p:cNvPr id="4" name="Slide Number Placeholder 3"/>
          <p:cNvSpPr>
            <a:spLocks noGrp="1"/>
          </p:cNvSpPr>
          <p:nvPr>
            <p:ph type="sldNum" sz="quarter" idx="5"/>
          </p:nvPr>
        </p:nvSpPr>
        <p:spPr/>
        <p:txBody>
          <a:bodyPr/>
          <a:lstStyle/>
          <a:p>
            <a:fld id="{D73BDC11-AF30-4F8B-AEA4-4AEB00060A74}" type="slidenum">
              <a:rPr lang="en-GB"/>
              <a:t>38</a:t>
            </a:fld>
            <a:endParaRPr lang="en-GB"/>
          </a:p>
        </p:txBody>
      </p:sp>
    </p:spTree>
    <p:extLst>
      <p:ext uri="{BB962C8B-B14F-4D97-AF65-F5344CB8AC3E}">
        <p14:creationId xmlns:p14="http://schemas.microsoft.com/office/powerpoint/2010/main" val="11158077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000000"/>
                </a:solidFill>
              </a:rPr>
              <a:t>To discuss the success of narrative driven games at implementing responses according to </a:t>
            </a:r>
            <a:r>
              <a:rPr lang="en-GB" err="1">
                <a:solidFill>
                  <a:srgbClr val="000000"/>
                </a:solidFill>
              </a:rPr>
              <a:t>playeractions</a:t>
            </a:r>
            <a:r>
              <a:rPr lang="en-GB" dirty="0">
                <a:solidFill>
                  <a:srgbClr val="000000"/>
                </a:solidFill>
              </a:rPr>
              <a:t>.</a:t>
            </a:r>
            <a:endParaRPr lang="en-US" dirty="0">
              <a:solidFill>
                <a:srgbClr val="000000"/>
              </a:solidFill>
            </a:endParaRPr>
          </a:p>
        </p:txBody>
      </p:sp>
      <p:sp>
        <p:nvSpPr>
          <p:cNvPr id="4" name="Slide Number Placeholder 3"/>
          <p:cNvSpPr>
            <a:spLocks noGrp="1"/>
          </p:cNvSpPr>
          <p:nvPr>
            <p:ph type="sldNum" sz="quarter" idx="5"/>
          </p:nvPr>
        </p:nvSpPr>
        <p:spPr/>
        <p:txBody>
          <a:bodyPr/>
          <a:lstStyle/>
          <a:p>
            <a:fld id="{D73BDC11-AF30-4F8B-AEA4-4AEB00060A74}" type="slidenum">
              <a:rPr lang="en-GB"/>
              <a:t>39</a:t>
            </a:fld>
            <a:endParaRPr lang="en-GB"/>
          </a:p>
        </p:txBody>
      </p:sp>
    </p:spTree>
    <p:extLst>
      <p:ext uri="{BB962C8B-B14F-4D97-AF65-F5344CB8AC3E}">
        <p14:creationId xmlns:p14="http://schemas.microsoft.com/office/powerpoint/2010/main" val="21728359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u="sng">
                <a:ea typeface="Calibri"/>
                <a:cs typeface="Calibri"/>
              </a:rPr>
              <a:t>Other Proposal Points that I have yet to cover:</a:t>
            </a:r>
            <a:endParaRPr lang="en-US" i="1" u="sng" dirty="0">
              <a:ea typeface="Calibri"/>
              <a:cs typeface="Calibri"/>
            </a:endParaRPr>
          </a:p>
          <a:p>
            <a:r>
              <a:rPr lang="en-US" i="1" u="sng" dirty="0">
                <a:ea typeface="Calibri"/>
                <a:cs typeface="Calibri"/>
              </a:rPr>
              <a:t>Planning: </a:t>
            </a:r>
          </a:p>
          <a:p>
            <a:pPr marL="171450" indent="-171450">
              <a:buFont typeface="Arial"/>
              <a:buChar char="•"/>
            </a:pPr>
            <a:r>
              <a:rPr lang="en-US" i="1" dirty="0">
                <a:ea typeface="Calibri"/>
                <a:cs typeface="Calibri"/>
              </a:rPr>
              <a:t>Kanban Board</a:t>
            </a:r>
          </a:p>
          <a:p>
            <a:pPr marL="628650" lvl="1" indent="-171450">
              <a:buFont typeface="Courier New"/>
              <a:buChar char="o"/>
            </a:pPr>
            <a:r>
              <a:rPr lang="en-US" i="1" dirty="0">
                <a:ea typeface="Calibri"/>
                <a:cs typeface="Calibri"/>
              </a:rPr>
              <a:t>Before:</a:t>
            </a:r>
          </a:p>
          <a:p>
            <a:pPr marL="628650" lvl="1" indent="-171450">
              <a:buFont typeface="Courier New"/>
              <a:buChar char="o"/>
            </a:pPr>
            <a:r>
              <a:rPr lang="en-US" i="1" dirty="0">
                <a:ea typeface="Calibri"/>
                <a:cs typeface="Calibri"/>
              </a:rPr>
              <a:t>After:</a:t>
            </a:r>
          </a:p>
          <a:p>
            <a:r>
              <a:rPr lang="en-US" i="1" u="sng" dirty="0">
                <a:ea typeface="Calibri"/>
                <a:cs typeface="Calibri"/>
              </a:rPr>
              <a:t>Previous Experience:</a:t>
            </a:r>
          </a:p>
          <a:p>
            <a:pPr marL="171450" indent="-171450">
              <a:buFont typeface="Symbol"/>
              <a:buChar char="•"/>
            </a:pPr>
            <a:r>
              <a:rPr lang="en-GB" i="1"/>
              <a:t>Game Artificial Intelligence: Working with C# scripting in the Unity Engine. After some careful consideration, I’ve chosen to develop my project within the Unity Engine. This is one of my many Unity modules, but this project was selected as a recent example of my programming skills within my chosen game engine. Building up from this foundation, I plan to make an artefact that will be portray my research findings and showcase a unique interpretation of the affection mechanic, common in many games within the genre.  </a:t>
            </a:r>
            <a:endParaRPr lang="en-US"/>
          </a:p>
          <a:p>
            <a:pPr marL="628650" lvl="1" indent="-171450">
              <a:buFont typeface="Courier New"/>
              <a:buChar char="○"/>
            </a:pPr>
            <a:r>
              <a:rPr lang="en-GB" i="1" u="sng" dirty="0">
                <a:hlinkClick r:id="rId3"/>
              </a:rPr>
              <a:t>https://digitalacademy.staffs.ac.uk/forum/index.php?/topic/71752-doe-bokomi-gideon-d012396n/#comment-979545</a:t>
            </a:r>
            <a:endParaRPr lang="en-US"/>
          </a:p>
          <a:p>
            <a:pPr marL="171450" indent="-171450">
              <a:buFont typeface="Symbol"/>
              <a:buChar char="•"/>
            </a:pPr>
            <a:r>
              <a:rPr lang="en-GB" i="1"/>
              <a:t>Introduction to Mechanics Design: Understanding of the mechanics which can be helpful to apply for a new genre. The techniques learnt with lighting and the use of the camera will be applicable to the planned deliverables, specifically the visual additions that I plan to include in my final project. </a:t>
            </a:r>
            <a:endParaRPr lang="en-US"/>
          </a:p>
          <a:p>
            <a:pPr marL="628650" lvl="1" indent="-171450">
              <a:buFont typeface="Courier New"/>
              <a:buChar char="○"/>
            </a:pPr>
            <a:r>
              <a:rPr lang="en-GB" i="1" u="sng" dirty="0">
                <a:hlinkClick r:id="rId4"/>
              </a:rPr>
              <a:t>https://digitalacademy.staffs.ac.uk/forum/index.php?/topic/68556-doe-bokomi-gideon-d012396n/#comment-965095</a:t>
            </a:r>
            <a:endParaRPr lang="en-US"/>
          </a:p>
          <a:p>
            <a:pPr marL="171450" indent="-171450">
              <a:buFont typeface="Symbol"/>
              <a:buChar char="•"/>
            </a:pPr>
            <a:r>
              <a:rPr lang="en-GB" i="1" dirty="0"/>
              <a:t>Game Prototyping: Scoping and working with an agile game development cycle within a set timeframe. This showcases my experience of working on set sprints and time constraints. Additionally, it features my use of kanban boards which are equally central to this project as one of my chosen forms of  planning documentations. </a:t>
            </a:r>
            <a:endParaRPr lang="en-US" dirty="0"/>
          </a:p>
          <a:p>
            <a:pPr marL="628650" lvl="1" indent="-171450">
              <a:buFont typeface="Courier New"/>
              <a:buChar char="○"/>
            </a:pPr>
            <a:r>
              <a:rPr lang="en-GB" i="1" u="sng" dirty="0">
                <a:hlinkClick r:id="rId5"/>
              </a:rPr>
              <a:t>https://digitalacademy.staffs.ac.uk/forum/index.php?/topic/64699-doe-bokomi-gideon-d012396n/</a:t>
            </a:r>
            <a:endParaRPr lang="en-US"/>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D73BDC11-AF30-4F8B-AEA4-4AEB00060A74}" type="slidenum">
              <a:t>47</a:t>
            </a:fld>
            <a:endParaRPr lang="en-GB"/>
          </a:p>
        </p:txBody>
      </p:sp>
    </p:spTree>
    <p:extLst>
      <p:ext uri="{BB962C8B-B14F-4D97-AF65-F5344CB8AC3E}">
        <p14:creationId xmlns:p14="http://schemas.microsoft.com/office/powerpoint/2010/main" val="17874817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04406-9FC5-ACFE-893D-D4EADEB1A89D}"/>
              </a:ext>
            </a:extLst>
          </p:cNvPr>
          <p:cNvSpPr>
            <a:spLocks noGrp="1"/>
          </p:cNvSpPr>
          <p:nvPr>
            <p:ph type="ctrTitle"/>
          </p:nvPr>
        </p:nvSpPr>
        <p:spPr>
          <a:xfrm>
            <a:off x="308388" y="745440"/>
            <a:ext cx="8132227" cy="3559859"/>
          </a:xfrm>
        </p:spPr>
        <p:txBody>
          <a:bodyPr anchor="t">
            <a:normAutofit/>
          </a:bodyPr>
          <a:lstStyle>
            <a:lvl1pPr algn="l">
              <a:defRPr sz="5400"/>
            </a:lvl1pPr>
          </a:lstStyle>
          <a:p>
            <a:r>
              <a:rPr lang="en-US"/>
              <a:t>Click to edit Master title style</a:t>
            </a:r>
          </a:p>
        </p:txBody>
      </p:sp>
      <p:sp>
        <p:nvSpPr>
          <p:cNvPr id="3" name="Subtitle 2">
            <a:extLst>
              <a:ext uri="{FF2B5EF4-FFF2-40B4-BE49-F238E27FC236}">
                <a16:creationId xmlns:a16="http://schemas.microsoft.com/office/drawing/2014/main" id="{BC0AF19C-C14B-F137-2DE9-1992459045F5}"/>
              </a:ext>
            </a:extLst>
          </p:cNvPr>
          <p:cNvSpPr>
            <a:spLocks noGrp="1"/>
          </p:cNvSpPr>
          <p:nvPr>
            <p:ph type="subTitle" idx="1"/>
          </p:nvPr>
        </p:nvSpPr>
        <p:spPr>
          <a:xfrm>
            <a:off x="317308" y="4669316"/>
            <a:ext cx="8132227" cy="135048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AC6A999-B8D4-1774-9F1B-9F9FE1B3BFA6}"/>
              </a:ext>
            </a:extLst>
          </p:cNvPr>
          <p:cNvSpPr>
            <a:spLocks noGrp="1"/>
          </p:cNvSpPr>
          <p:nvPr>
            <p:ph type="dt" sz="half" idx="10"/>
          </p:nvPr>
        </p:nvSpPr>
        <p:spPr/>
        <p:txBody>
          <a:bodyPr/>
          <a:lstStyle/>
          <a:p>
            <a:fld id="{F2EE3B7B-C7B5-42CF-90CF-67B3D21B2314}" type="datetimeFigureOut">
              <a:rPr lang="en-US" dirty="0"/>
              <a:t>5/25/2026</a:t>
            </a:fld>
            <a:endParaRPr lang="en-US"/>
          </a:p>
        </p:txBody>
      </p:sp>
      <p:sp>
        <p:nvSpPr>
          <p:cNvPr id="5" name="Footer Placeholder 4">
            <a:extLst>
              <a:ext uri="{FF2B5EF4-FFF2-40B4-BE49-F238E27FC236}">
                <a16:creationId xmlns:a16="http://schemas.microsoft.com/office/drawing/2014/main" id="{61165D5D-2AE2-6F91-D1EB-6DD8FC3CE64C}"/>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BF0029E4-3A4E-970A-17A8-1E17D37D1F2B}"/>
              </a:ext>
            </a:extLst>
          </p:cNvPr>
          <p:cNvSpPr>
            <a:spLocks noGrp="1"/>
          </p:cNvSpPr>
          <p:nvPr>
            <p:ph type="sldNum" sz="quarter" idx="12"/>
          </p:nvPr>
        </p:nvSpPr>
        <p:spPr/>
        <p:txBody>
          <a:bodyPr/>
          <a:lstStyle/>
          <a:p>
            <a:fld id="{6E91CC32-6A6B-4E2E-BBA1-6864F305DA26}" type="slidenum">
              <a:rPr lang="en-US" dirty="0"/>
              <a:t>‹#›</a:t>
            </a:fld>
            <a:endParaRPr lang="en-US"/>
          </a:p>
        </p:txBody>
      </p:sp>
    </p:spTree>
    <p:extLst>
      <p:ext uri="{BB962C8B-B14F-4D97-AF65-F5344CB8AC3E}">
        <p14:creationId xmlns:p14="http://schemas.microsoft.com/office/powerpoint/2010/main" val="3449995346"/>
      </p:ext>
    </p:extLst>
  </p:cSld>
  <p:clrMapOvr>
    <a:masterClrMapping/>
  </p:clrMapOvr>
  <p:hf sldNum="0" hdr="0" ft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5D22A-1F6D-0DE5-E04A-DC466353DA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4ADD6F-7C93-3CD3-AC8D-28A78787CB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706E74-14FC-84D9-4B41-7D9FB0D573C4}"/>
              </a:ext>
            </a:extLst>
          </p:cNvPr>
          <p:cNvSpPr>
            <a:spLocks noGrp="1"/>
          </p:cNvSpPr>
          <p:nvPr>
            <p:ph type="dt" sz="half" idx="10"/>
          </p:nvPr>
        </p:nvSpPr>
        <p:spPr/>
        <p:txBody>
          <a:bodyPr/>
          <a:lstStyle/>
          <a:p>
            <a:fld id="{0F996519-E62D-4F8C-AE1E-36928EC7D15C}" type="datetimeFigureOut">
              <a:rPr lang="en-US" dirty="0"/>
              <a:t>5/25/2026</a:t>
            </a:fld>
            <a:endParaRPr lang="en-US"/>
          </a:p>
        </p:txBody>
      </p:sp>
      <p:sp>
        <p:nvSpPr>
          <p:cNvPr id="5" name="Footer Placeholder 4">
            <a:extLst>
              <a:ext uri="{FF2B5EF4-FFF2-40B4-BE49-F238E27FC236}">
                <a16:creationId xmlns:a16="http://schemas.microsoft.com/office/drawing/2014/main" id="{1F35A7DC-6292-6181-949E-F8BC3FA11BA6}"/>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1050F5C6-EADC-E072-B19B-49BB11DF0309}"/>
              </a:ext>
            </a:extLst>
          </p:cNvPr>
          <p:cNvSpPr>
            <a:spLocks noGrp="1"/>
          </p:cNvSpPr>
          <p:nvPr>
            <p:ph type="sldNum" sz="quarter" idx="12"/>
          </p:nvPr>
        </p:nvSpPr>
        <p:spPr/>
        <p:txBody>
          <a:bodyPr/>
          <a:lstStyle/>
          <a:p>
            <a:fld id="{6E91CC32-6A6B-4E2E-BBA1-6864F305DA26}" type="slidenum">
              <a:rPr lang="en-US" dirty="0"/>
              <a:t>‹#›</a:t>
            </a:fld>
            <a:endParaRPr lang="en-US"/>
          </a:p>
        </p:txBody>
      </p:sp>
    </p:spTree>
    <p:extLst>
      <p:ext uri="{BB962C8B-B14F-4D97-AF65-F5344CB8AC3E}">
        <p14:creationId xmlns:p14="http://schemas.microsoft.com/office/powerpoint/2010/main" val="3589847023"/>
      </p:ext>
    </p:extLst>
  </p:cSld>
  <p:clrMapOvr>
    <a:masterClrMapping/>
  </p:clrMapOvr>
  <p:hf sldNum="0" hdr="0" ftr="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B2054-1AE7-534F-0CFE-1F0628A09FC1}"/>
              </a:ext>
            </a:extLst>
          </p:cNvPr>
          <p:cNvSpPr>
            <a:spLocks noGrp="1"/>
          </p:cNvSpPr>
          <p:nvPr>
            <p:ph type="title"/>
          </p:nvPr>
        </p:nvSpPr>
        <p:spPr>
          <a:xfrm>
            <a:off x="340138" y="2243708"/>
            <a:ext cx="9156288" cy="3776091"/>
          </a:xfrm>
        </p:spPr>
        <p:txBody>
          <a:bodyPr anchor="b">
            <a:normAutofit/>
          </a:bodyPr>
          <a:lstStyle>
            <a:lvl1pPr>
              <a:defRPr sz="6600"/>
            </a:lvl1pPr>
          </a:lstStyle>
          <a:p>
            <a:r>
              <a:rPr lang="en-US"/>
              <a:t>Click to edit Master title style</a:t>
            </a:r>
          </a:p>
        </p:txBody>
      </p:sp>
      <p:sp>
        <p:nvSpPr>
          <p:cNvPr id="3" name="Text Placeholder 2">
            <a:extLst>
              <a:ext uri="{FF2B5EF4-FFF2-40B4-BE49-F238E27FC236}">
                <a16:creationId xmlns:a16="http://schemas.microsoft.com/office/drawing/2014/main" id="{3988EC2A-45C7-131C-0F4A-56E62EB029C2}"/>
              </a:ext>
            </a:extLst>
          </p:cNvPr>
          <p:cNvSpPr>
            <a:spLocks noGrp="1"/>
          </p:cNvSpPr>
          <p:nvPr>
            <p:ph type="body" idx="1"/>
          </p:nvPr>
        </p:nvSpPr>
        <p:spPr>
          <a:xfrm>
            <a:off x="340137" y="838201"/>
            <a:ext cx="9156289" cy="1405508"/>
          </a:xfrm>
        </p:spPr>
        <p:txBody>
          <a:bodyPr>
            <a:normAutofit/>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C75A323-2679-E978-8856-2FEBE8F5AE45}"/>
              </a:ext>
            </a:extLst>
          </p:cNvPr>
          <p:cNvSpPr>
            <a:spLocks noGrp="1"/>
          </p:cNvSpPr>
          <p:nvPr>
            <p:ph type="dt" sz="half" idx="10"/>
          </p:nvPr>
        </p:nvSpPr>
        <p:spPr/>
        <p:txBody>
          <a:bodyPr/>
          <a:lstStyle/>
          <a:p>
            <a:fld id="{6477AEB6-FCE1-4CD5-923B-84E54F1460D5}" type="datetimeFigureOut">
              <a:rPr lang="en-US" dirty="0"/>
              <a:t>5/25/2026</a:t>
            </a:fld>
            <a:endParaRPr lang="en-US"/>
          </a:p>
        </p:txBody>
      </p:sp>
      <p:sp>
        <p:nvSpPr>
          <p:cNvPr id="5" name="Footer Placeholder 4">
            <a:extLst>
              <a:ext uri="{FF2B5EF4-FFF2-40B4-BE49-F238E27FC236}">
                <a16:creationId xmlns:a16="http://schemas.microsoft.com/office/drawing/2014/main" id="{2C971DC2-625E-0477-BF8C-F3CDDCE4B11E}"/>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8EF1A644-D449-E464-C2DF-F045A51899D0}"/>
              </a:ext>
            </a:extLst>
          </p:cNvPr>
          <p:cNvSpPr>
            <a:spLocks noGrp="1"/>
          </p:cNvSpPr>
          <p:nvPr>
            <p:ph type="sldNum" sz="quarter" idx="12"/>
          </p:nvPr>
        </p:nvSpPr>
        <p:spPr/>
        <p:txBody>
          <a:bodyPr/>
          <a:lstStyle/>
          <a:p>
            <a:fld id="{6E91CC32-6A6B-4E2E-BBA1-6864F305DA26}" type="slidenum">
              <a:rPr lang="en-US" dirty="0"/>
              <a:t>‹#›</a:t>
            </a:fld>
            <a:endParaRPr lang="en-US"/>
          </a:p>
        </p:txBody>
      </p:sp>
    </p:spTree>
    <p:extLst>
      <p:ext uri="{BB962C8B-B14F-4D97-AF65-F5344CB8AC3E}">
        <p14:creationId xmlns:p14="http://schemas.microsoft.com/office/powerpoint/2010/main" val="945916833"/>
      </p:ext>
    </p:extLst>
  </p:cSld>
  <p:clrMapOvr>
    <a:masterClrMapping/>
  </p:clrMapOvr>
  <p:hf sldNum="0" hdr="0" ft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12719-44A3-3EE8-D757-F0E0F9632AEC}"/>
              </a:ext>
            </a:extLst>
          </p:cNvPr>
          <p:cNvSpPr>
            <a:spLocks noGrp="1"/>
          </p:cNvSpPr>
          <p:nvPr>
            <p:ph type="title"/>
          </p:nvPr>
        </p:nvSpPr>
        <p:spPr>
          <a:xfrm>
            <a:off x="303197" y="750627"/>
            <a:ext cx="10846556" cy="1304150"/>
          </a:xfrm>
        </p:spPr>
        <p:txBody>
          <a:bodyPr anchor="t"/>
          <a:lstStyle/>
          <a:p>
            <a:r>
              <a:rPr lang="en-US"/>
              <a:t>Click to edit Master title style</a:t>
            </a:r>
          </a:p>
        </p:txBody>
      </p:sp>
      <p:sp>
        <p:nvSpPr>
          <p:cNvPr id="3" name="Content Placeholder 2">
            <a:extLst>
              <a:ext uri="{FF2B5EF4-FFF2-40B4-BE49-F238E27FC236}">
                <a16:creationId xmlns:a16="http://schemas.microsoft.com/office/drawing/2014/main" id="{40440DC2-69F2-A056-508C-F5138E71FCA2}"/>
              </a:ext>
            </a:extLst>
          </p:cNvPr>
          <p:cNvSpPr>
            <a:spLocks noGrp="1"/>
          </p:cNvSpPr>
          <p:nvPr>
            <p:ph sz="half" idx="1"/>
          </p:nvPr>
        </p:nvSpPr>
        <p:spPr>
          <a:xfrm>
            <a:off x="1056961" y="2075250"/>
            <a:ext cx="4571288" cy="4101492"/>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DA2243E-0673-54F2-5B38-DF5D2C7367F4}"/>
              </a:ext>
            </a:extLst>
          </p:cNvPr>
          <p:cNvSpPr>
            <a:spLocks noGrp="1"/>
          </p:cNvSpPr>
          <p:nvPr>
            <p:ph sz="half" idx="2"/>
          </p:nvPr>
        </p:nvSpPr>
        <p:spPr>
          <a:xfrm>
            <a:off x="6379560" y="2075250"/>
            <a:ext cx="4770191" cy="4101492"/>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E946B7D-7BAF-8DE9-FB5A-282908B03106}"/>
              </a:ext>
            </a:extLst>
          </p:cNvPr>
          <p:cNvSpPr>
            <a:spLocks noGrp="1"/>
          </p:cNvSpPr>
          <p:nvPr>
            <p:ph type="dt" sz="half" idx="10"/>
          </p:nvPr>
        </p:nvSpPr>
        <p:spPr/>
        <p:txBody>
          <a:bodyPr/>
          <a:lstStyle/>
          <a:p>
            <a:fld id="{96374C2F-71A1-43C9-B2F6-A4FAC8157F1A}" type="datetimeFigureOut">
              <a:rPr lang="en-US" dirty="0"/>
              <a:t>5/25/2026</a:t>
            </a:fld>
            <a:endParaRPr lang="en-US"/>
          </a:p>
        </p:txBody>
      </p:sp>
      <p:sp>
        <p:nvSpPr>
          <p:cNvPr id="6" name="Footer Placeholder 5">
            <a:extLst>
              <a:ext uri="{FF2B5EF4-FFF2-40B4-BE49-F238E27FC236}">
                <a16:creationId xmlns:a16="http://schemas.microsoft.com/office/drawing/2014/main" id="{0AF99017-BDD7-56C7-43AE-4B86AC78194A}"/>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CF6E7D63-14BF-E333-B350-75DA58E281CF}"/>
              </a:ext>
            </a:extLst>
          </p:cNvPr>
          <p:cNvSpPr>
            <a:spLocks noGrp="1"/>
          </p:cNvSpPr>
          <p:nvPr>
            <p:ph type="sldNum" sz="quarter" idx="12"/>
          </p:nvPr>
        </p:nvSpPr>
        <p:spPr/>
        <p:txBody>
          <a:bodyPr/>
          <a:lstStyle/>
          <a:p>
            <a:fld id="{6E91CC32-6A6B-4E2E-BBA1-6864F305DA26}" type="slidenum">
              <a:rPr lang="en-US" dirty="0"/>
              <a:t>‹#›</a:t>
            </a:fld>
            <a:endParaRPr lang="en-US"/>
          </a:p>
        </p:txBody>
      </p:sp>
    </p:spTree>
    <p:extLst>
      <p:ext uri="{BB962C8B-B14F-4D97-AF65-F5344CB8AC3E}">
        <p14:creationId xmlns:p14="http://schemas.microsoft.com/office/powerpoint/2010/main" val="3861500218"/>
      </p:ext>
    </p:extLst>
  </p:cSld>
  <p:clrMapOvr>
    <a:masterClrMapping/>
  </p:clrMapOvr>
  <p:hf sldNum="0" hdr="0" ft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C7F72-3970-859F-C268-E9940EF2D0E4}"/>
              </a:ext>
            </a:extLst>
          </p:cNvPr>
          <p:cNvSpPr>
            <a:spLocks noGrp="1"/>
          </p:cNvSpPr>
          <p:nvPr>
            <p:ph type="title"/>
          </p:nvPr>
        </p:nvSpPr>
        <p:spPr>
          <a:xfrm>
            <a:off x="305649" y="743803"/>
            <a:ext cx="10764271" cy="1025362"/>
          </a:xfrm>
        </p:spPr>
        <p:txBody>
          <a:bodyPr anchor="t"/>
          <a:lstStyle/>
          <a:p>
            <a:r>
              <a:rPr lang="en-US"/>
              <a:t>Click to edit Master title style</a:t>
            </a:r>
          </a:p>
        </p:txBody>
      </p:sp>
      <p:sp>
        <p:nvSpPr>
          <p:cNvPr id="3" name="Text Placeholder 2">
            <a:extLst>
              <a:ext uri="{FF2B5EF4-FFF2-40B4-BE49-F238E27FC236}">
                <a16:creationId xmlns:a16="http://schemas.microsoft.com/office/drawing/2014/main" id="{F9B37CC6-89B8-3CF3-6973-1B5B71782F56}"/>
              </a:ext>
            </a:extLst>
          </p:cNvPr>
          <p:cNvSpPr>
            <a:spLocks noGrp="1"/>
          </p:cNvSpPr>
          <p:nvPr>
            <p:ph type="body" idx="1"/>
          </p:nvPr>
        </p:nvSpPr>
        <p:spPr>
          <a:xfrm>
            <a:off x="1056961" y="1769166"/>
            <a:ext cx="4571287" cy="815008"/>
          </a:xfrm>
        </p:spPr>
        <p:txBody>
          <a:bodyPr anchor="b">
            <a:noAutofit/>
          </a:bodyPr>
          <a:lstStyle>
            <a:lvl1pPr marL="0" indent="0">
              <a:buNone/>
              <a:defRPr sz="2000" b="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0650EB0-E35B-DA3D-B6A1-2422B01C6005}"/>
              </a:ext>
            </a:extLst>
          </p:cNvPr>
          <p:cNvSpPr>
            <a:spLocks noGrp="1"/>
          </p:cNvSpPr>
          <p:nvPr>
            <p:ph sz="half" idx="2"/>
          </p:nvPr>
        </p:nvSpPr>
        <p:spPr>
          <a:xfrm>
            <a:off x="1056961" y="2678597"/>
            <a:ext cx="4571287" cy="35067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57A15D0-F178-1506-0E61-C8FFDF9BD6B5}"/>
              </a:ext>
            </a:extLst>
          </p:cNvPr>
          <p:cNvSpPr>
            <a:spLocks noGrp="1"/>
          </p:cNvSpPr>
          <p:nvPr>
            <p:ph type="body" sz="quarter" idx="3"/>
          </p:nvPr>
        </p:nvSpPr>
        <p:spPr>
          <a:xfrm>
            <a:off x="6498633" y="1769166"/>
            <a:ext cx="4571287" cy="815008"/>
          </a:xfrm>
        </p:spPr>
        <p:txBody>
          <a:bodyPr anchor="b">
            <a:noAutofit/>
          </a:bodyPr>
          <a:lstStyle>
            <a:lvl1pPr marL="0" indent="0">
              <a:buNone/>
              <a:defRPr sz="2000" b="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56CB421-A65A-A7DC-40A7-D8B76F9C3A3A}"/>
              </a:ext>
            </a:extLst>
          </p:cNvPr>
          <p:cNvSpPr>
            <a:spLocks noGrp="1"/>
          </p:cNvSpPr>
          <p:nvPr>
            <p:ph sz="quarter" idx="4"/>
          </p:nvPr>
        </p:nvSpPr>
        <p:spPr>
          <a:xfrm>
            <a:off x="6498633" y="2678596"/>
            <a:ext cx="4571287" cy="35067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7AF5675-5329-D2DB-FAFF-700D076CA886}"/>
              </a:ext>
            </a:extLst>
          </p:cNvPr>
          <p:cNvSpPr>
            <a:spLocks noGrp="1"/>
          </p:cNvSpPr>
          <p:nvPr>
            <p:ph type="dt" sz="half" idx="10"/>
          </p:nvPr>
        </p:nvSpPr>
        <p:spPr/>
        <p:txBody>
          <a:bodyPr/>
          <a:lstStyle/>
          <a:p>
            <a:fld id="{AD631DCC-9916-4BB7-A2E9-25EC84C740A7}" type="datetimeFigureOut">
              <a:rPr lang="en-US" dirty="0"/>
              <a:t>5/25/2026</a:t>
            </a:fld>
            <a:endParaRPr lang="en-US"/>
          </a:p>
        </p:txBody>
      </p:sp>
      <p:sp>
        <p:nvSpPr>
          <p:cNvPr id="8" name="Footer Placeholder 7">
            <a:extLst>
              <a:ext uri="{FF2B5EF4-FFF2-40B4-BE49-F238E27FC236}">
                <a16:creationId xmlns:a16="http://schemas.microsoft.com/office/drawing/2014/main" id="{D1392A97-07D9-5E5C-2A31-3B7D764CE1B8}"/>
              </a:ext>
            </a:extLst>
          </p:cNvPr>
          <p:cNvSpPr>
            <a:spLocks noGrp="1"/>
          </p:cNvSpPr>
          <p:nvPr>
            <p:ph type="ftr" sz="quarter" idx="11"/>
          </p:nvPr>
        </p:nvSpPr>
        <p:spPr/>
        <p:txBody>
          <a:bodyPr/>
          <a:lstStyle/>
          <a:p>
            <a:r>
              <a:rPr lang="en-US"/>
              <a:t>
              </a:t>
            </a:r>
          </a:p>
        </p:txBody>
      </p:sp>
      <p:sp>
        <p:nvSpPr>
          <p:cNvPr id="9" name="Slide Number Placeholder 8">
            <a:extLst>
              <a:ext uri="{FF2B5EF4-FFF2-40B4-BE49-F238E27FC236}">
                <a16:creationId xmlns:a16="http://schemas.microsoft.com/office/drawing/2014/main" id="{4E626143-8FEE-0ABD-25C7-C34AF6568B83}"/>
              </a:ext>
            </a:extLst>
          </p:cNvPr>
          <p:cNvSpPr>
            <a:spLocks noGrp="1"/>
          </p:cNvSpPr>
          <p:nvPr>
            <p:ph type="sldNum" sz="quarter" idx="12"/>
          </p:nvPr>
        </p:nvSpPr>
        <p:spPr/>
        <p:txBody>
          <a:bodyPr/>
          <a:lstStyle/>
          <a:p>
            <a:fld id="{6E91CC32-6A6B-4E2E-BBA1-6864F305DA26}" type="slidenum">
              <a:rPr lang="en-US" dirty="0"/>
              <a:t>‹#›</a:t>
            </a:fld>
            <a:endParaRPr lang="en-US"/>
          </a:p>
        </p:txBody>
      </p:sp>
    </p:spTree>
    <p:extLst>
      <p:ext uri="{BB962C8B-B14F-4D97-AF65-F5344CB8AC3E}">
        <p14:creationId xmlns:p14="http://schemas.microsoft.com/office/powerpoint/2010/main" val="2297092886"/>
      </p:ext>
    </p:extLst>
  </p:cSld>
  <p:clrMapOvr>
    <a:masterClrMapping/>
  </p:clrMapOvr>
  <p:hf sldNum="0" hdr="0" ft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26EFE-D86C-B076-D4D1-FAD1883E0813}"/>
              </a:ext>
            </a:extLst>
          </p:cNvPr>
          <p:cNvSpPr>
            <a:spLocks noGrp="1"/>
          </p:cNvSpPr>
          <p:nvPr>
            <p:ph type="title"/>
          </p:nvPr>
        </p:nvSpPr>
        <p:spPr>
          <a:xfrm>
            <a:off x="308387" y="757766"/>
            <a:ext cx="7240293" cy="3547534"/>
          </a:xfrm>
        </p:spPr>
        <p:txBody>
          <a:bodyPr anchor="t"/>
          <a:lstStyle/>
          <a:p>
            <a:r>
              <a:rPr lang="en-US"/>
              <a:t>Click to edit Master title style</a:t>
            </a:r>
          </a:p>
        </p:txBody>
      </p:sp>
      <p:sp>
        <p:nvSpPr>
          <p:cNvPr id="3" name="Date Placeholder 2">
            <a:extLst>
              <a:ext uri="{FF2B5EF4-FFF2-40B4-BE49-F238E27FC236}">
                <a16:creationId xmlns:a16="http://schemas.microsoft.com/office/drawing/2014/main" id="{C23F3B23-C631-4B62-3211-30222ABE1C33}"/>
              </a:ext>
            </a:extLst>
          </p:cNvPr>
          <p:cNvSpPr>
            <a:spLocks noGrp="1"/>
          </p:cNvSpPr>
          <p:nvPr>
            <p:ph type="dt" sz="half" idx="10"/>
          </p:nvPr>
        </p:nvSpPr>
        <p:spPr/>
        <p:txBody>
          <a:bodyPr/>
          <a:lstStyle/>
          <a:p>
            <a:fld id="{AF59146A-335D-4B7F-86AE-5D483B1F631C}" type="datetimeFigureOut">
              <a:rPr lang="en-US" dirty="0"/>
              <a:t>5/25/2026</a:t>
            </a:fld>
            <a:endParaRPr lang="en-US"/>
          </a:p>
        </p:txBody>
      </p:sp>
      <p:sp>
        <p:nvSpPr>
          <p:cNvPr id="4" name="Footer Placeholder 3">
            <a:extLst>
              <a:ext uri="{FF2B5EF4-FFF2-40B4-BE49-F238E27FC236}">
                <a16:creationId xmlns:a16="http://schemas.microsoft.com/office/drawing/2014/main" id="{7789A1FB-EA0D-F6A3-A4EB-001AA082AAFF}"/>
              </a:ext>
            </a:extLst>
          </p:cNvPr>
          <p:cNvSpPr>
            <a:spLocks noGrp="1"/>
          </p:cNvSpPr>
          <p:nvPr>
            <p:ph type="ftr" sz="quarter" idx="11"/>
          </p:nvPr>
        </p:nvSpPr>
        <p:spPr/>
        <p:txBody>
          <a:bodyPr/>
          <a:lstStyle/>
          <a:p>
            <a:r>
              <a:rPr lang="en-US"/>
              <a:t>
              </a:t>
            </a:r>
          </a:p>
        </p:txBody>
      </p:sp>
      <p:sp>
        <p:nvSpPr>
          <p:cNvPr id="5" name="Slide Number Placeholder 4">
            <a:extLst>
              <a:ext uri="{FF2B5EF4-FFF2-40B4-BE49-F238E27FC236}">
                <a16:creationId xmlns:a16="http://schemas.microsoft.com/office/drawing/2014/main" id="{C6D671B7-A902-587D-89D0-ECFB738FD702}"/>
              </a:ext>
            </a:extLst>
          </p:cNvPr>
          <p:cNvSpPr>
            <a:spLocks noGrp="1"/>
          </p:cNvSpPr>
          <p:nvPr>
            <p:ph type="sldNum" sz="quarter" idx="12"/>
          </p:nvPr>
        </p:nvSpPr>
        <p:spPr/>
        <p:txBody>
          <a:bodyPr/>
          <a:lstStyle/>
          <a:p>
            <a:fld id="{6E91CC32-6A6B-4E2E-BBA1-6864F305DA26}" type="slidenum">
              <a:rPr lang="en-US" dirty="0"/>
              <a:t>‹#›</a:t>
            </a:fld>
            <a:endParaRPr lang="en-US"/>
          </a:p>
        </p:txBody>
      </p:sp>
    </p:spTree>
    <p:extLst>
      <p:ext uri="{BB962C8B-B14F-4D97-AF65-F5344CB8AC3E}">
        <p14:creationId xmlns:p14="http://schemas.microsoft.com/office/powerpoint/2010/main" val="224600043"/>
      </p:ext>
    </p:extLst>
  </p:cSld>
  <p:clrMapOvr>
    <a:masterClrMapping/>
  </p:clrMapOvr>
  <p:hf sldNum="0" hdr="0" ft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A27D49-E5B4-0E67-FCFC-62A04E705682}"/>
              </a:ext>
            </a:extLst>
          </p:cNvPr>
          <p:cNvSpPr>
            <a:spLocks noGrp="1"/>
          </p:cNvSpPr>
          <p:nvPr>
            <p:ph type="dt" sz="half" idx="10"/>
          </p:nvPr>
        </p:nvSpPr>
        <p:spPr/>
        <p:txBody>
          <a:bodyPr/>
          <a:lstStyle/>
          <a:p>
            <a:fld id="{DD71D8EC-8E17-4CE6-99C2-C22488572868}" type="datetimeFigureOut">
              <a:rPr lang="en-US" dirty="0"/>
              <a:t>5/25/2026</a:t>
            </a:fld>
            <a:endParaRPr lang="en-US"/>
          </a:p>
        </p:txBody>
      </p:sp>
      <p:sp>
        <p:nvSpPr>
          <p:cNvPr id="3" name="Footer Placeholder 2">
            <a:extLst>
              <a:ext uri="{FF2B5EF4-FFF2-40B4-BE49-F238E27FC236}">
                <a16:creationId xmlns:a16="http://schemas.microsoft.com/office/drawing/2014/main" id="{6B0E4B02-DD32-C63F-6FEE-BC36E2EFD012}"/>
              </a:ext>
            </a:extLst>
          </p:cNvPr>
          <p:cNvSpPr>
            <a:spLocks noGrp="1"/>
          </p:cNvSpPr>
          <p:nvPr>
            <p:ph type="ftr" sz="quarter" idx="11"/>
          </p:nvPr>
        </p:nvSpPr>
        <p:spPr/>
        <p:txBody>
          <a:bodyPr/>
          <a:lstStyle/>
          <a:p>
            <a:r>
              <a:rPr lang="en-US"/>
              <a:t>
              </a:t>
            </a:r>
          </a:p>
        </p:txBody>
      </p:sp>
      <p:sp>
        <p:nvSpPr>
          <p:cNvPr id="4" name="Slide Number Placeholder 3">
            <a:extLst>
              <a:ext uri="{FF2B5EF4-FFF2-40B4-BE49-F238E27FC236}">
                <a16:creationId xmlns:a16="http://schemas.microsoft.com/office/drawing/2014/main" id="{CF25FA8B-18F7-7DDC-74E0-B1C7139E7B05}"/>
              </a:ext>
            </a:extLst>
          </p:cNvPr>
          <p:cNvSpPr>
            <a:spLocks noGrp="1"/>
          </p:cNvSpPr>
          <p:nvPr>
            <p:ph type="sldNum" sz="quarter" idx="12"/>
          </p:nvPr>
        </p:nvSpPr>
        <p:spPr/>
        <p:txBody>
          <a:bodyPr/>
          <a:lstStyle/>
          <a:p>
            <a:fld id="{6E91CC32-6A6B-4E2E-BBA1-6864F305DA26}" type="slidenum">
              <a:rPr lang="en-US" dirty="0"/>
              <a:t>‹#›</a:t>
            </a:fld>
            <a:endParaRPr lang="en-US"/>
          </a:p>
        </p:txBody>
      </p:sp>
    </p:spTree>
    <p:extLst>
      <p:ext uri="{BB962C8B-B14F-4D97-AF65-F5344CB8AC3E}">
        <p14:creationId xmlns:p14="http://schemas.microsoft.com/office/powerpoint/2010/main" val="3728300153"/>
      </p:ext>
    </p:extLst>
  </p:cSld>
  <p:clrMapOvr>
    <a:masterClrMapping/>
  </p:clrMapOvr>
  <p:hf sldNum="0" hdr="0" ftr="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2D42A-8FC3-F6BE-4CF7-1490DE4FD462}"/>
              </a:ext>
            </a:extLst>
          </p:cNvPr>
          <p:cNvSpPr>
            <a:spLocks noGrp="1"/>
          </p:cNvSpPr>
          <p:nvPr>
            <p:ph type="title"/>
          </p:nvPr>
        </p:nvSpPr>
        <p:spPr>
          <a:xfrm>
            <a:off x="317395" y="766636"/>
            <a:ext cx="3951745" cy="1510628"/>
          </a:xfrm>
        </p:spPr>
        <p:txBody>
          <a:bodyPr anchor="t"/>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CAA2BAA-1CCB-696D-D506-5E1747080119}"/>
              </a:ext>
            </a:extLst>
          </p:cNvPr>
          <p:cNvSpPr>
            <a:spLocks noGrp="1"/>
          </p:cNvSpPr>
          <p:nvPr>
            <p:ph idx="1"/>
          </p:nvPr>
        </p:nvSpPr>
        <p:spPr>
          <a:xfrm>
            <a:off x="5105400" y="702452"/>
            <a:ext cx="6249988" cy="531734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B3C3E7-B970-EF6C-A6D3-6CB81C948775}"/>
              </a:ext>
            </a:extLst>
          </p:cNvPr>
          <p:cNvSpPr>
            <a:spLocks noGrp="1"/>
          </p:cNvSpPr>
          <p:nvPr>
            <p:ph type="body" sz="half" idx="2"/>
          </p:nvPr>
        </p:nvSpPr>
        <p:spPr>
          <a:xfrm>
            <a:off x="323953" y="2277264"/>
            <a:ext cx="3752747" cy="374253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F32464-D130-7DA0-050D-B444566B1A2F}"/>
              </a:ext>
            </a:extLst>
          </p:cNvPr>
          <p:cNvSpPr>
            <a:spLocks noGrp="1"/>
          </p:cNvSpPr>
          <p:nvPr>
            <p:ph type="dt" sz="half" idx="10"/>
          </p:nvPr>
        </p:nvSpPr>
        <p:spPr/>
        <p:txBody>
          <a:bodyPr/>
          <a:lstStyle/>
          <a:p>
            <a:fld id="{9A750ABA-DFFA-4B13-BB77-624D9164A38B}" type="datetimeFigureOut">
              <a:rPr lang="en-US" dirty="0"/>
              <a:t>5/25/2026</a:t>
            </a:fld>
            <a:endParaRPr lang="en-US"/>
          </a:p>
        </p:txBody>
      </p:sp>
      <p:sp>
        <p:nvSpPr>
          <p:cNvPr id="6" name="Footer Placeholder 5">
            <a:extLst>
              <a:ext uri="{FF2B5EF4-FFF2-40B4-BE49-F238E27FC236}">
                <a16:creationId xmlns:a16="http://schemas.microsoft.com/office/drawing/2014/main" id="{3FC2B3B4-209E-187A-6F86-2F2EAD9F7476}"/>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036A2A86-6CB1-F027-66AC-8EBFA9D0647A}"/>
              </a:ext>
            </a:extLst>
          </p:cNvPr>
          <p:cNvSpPr>
            <a:spLocks noGrp="1"/>
          </p:cNvSpPr>
          <p:nvPr>
            <p:ph type="sldNum" sz="quarter" idx="12"/>
          </p:nvPr>
        </p:nvSpPr>
        <p:spPr/>
        <p:txBody>
          <a:bodyPr/>
          <a:lstStyle/>
          <a:p>
            <a:fld id="{6E91CC32-6A6B-4E2E-BBA1-6864F305DA26}" type="slidenum">
              <a:rPr lang="en-US" dirty="0"/>
              <a:t>‹#›</a:t>
            </a:fld>
            <a:endParaRPr lang="en-US"/>
          </a:p>
        </p:txBody>
      </p:sp>
    </p:spTree>
    <p:extLst>
      <p:ext uri="{BB962C8B-B14F-4D97-AF65-F5344CB8AC3E}">
        <p14:creationId xmlns:p14="http://schemas.microsoft.com/office/powerpoint/2010/main" val="228737786"/>
      </p:ext>
    </p:extLst>
  </p:cSld>
  <p:clrMapOvr>
    <a:masterClrMapping/>
  </p:clrMapOvr>
  <p:hf sldNum="0" hdr="0" ftr="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68F49-A418-C21F-25DC-E4C2E1716387}"/>
              </a:ext>
            </a:extLst>
          </p:cNvPr>
          <p:cNvSpPr>
            <a:spLocks noGrp="1"/>
          </p:cNvSpPr>
          <p:nvPr>
            <p:ph type="title"/>
          </p:nvPr>
        </p:nvSpPr>
        <p:spPr>
          <a:xfrm>
            <a:off x="318972" y="765850"/>
            <a:ext cx="3995693" cy="1774778"/>
          </a:xfrm>
        </p:spPr>
        <p:txBody>
          <a:bodyPr anchor="t"/>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378CDE2-0C1B-D3BE-F399-98D983EF4534}"/>
              </a:ext>
            </a:extLst>
          </p:cNvPr>
          <p:cNvSpPr>
            <a:spLocks noGrp="1" noChangeAspect="1"/>
          </p:cNvSpPr>
          <p:nvPr>
            <p:ph type="pic" idx="1"/>
          </p:nvPr>
        </p:nvSpPr>
        <p:spPr>
          <a:xfrm>
            <a:off x="5105400" y="838200"/>
            <a:ext cx="6249988" cy="51815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38786322-CA2D-A634-C10E-4F22BCE48B7F}"/>
              </a:ext>
            </a:extLst>
          </p:cNvPr>
          <p:cNvSpPr>
            <a:spLocks noGrp="1"/>
          </p:cNvSpPr>
          <p:nvPr>
            <p:ph type="body" sz="half" idx="2"/>
          </p:nvPr>
        </p:nvSpPr>
        <p:spPr>
          <a:xfrm>
            <a:off x="340137" y="2552699"/>
            <a:ext cx="3736563" cy="3467099"/>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AD0DD6-F55F-4437-DEC5-FA6028509A2D}"/>
              </a:ext>
            </a:extLst>
          </p:cNvPr>
          <p:cNvSpPr>
            <a:spLocks noGrp="1"/>
          </p:cNvSpPr>
          <p:nvPr>
            <p:ph type="dt" sz="half" idx="10"/>
          </p:nvPr>
        </p:nvSpPr>
        <p:spPr>
          <a:xfrm>
            <a:off x="340137" y="63202"/>
            <a:ext cx="2743200" cy="318221"/>
          </a:xfrm>
        </p:spPr>
        <p:txBody>
          <a:bodyPr/>
          <a:lstStyle/>
          <a:p>
            <a:fld id="{3220A08F-2B1D-4498-A043-7C299B1C2561}" type="datetimeFigureOut">
              <a:rPr lang="en-US" dirty="0"/>
              <a:t>5/25/2026</a:t>
            </a:fld>
            <a:endParaRPr lang="en-US"/>
          </a:p>
        </p:txBody>
      </p:sp>
      <p:sp>
        <p:nvSpPr>
          <p:cNvPr id="6" name="Footer Placeholder 5">
            <a:extLst>
              <a:ext uri="{FF2B5EF4-FFF2-40B4-BE49-F238E27FC236}">
                <a16:creationId xmlns:a16="http://schemas.microsoft.com/office/drawing/2014/main" id="{595B46D7-EE7C-E399-6A6B-18237228F6BA}"/>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F211B808-3207-D755-3B0B-E1D8814B2FA1}"/>
              </a:ext>
            </a:extLst>
          </p:cNvPr>
          <p:cNvSpPr>
            <a:spLocks noGrp="1"/>
          </p:cNvSpPr>
          <p:nvPr>
            <p:ph type="sldNum" sz="quarter" idx="12"/>
          </p:nvPr>
        </p:nvSpPr>
        <p:spPr/>
        <p:txBody>
          <a:bodyPr/>
          <a:lstStyle/>
          <a:p>
            <a:fld id="{6E91CC32-6A6B-4E2E-BBA1-6864F305DA26}" type="slidenum">
              <a:rPr lang="en-US" dirty="0"/>
              <a:t>‹#›</a:t>
            </a:fld>
            <a:endParaRPr lang="en-US"/>
          </a:p>
        </p:txBody>
      </p:sp>
    </p:spTree>
    <p:extLst>
      <p:ext uri="{BB962C8B-B14F-4D97-AF65-F5344CB8AC3E}">
        <p14:creationId xmlns:p14="http://schemas.microsoft.com/office/powerpoint/2010/main" val="4222300419"/>
      </p:ext>
    </p:extLst>
  </p:cSld>
  <p:clrMapOvr>
    <a:masterClrMapping/>
  </p:clrMapOvr>
  <p:hf sldNum="0"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DEBC-9F49-FA9D-D13C-DB380A6281E2}"/>
              </a:ext>
            </a:extLst>
          </p:cNvPr>
          <p:cNvSpPr>
            <a:spLocks noGrp="1"/>
          </p:cNvSpPr>
          <p:nvPr>
            <p:ph type="title"/>
          </p:nvPr>
        </p:nvSpPr>
        <p:spPr>
          <a:xfrm>
            <a:off x="308387" y="757451"/>
            <a:ext cx="10875953" cy="1214650"/>
          </a:xfrm>
        </p:spPr>
        <p:txBody>
          <a:bodyPr anchor="t"/>
          <a:lstStyle/>
          <a:p>
            <a:r>
              <a:rPr lang="en-US"/>
              <a:t>Click to edit Master title style</a:t>
            </a:r>
          </a:p>
        </p:txBody>
      </p:sp>
      <p:sp>
        <p:nvSpPr>
          <p:cNvPr id="3" name="Vertical Text Placeholder 2">
            <a:extLst>
              <a:ext uri="{FF2B5EF4-FFF2-40B4-BE49-F238E27FC236}">
                <a16:creationId xmlns:a16="http://schemas.microsoft.com/office/drawing/2014/main" id="{BA00CB13-23E6-D711-450C-A85A0CB99576}"/>
              </a:ext>
            </a:extLst>
          </p:cNvPr>
          <p:cNvSpPr>
            <a:spLocks noGrp="1"/>
          </p:cNvSpPr>
          <p:nvPr>
            <p:ph type="body" orient="vert" idx="1"/>
          </p:nvPr>
        </p:nvSpPr>
        <p:spPr>
          <a:xfrm>
            <a:off x="335467" y="1972101"/>
            <a:ext cx="10848873" cy="40476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89BB7B-5C14-76DB-FEA8-3DBC09A96516}"/>
              </a:ext>
            </a:extLst>
          </p:cNvPr>
          <p:cNvSpPr>
            <a:spLocks noGrp="1"/>
          </p:cNvSpPr>
          <p:nvPr>
            <p:ph type="dt" sz="half" idx="10"/>
          </p:nvPr>
        </p:nvSpPr>
        <p:spPr/>
        <p:txBody>
          <a:bodyPr/>
          <a:lstStyle/>
          <a:p>
            <a:fld id="{6BAD9902-F134-45BD-ABD2-80C28059B090}" type="datetimeFigureOut">
              <a:rPr lang="en-US" dirty="0"/>
              <a:t>5/25/2026</a:t>
            </a:fld>
            <a:endParaRPr lang="en-US"/>
          </a:p>
        </p:txBody>
      </p:sp>
      <p:sp>
        <p:nvSpPr>
          <p:cNvPr id="5" name="Footer Placeholder 4">
            <a:extLst>
              <a:ext uri="{FF2B5EF4-FFF2-40B4-BE49-F238E27FC236}">
                <a16:creationId xmlns:a16="http://schemas.microsoft.com/office/drawing/2014/main" id="{48BC13CC-29B3-9FDC-C746-D5D65CC2A5D3}"/>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9AB52A12-895F-E9BE-5289-4E0411BD3F4B}"/>
              </a:ext>
            </a:extLst>
          </p:cNvPr>
          <p:cNvSpPr>
            <a:spLocks noGrp="1"/>
          </p:cNvSpPr>
          <p:nvPr>
            <p:ph type="sldNum" sz="quarter" idx="12"/>
          </p:nvPr>
        </p:nvSpPr>
        <p:spPr/>
        <p:txBody>
          <a:bodyPr/>
          <a:lstStyle/>
          <a:p>
            <a:fld id="{6E91CC32-6A6B-4E2E-BBA1-6864F305DA26}" type="slidenum">
              <a:rPr lang="en-US" dirty="0"/>
              <a:t>‹#›</a:t>
            </a:fld>
            <a:endParaRPr lang="en-US"/>
          </a:p>
        </p:txBody>
      </p:sp>
    </p:spTree>
    <p:extLst>
      <p:ext uri="{BB962C8B-B14F-4D97-AF65-F5344CB8AC3E}">
        <p14:creationId xmlns:p14="http://schemas.microsoft.com/office/powerpoint/2010/main" val="33834080"/>
      </p:ext>
    </p:extLst>
  </p:cSld>
  <p:clrMapOvr>
    <a:masterClrMapping/>
  </p:clrMapOvr>
  <p:hf sldNum="0"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A17614-2270-537D-8B09-6CB65016AD8F}"/>
              </a:ext>
            </a:extLst>
          </p:cNvPr>
          <p:cNvSpPr>
            <a:spLocks noGrp="1"/>
          </p:cNvSpPr>
          <p:nvPr>
            <p:ph type="title" orient="vert"/>
          </p:nvPr>
        </p:nvSpPr>
        <p:spPr>
          <a:xfrm>
            <a:off x="9359496" y="755981"/>
            <a:ext cx="2277552" cy="533836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0BC98B5-885C-CBB1-A858-76F65F7D28BD}"/>
              </a:ext>
            </a:extLst>
          </p:cNvPr>
          <p:cNvSpPr>
            <a:spLocks noGrp="1"/>
          </p:cNvSpPr>
          <p:nvPr>
            <p:ph type="body" orient="vert" idx="1"/>
          </p:nvPr>
        </p:nvSpPr>
        <p:spPr>
          <a:xfrm>
            <a:off x="838199" y="755981"/>
            <a:ext cx="8230086" cy="533836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E5DAFE-6A83-FB7D-72DF-232EFE20424E}"/>
              </a:ext>
            </a:extLst>
          </p:cNvPr>
          <p:cNvSpPr>
            <a:spLocks noGrp="1"/>
          </p:cNvSpPr>
          <p:nvPr>
            <p:ph type="dt" sz="half" idx="10"/>
          </p:nvPr>
        </p:nvSpPr>
        <p:spPr/>
        <p:txBody>
          <a:bodyPr/>
          <a:lstStyle/>
          <a:p>
            <a:fld id="{C2B04DB0-379A-41B7-9B29-7F42F0D571D5}" type="datetimeFigureOut">
              <a:rPr lang="en-US" dirty="0"/>
              <a:t>5/25/2026</a:t>
            </a:fld>
            <a:endParaRPr lang="en-US"/>
          </a:p>
        </p:txBody>
      </p:sp>
      <p:sp>
        <p:nvSpPr>
          <p:cNvPr id="5" name="Footer Placeholder 4">
            <a:extLst>
              <a:ext uri="{FF2B5EF4-FFF2-40B4-BE49-F238E27FC236}">
                <a16:creationId xmlns:a16="http://schemas.microsoft.com/office/drawing/2014/main" id="{43B41CCF-A3CD-506E-3AAE-CAEFA8C1BB12}"/>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7420DD9D-25C2-0EDF-A6F4-71946D57B3CD}"/>
              </a:ext>
            </a:extLst>
          </p:cNvPr>
          <p:cNvSpPr>
            <a:spLocks noGrp="1"/>
          </p:cNvSpPr>
          <p:nvPr>
            <p:ph type="sldNum" sz="quarter" idx="12"/>
          </p:nvPr>
        </p:nvSpPr>
        <p:spPr/>
        <p:txBody>
          <a:bodyPr/>
          <a:lstStyle/>
          <a:p>
            <a:fld id="{6E91CC32-6A6B-4E2E-BBA1-6864F305DA26}" type="slidenum">
              <a:rPr lang="en-US" dirty="0"/>
              <a:t>‹#›</a:t>
            </a:fld>
            <a:endParaRPr lang="en-US"/>
          </a:p>
        </p:txBody>
      </p:sp>
    </p:spTree>
    <p:extLst>
      <p:ext uri="{BB962C8B-B14F-4D97-AF65-F5344CB8AC3E}">
        <p14:creationId xmlns:p14="http://schemas.microsoft.com/office/powerpoint/2010/main" val="701169846"/>
      </p:ext>
    </p:extLst>
  </p:cSld>
  <p:clrMapOvr>
    <a:masterClrMapping/>
  </p:clrMapOvr>
  <p:hf sldNum="0" hdr="0" ft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FF45E2-9197-4E34-029A-725ADAC0C752}"/>
              </a:ext>
            </a:extLst>
          </p:cNvPr>
          <p:cNvSpPr>
            <a:spLocks noGrp="1"/>
          </p:cNvSpPr>
          <p:nvPr>
            <p:ph type="title"/>
          </p:nvPr>
        </p:nvSpPr>
        <p:spPr>
          <a:xfrm>
            <a:off x="308387" y="620202"/>
            <a:ext cx="9956747" cy="143878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268CC19E-63FE-1D76-2550-01FD9A6D9A95}"/>
              </a:ext>
            </a:extLst>
          </p:cNvPr>
          <p:cNvSpPr>
            <a:spLocks noGrp="1"/>
          </p:cNvSpPr>
          <p:nvPr>
            <p:ph type="body" idx="1"/>
          </p:nvPr>
        </p:nvSpPr>
        <p:spPr>
          <a:xfrm>
            <a:off x="335467" y="2306781"/>
            <a:ext cx="9956747" cy="38701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DFA067-55BA-33CD-E6F2-B24B2D5DE896}"/>
              </a:ext>
            </a:extLst>
          </p:cNvPr>
          <p:cNvSpPr>
            <a:spLocks noGrp="1"/>
          </p:cNvSpPr>
          <p:nvPr>
            <p:ph type="dt" sz="half" idx="2"/>
          </p:nvPr>
        </p:nvSpPr>
        <p:spPr>
          <a:xfrm>
            <a:off x="340137" y="63202"/>
            <a:ext cx="2743200" cy="318221"/>
          </a:xfrm>
          <a:prstGeom prst="rect">
            <a:avLst/>
          </a:prstGeom>
        </p:spPr>
        <p:txBody>
          <a:bodyPr vert="horz" lIns="91440" tIns="45720" rIns="91440" bIns="45720" rtlCol="0" anchor="ctr"/>
          <a:lstStyle>
            <a:lvl1pPr algn="l">
              <a:defRPr sz="800">
                <a:solidFill>
                  <a:schemeClr val="tx1"/>
                </a:solidFill>
              </a:defRPr>
            </a:lvl1pPr>
          </a:lstStyle>
          <a:p>
            <a:fld id="{567E9B64-DC09-41C8-9DE3-DA74AF8D2F97}" type="datetimeFigureOut">
              <a:rPr lang="en-US" dirty="0"/>
              <a:t>5/25/2026</a:t>
            </a:fld>
            <a:endParaRPr lang="en-US"/>
          </a:p>
        </p:txBody>
      </p:sp>
      <p:sp>
        <p:nvSpPr>
          <p:cNvPr id="5" name="Footer Placeholder 4">
            <a:extLst>
              <a:ext uri="{FF2B5EF4-FFF2-40B4-BE49-F238E27FC236}">
                <a16:creationId xmlns:a16="http://schemas.microsoft.com/office/drawing/2014/main" id="{C965EAE2-7EF5-FFAA-CD74-AA63C671197D}"/>
              </a:ext>
            </a:extLst>
          </p:cNvPr>
          <p:cNvSpPr>
            <a:spLocks noGrp="1"/>
          </p:cNvSpPr>
          <p:nvPr>
            <p:ph type="ftr" sz="quarter" idx="3"/>
          </p:nvPr>
        </p:nvSpPr>
        <p:spPr>
          <a:xfrm>
            <a:off x="7344016" y="6424761"/>
            <a:ext cx="4059936" cy="365125"/>
          </a:xfrm>
          <a:prstGeom prst="rect">
            <a:avLst/>
          </a:prstGeom>
        </p:spPr>
        <p:txBody>
          <a:bodyPr vert="horz" lIns="91440" tIns="45720" rIns="91440" bIns="45720" rtlCol="0" anchor="ctr"/>
          <a:lstStyle>
            <a:lvl1pPr algn="r">
              <a:defRPr sz="800" b="0" cap="all" spc="0" baseline="0">
                <a:solidFill>
                  <a:schemeClr val="tx1"/>
                </a:solidFill>
              </a:defRPr>
            </a:lvl1pPr>
          </a:lstStyle>
          <a:p>
            <a:r>
              <a:rPr lang="en-US"/>
              <a:t>
              </a:t>
            </a:r>
          </a:p>
        </p:txBody>
      </p:sp>
      <p:sp>
        <p:nvSpPr>
          <p:cNvPr id="6" name="Slide Number Placeholder 5">
            <a:extLst>
              <a:ext uri="{FF2B5EF4-FFF2-40B4-BE49-F238E27FC236}">
                <a16:creationId xmlns:a16="http://schemas.microsoft.com/office/drawing/2014/main" id="{D109DC1A-2539-3AE9-11EA-B87D22E62CDB}"/>
              </a:ext>
            </a:extLst>
          </p:cNvPr>
          <p:cNvSpPr>
            <a:spLocks noGrp="1"/>
          </p:cNvSpPr>
          <p:nvPr>
            <p:ph type="sldNum" sz="quarter" idx="4"/>
          </p:nvPr>
        </p:nvSpPr>
        <p:spPr>
          <a:xfrm>
            <a:off x="11403951" y="6425816"/>
            <a:ext cx="429768" cy="365125"/>
          </a:xfrm>
          <a:prstGeom prst="rect">
            <a:avLst/>
          </a:prstGeom>
        </p:spPr>
        <p:txBody>
          <a:bodyPr vert="horz" lIns="91440" tIns="45720" rIns="91440" bIns="45720" rtlCol="0" anchor="ctr"/>
          <a:lstStyle>
            <a:lvl1pPr algn="r">
              <a:defRPr sz="800">
                <a:solidFill>
                  <a:schemeClr val="tx1"/>
                </a:solidFill>
              </a:defRPr>
            </a:lvl1pPr>
          </a:lstStyle>
          <a:p>
            <a:fld id="{6E91CC32-6A6B-4E2E-BBA1-6864F305DA26}" type="slidenum">
              <a:rPr lang="en-US" dirty="0"/>
              <a:t>‹#›</a:t>
            </a:fld>
            <a:endParaRPr lang="en-US"/>
          </a:p>
        </p:txBody>
      </p:sp>
    </p:spTree>
    <p:extLst>
      <p:ext uri="{BB962C8B-B14F-4D97-AF65-F5344CB8AC3E}">
        <p14:creationId xmlns:p14="http://schemas.microsoft.com/office/powerpoint/2010/main" val="1021698015"/>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86868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4" orient="horz" pos="528">
          <p15:clr>
            <a:srgbClr val="F26B43"/>
          </p15:clr>
        </p15:guide>
        <p15:guide id="19" orient="horz" pos="2160">
          <p15:clr>
            <a:srgbClr val="F26B43"/>
          </p15:clr>
        </p15:guide>
        <p15:guide id="20"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8.xml"/><Relationship Id="rId4" Type="http://schemas.openxmlformats.org/officeDocument/2006/relationships/image" Target="../media/image1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9.xml"/><Relationship Id="rId4" Type="http://schemas.openxmlformats.org/officeDocument/2006/relationships/image" Target="../media/image1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hyperlink" Target="https://www.youtube.com/watch?v=SsSh62mSPZE" TargetMode="External"/><Relationship Id="rId3" Type="http://schemas.openxmlformats.org/officeDocument/2006/relationships/hyperlink" Target="https://doi.org/10.1201/9781003182832" TargetMode="External"/><Relationship Id="rId7" Type="http://schemas.openxmlformats.org/officeDocument/2006/relationships/hyperlink" Target="https://www.youtube.com/watch?v=qie4My7zOgI" TargetMode="External"/><Relationship Id="rId2" Type="http://schemas.openxmlformats.org/officeDocument/2006/relationships/hyperlink" Target="https://doi.org/10.4324/9780240817187" TargetMode="External"/><Relationship Id="rId1" Type="http://schemas.openxmlformats.org/officeDocument/2006/relationships/slideLayout" Target="../slideLayouts/slideLayout3.xml"/><Relationship Id="rId6" Type="http://schemas.openxmlformats.org/officeDocument/2006/relationships/hyperlink" Target="https://doi.org/10.5040/9781350301405" TargetMode="External"/><Relationship Id="rId11" Type="http://schemas.openxmlformats.org/officeDocument/2006/relationships/hyperlink" Target="https://www.youtube.com/watch?v=Gsh-aYdFWws" TargetMode="External"/><Relationship Id="rId5" Type="http://schemas.openxmlformats.org/officeDocument/2006/relationships/hyperlink" Target="https://doi.org/10.4324/9781315766836" TargetMode="External"/><Relationship Id="rId10" Type="http://schemas.openxmlformats.org/officeDocument/2006/relationships/hyperlink" Target="https://www.youtube.com/watch?v=E-qnXNUSUMA" TargetMode="External"/><Relationship Id="rId4" Type="http://schemas.openxmlformats.org/officeDocument/2006/relationships/hyperlink" Target="https://doi.org/10.14361/9783839453452" TargetMode="External"/><Relationship Id="rId9" Type="http://schemas.openxmlformats.org/officeDocument/2006/relationships/hyperlink" Target="https://www.youtube.com/watch?v=KU3FlTpxSyk" TargetMode="External"/></Relationships>
</file>

<file path=ppt/slides/_rels/slide49.xml.rels><?xml version="1.0" encoding="UTF-8" standalone="yes"?>
<Relationships xmlns="http://schemas.openxmlformats.org/package/2006/relationships"><Relationship Id="rId8" Type="http://schemas.openxmlformats.org/officeDocument/2006/relationships/hyperlink" Target="https://doi.org/10.1177/1461444819874472" TargetMode="External"/><Relationship Id="rId3" Type="http://schemas.openxmlformats.org/officeDocument/2006/relationships/hyperlink" Target="https://www.youtube.com/watch?v=pMd5SS35KgM" TargetMode="External"/><Relationship Id="rId7" Type="http://schemas.openxmlformats.org/officeDocument/2006/relationships/hyperlink" Target="https://doi.org/10.1109/CoG51982.2022.9893689" TargetMode="External"/><Relationship Id="rId2" Type="http://schemas.openxmlformats.org/officeDocument/2006/relationships/hyperlink" Target="https://www.youtube.com/watch?v=fDVuH20c0zw" TargetMode="External"/><Relationship Id="rId1" Type="http://schemas.openxmlformats.org/officeDocument/2006/relationships/slideLayout" Target="../slideLayouts/slideLayout2.xml"/><Relationship Id="rId6" Type="http://schemas.openxmlformats.org/officeDocument/2006/relationships/hyperlink" Target="https://doi.org/10.4324/9780080467207" TargetMode="External"/><Relationship Id="rId11" Type="http://schemas.openxmlformats.org/officeDocument/2006/relationships/hyperlink" Target="https://doi.org/10.1051/shsconf/202315503012" TargetMode="External"/><Relationship Id="rId5" Type="http://schemas.openxmlformats.org/officeDocument/2006/relationships/hyperlink" Target="https://doi.org/10.1515/9789048553495" TargetMode="External"/><Relationship Id="rId10" Type="http://schemas.openxmlformats.org/officeDocument/2006/relationships/hyperlink" Target="https://doi.org/10.3389/fpsyg.2020.575427" TargetMode="External"/><Relationship Id="rId4" Type="http://schemas.openxmlformats.org/officeDocument/2006/relationships/hyperlink" Target="https://www.youtube.com/watch?v=LR4OxNfzTvU" TargetMode="External"/><Relationship Id="rId9" Type="http://schemas.openxmlformats.org/officeDocument/2006/relationships/hyperlink" Target="https://doi.org/10.1371/journal.pone.0231535" TargetMode="External"/></Relationships>
</file>

<file path=ppt/slides/_rels/slide5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2.xml"/><Relationship Id="rId1" Type="http://schemas.openxmlformats.org/officeDocument/2006/relationships/video" Target="https://www.youtube.com/embed/0AlZ1efYSfo?feature=oembed"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2.xml"/><Relationship Id="rId1" Type="http://schemas.openxmlformats.org/officeDocument/2006/relationships/video" Target="https://www.youtube.com/embed/7Cs0k7oaI_Y?feature=oemb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85000"/>
            <a:lumOff val="1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19170" y="512993"/>
            <a:ext cx="10436731" cy="3559859"/>
          </a:xfrm>
        </p:spPr>
        <p:txBody>
          <a:bodyPr>
            <a:normAutofit fontScale="90000"/>
          </a:bodyPr>
          <a:lstStyle/>
          <a:p>
            <a:r>
              <a:rPr lang="en-GB" dirty="0"/>
              <a:t>Viva</a:t>
            </a:r>
            <a:r>
              <a:rPr dirty="0"/>
              <a:t>:</a:t>
            </a:r>
            <a:r>
              <a:rPr lang="en-US" dirty="0"/>
              <a:t> </a:t>
            </a:r>
            <a:br>
              <a:rPr lang="en-US" dirty="0"/>
            </a:br>
            <a:r>
              <a:rPr lang="en-GB" i="1" dirty="0">
                <a:ea typeface="+mj-lt"/>
                <a:cs typeface="+mj-lt"/>
              </a:rPr>
              <a:t>Exploring the impact of player attachment on branched narrative decisions</a:t>
            </a:r>
            <a:br>
              <a:rPr lang="en-US" dirty="0"/>
            </a:br>
            <a:endParaRPr lang="en-US" dirty="0"/>
          </a:p>
        </p:txBody>
      </p:sp>
      <p:sp>
        <p:nvSpPr>
          <p:cNvPr id="3" name="Subtitle 2"/>
          <p:cNvSpPr>
            <a:spLocks noGrp="1"/>
          </p:cNvSpPr>
          <p:nvPr>
            <p:ph type="subTitle" idx="1"/>
          </p:nvPr>
        </p:nvSpPr>
        <p:spPr/>
        <p:txBody>
          <a:bodyPr/>
          <a:lstStyle/>
          <a:p>
            <a:r>
              <a:rPr sz="2650" dirty="0"/>
              <a:t>Presented by </a:t>
            </a:r>
            <a:r>
              <a:rPr lang="en-GB" sz="2650" dirty="0"/>
              <a:t>Gideon Doe Bokomi</a:t>
            </a:r>
            <a:endParaRPr sz="2650" dirty="0"/>
          </a:p>
          <a:p>
            <a:r>
              <a:rPr lang="en-US" sz="2650" dirty="0"/>
              <a:t>Games Development Project</a:t>
            </a:r>
          </a:p>
        </p:txBody>
      </p:sp>
      <p:cxnSp>
        <p:nvCxnSpPr>
          <p:cNvPr id="4" name="Straight Arrow Connector 3">
            <a:extLst>
              <a:ext uri="{FF2B5EF4-FFF2-40B4-BE49-F238E27FC236}">
                <a16:creationId xmlns:a16="http://schemas.microsoft.com/office/drawing/2014/main" id="{AC9A3162-3B0B-FFC4-E4BB-5081F9E19E25}"/>
              </a:ext>
            </a:extLst>
          </p:cNvPr>
          <p:cNvCxnSpPr/>
          <p:nvPr/>
        </p:nvCxnSpPr>
        <p:spPr>
          <a:xfrm>
            <a:off x="315951" y="4299977"/>
            <a:ext cx="9268690" cy="13855"/>
          </a:xfrm>
          <a:prstGeom prst="straightConnector1">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F0C63-5E5B-C0EB-6F8A-0B1B666ED71C}"/>
              </a:ext>
            </a:extLst>
          </p:cNvPr>
          <p:cNvSpPr>
            <a:spLocks noGrp="1"/>
          </p:cNvSpPr>
          <p:nvPr>
            <p:ph type="title"/>
          </p:nvPr>
        </p:nvSpPr>
        <p:spPr/>
        <p:txBody>
          <a:bodyPr/>
          <a:lstStyle/>
          <a:p>
            <a:r>
              <a:rPr lang="en-GB" dirty="0"/>
              <a:t>Abstract</a:t>
            </a:r>
          </a:p>
        </p:txBody>
      </p:sp>
      <p:sp>
        <p:nvSpPr>
          <p:cNvPr id="3" name="Content Placeholder 2">
            <a:extLst>
              <a:ext uri="{FF2B5EF4-FFF2-40B4-BE49-F238E27FC236}">
                <a16:creationId xmlns:a16="http://schemas.microsoft.com/office/drawing/2014/main" id="{836FBA4E-6272-F8D5-3B86-23A555F838FC}"/>
              </a:ext>
            </a:extLst>
          </p:cNvPr>
          <p:cNvSpPr>
            <a:spLocks noGrp="1"/>
          </p:cNvSpPr>
          <p:nvPr>
            <p:ph idx="1"/>
          </p:nvPr>
        </p:nvSpPr>
        <p:spPr/>
        <p:txBody>
          <a:bodyPr vert="horz" lIns="91440" tIns="45720" rIns="91440" bIns="45720" rtlCol="0" anchor="t">
            <a:noAutofit/>
          </a:bodyPr>
          <a:lstStyle/>
          <a:p>
            <a:pPr algn="just"/>
            <a:r>
              <a:rPr lang="en-GB" dirty="0">
                <a:ea typeface="+mn-lt"/>
                <a:cs typeface="+mn-lt"/>
              </a:rPr>
              <a:t>First impressions played a key role in how a player will interact with a game’s cast. </a:t>
            </a:r>
          </a:p>
          <a:p>
            <a:pPr algn="just"/>
            <a:r>
              <a:rPr lang="en-GB" dirty="0">
                <a:ea typeface="+mn-lt"/>
                <a:cs typeface="+mn-lt"/>
              </a:rPr>
              <a:t>This research paper looks at how successful, branched character storylines feedback player feedback as well as measuring the effect a player’s attachment has on decisions towards a character’s ending. </a:t>
            </a:r>
          </a:p>
          <a:p>
            <a:pPr lvl="1" algn="just">
              <a:buFont typeface="Courier New" panose="020B0604020202020204" pitchFamily="34" charset="0"/>
              <a:buChar char="o"/>
            </a:pPr>
            <a:r>
              <a:rPr lang="en-GB" sz="1800" dirty="0">
                <a:ea typeface="+mn-lt"/>
                <a:cs typeface="+mn-lt"/>
              </a:rPr>
              <a:t>To support this research with an artefact that handles player interactions by adjusting the game through dialogue and visuals to match the character and user relationship.  </a:t>
            </a:r>
          </a:p>
          <a:p>
            <a:pPr lvl="1" algn="just">
              <a:buFont typeface="Courier New" panose="020B0604020202020204" pitchFamily="34" charset="0"/>
              <a:buChar char="o"/>
            </a:pPr>
            <a:r>
              <a:rPr lang="en-GB" sz="1800" dirty="0">
                <a:ea typeface="+mn-lt"/>
                <a:cs typeface="+mn-lt"/>
              </a:rPr>
              <a:t>The qualitative analysis from participants via an online survey  </a:t>
            </a:r>
            <a:endParaRPr lang="en-GB" sz="1800"/>
          </a:p>
          <a:p>
            <a:pPr algn="just"/>
            <a:r>
              <a:rPr lang="en-GB" dirty="0">
                <a:ea typeface="+mn-lt"/>
                <a:cs typeface="+mn-lt"/>
              </a:rPr>
              <a:t>The outcome of this research could lead to more interesting narrative directions to personalise narrative experience based on how a player treats and perceives a character.</a:t>
            </a:r>
          </a:p>
          <a:p>
            <a:endParaRPr lang="en-GB" sz="1200" dirty="0"/>
          </a:p>
        </p:txBody>
      </p:sp>
      <p:sp>
        <p:nvSpPr>
          <p:cNvPr id="4" name="Date Placeholder 3">
            <a:extLst>
              <a:ext uri="{FF2B5EF4-FFF2-40B4-BE49-F238E27FC236}">
                <a16:creationId xmlns:a16="http://schemas.microsoft.com/office/drawing/2014/main" id="{F2EAB29C-35C9-CB2F-9EAC-06ADC2034E1B}"/>
              </a:ext>
            </a:extLst>
          </p:cNvPr>
          <p:cNvSpPr>
            <a:spLocks noGrp="1"/>
          </p:cNvSpPr>
          <p:nvPr>
            <p:ph type="dt" sz="half" idx="10"/>
          </p:nvPr>
        </p:nvSpPr>
        <p:spPr/>
        <p:txBody>
          <a:bodyPr/>
          <a:lstStyle/>
          <a:p>
            <a:fld id="{88D76849-D8CD-436B-A52C-B5D88F02BD82}" type="datetime1">
              <a:t>5/25/2026</a:t>
            </a:fld>
            <a:endParaRPr lang="en-US"/>
          </a:p>
        </p:txBody>
      </p:sp>
    </p:spTree>
    <p:extLst>
      <p:ext uri="{BB962C8B-B14F-4D97-AF65-F5344CB8AC3E}">
        <p14:creationId xmlns:p14="http://schemas.microsoft.com/office/powerpoint/2010/main" val="2325030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F5331-836D-8181-C466-45689A1F3D1A}"/>
              </a:ext>
            </a:extLst>
          </p:cNvPr>
          <p:cNvSpPr>
            <a:spLocks noGrp="1"/>
          </p:cNvSpPr>
          <p:nvPr>
            <p:ph type="title"/>
          </p:nvPr>
        </p:nvSpPr>
        <p:spPr>
          <a:xfrm>
            <a:off x="435387" y="620202"/>
            <a:ext cx="9956747" cy="729697"/>
          </a:xfrm>
        </p:spPr>
        <p:txBody>
          <a:bodyPr anchor="b">
            <a:normAutofit/>
          </a:bodyPr>
          <a:lstStyle/>
          <a:p>
            <a:r>
              <a:rPr lang="en-GB" dirty="0"/>
              <a:t>Viva Structure</a:t>
            </a:r>
          </a:p>
        </p:txBody>
      </p:sp>
      <p:sp>
        <p:nvSpPr>
          <p:cNvPr id="4" name="Date Placeholder 3">
            <a:extLst>
              <a:ext uri="{FF2B5EF4-FFF2-40B4-BE49-F238E27FC236}">
                <a16:creationId xmlns:a16="http://schemas.microsoft.com/office/drawing/2014/main" id="{45942B7E-1C51-34BF-3264-483C17868F25}"/>
              </a:ext>
            </a:extLst>
          </p:cNvPr>
          <p:cNvSpPr>
            <a:spLocks noGrp="1"/>
          </p:cNvSpPr>
          <p:nvPr>
            <p:ph type="dt" sz="half" idx="10"/>
          </p:nvPr>
        </p:nvSpPr>
        <p:spPr>
          <a:xfrm>
            <a:off x="340137" y="63202"/>
            <a:ext cx="2743200" cy="318221"/>
          </a:xfrm>
        </p:spPr>
        <p:txBody>
          <a:bodyPr anchor="ctr">
            <a:normAutofit/>
          </a:bodyPr>
          <a:lstStyle/>
          <a:p>
            <a:pPr>
              <a:spcAft>
                <a:spcPts val="600"/>
              </a:spcAft>
            </a:pPr>
            <a:fld id="{0DC758B5-677F-4826-9607-CD5435216E1F}" type="datetime1">
              <a:pPr>
                <a:spcAft>
                  <a:spcPts val="600"/>
                </a:spcAft>
              </a:pPr>
              <a:t>5/25/2026</a:t>
            </a:fld>
            <a:endParaRPr lang="en-US"/>
          </a:p>
        </p:txBody>
      </p:sp>
      <p:graphicFrame>
        <p:nvGraphicFramePr>
          <p:cNvPr id="7" name="Table 6">
            <a:extLst>
              <a:ext uri="{FF2B5EF4-FFF2-40B4-BE49-F238E27FC236}">
                <a16:creationId xmlns:a16="http://schemas.microsoft.com/office/drawing/2014/main" id="{13B497D7-6D35-A693-7E6D-988870245089}"/>
              </a:ext>
            </a:extLst>
          </p:cNvPr>
          <p:cNvGraphicFramePr>
            <a:graphicFrameLocks noGrp="1"/>
          </p:cNvGraphicFramePr>
          <p:nvPr>
            <p:extLst>
              <p:ext uri="{D42A27DB-BD31-4B8C-83A1-F6EECF244321}">
                <p14:modId xmlns:p14="http://schemas.microsoft.com/office/powerpoint/2010/main" val="500716282"/>
              </p:ext>
            </p:extLst>
          </p:nvPr>
        </p:nvGraphicFramePr>
        <p:xfrm>
          <a:off x="1328615" y="1846384"/>
          <a:ext cx="9960375" cy="4000506"/>
        </p:xfrm>
        <a:graphic>
          <a:graphicData uri="http://schemas.openxmlformats.org/drawingml/2006/table">
            <a:tbl>
              <a:tblPr firstRow="1" bandRow="1">
                <a:tableStyleId>{073A0DAA-6AF3-43AB-8588-CEC1D06C72B9}</a:tableStyleId>
              </a:tblPr>
              <a:tblGrid>
                <a:gridCol w="6160767">
                  <a:extLst>
                    <a:ext uri="{9D8B030D-6E8A-4147-A177-3AD203B41FA5}">
                      <a16:colId xmlns:a16="http://schemas.microsoft.com/office/drawing/2014/main" val="3783635892"/>
                    </a:ext>
                  </a:extLst>
                </a:gridCol>
                <a:gridCol w="3799608">
                  <a:extLst>
                    <a:ext uri="{9D8B030D-6E8A-4147-A177-3AD203B41FA5}">
                      <a16:colId xmlns:a16="http://schemas.microsoft.com/office/drawing/2014/main" val="2335666862"/>
                    </a:ext>
                  </a:extLst>
                </a:gridCol>
              </a:tblGrid>
              <a:tr h="417165">
                <a:tc>
                  <a:txBody>
                    <a:bodyPr/>
                    <a:lstStyle/>
                    <a:p>
                      <a:pPr marL="342900" lvl="0" indent="-342900" algn="l">
                        <a:buAutoNum type="arabicPeriod"/>
                      </a:pPr>
                      <a:r>
                        <a:rPr lang="en-GB" b="0" dirty="0">
                          <a:solidFill>
                            <a:srgbClr val="FFFFFF"/>
                          </a:solidFill>
                          <a:latin typeface="Arial"/>
                          <a:cs typeface="Arial"/>
                        </a:rPr>
                        <a:t>Introduction</a:t>
                      </a:r>
                    </a:p>
                  </a:txBody>
                  <a:tcPr>
                    <a:lnL w="0">
                      <a:noFill/>
                    </a:lnL>
                    <a:lnR w="0">
                      <a:noFill/>
                    </a:lnR>
                    <a:lnT w="0">
                      <a:noFill/>
                    </a:lnT>
                    <a:lnB w="0">
                      <a:noFill/>
                    </a:lnB>
                    <a:noFill/>
                  </a:tcPr>
                </a:tc>
                <a:tc>
                  <a:txBody>
                    <a:bodyPr/>
                    <a:lstStyle/>
                    <a:p>
                      <a:pPr algn="r"/>
                      <a:r>
                        <a:rPr lang="en-GB" b="0" dirty="0">
                          <a:solidFill>
                            <a:srgbClr val="FFFFFF"/>
                          </a:solidFill>
                          <a:latin typeface="Arial"/>
                          <a:cs typeface="Arial"/>
                        </a:rPr>
                        <a:t>4</a:t>
                      </a:r>
                    </a:p>
                  </a:txBody>
                  <a:tcPr>
                    <a:lnL w="0">
                      <a:noFill/>
                    </a:lnL>
                    <a:lnR w="0">
                      <a:noFill/>
                    </a:lnR>
                    <a:lnT w="0">
                      <a:noFill/>
                    </a:lnT>
                    <a:lnB w="0">
                      <a:noFill/>
                    </a:lnB>
                    <a:noFill/>
                  </a:tcPr>
                </a:tc>
                <a:extLst>
                  <a:ext uri="{0D108BD9-81ED-4DB2-BD59-A6C34878D82A}">
                    <a16:rowId xmlns:a16="http://schemas.microsoft.com/office/drawing/2014/main" val="519730785"/>
                  </a:ext>
                </a:extLst>
              </a:tr>
              <a:tr h="417165">
                <a:tc>
                  <a:txBody>
                    <a:bodyPr/>
                    <a:lstStyle/>
                    <a:p>
                      <a:pPr marL="0" lvl="0" indent="0" algn="l">
                        <a:buNone/>
                      </a:pPr>
                      <a:r>
                        <a:rPr lang="en-GB" b="0" dirty="0">
                          <a:solidFill>
                            <a:srgbClr val="FFFFFF"/>
                          </a:solidFill>
                          <a:latin typeface="Arial"/>
                          <a:cs typeface="Arial"/>
                        </a:rPr>
                        <a:t>2.  Aims and Objectives</a:t>
                      </a:r>
                    </a:p>
                  </a:txBody>
                  <a:tcPr>
                    <a:lnL w="0">
                      <a:noFill/>
                    </a:lnL>
                    <a:lnR w="0">
                      <a:noFill/>
                    </a:lnR>
                    <a:lnT w="0">
                      <a:noFill/>
                    </a:lnT>
                    <a:lnB w="0">
                      <a:noFill/>
                    </a:lnB>
                    <a:noFill/>
                  </a:tcPr>
                </a:tc>
                <a:tc>
                  <a:txBody>
                    <a:bodyPr/>
                    <a:lstStyle/>
                    <a:p>
                      <a:pPr lvl="0" algn="r">
                        <a:buNone/>
                      </a:pPr>
                      <a:r>
                        <a:rPr lang="en-GB" b="0" dirty="0">
                          <a:solidFill>
                            <a:srgbClr val="FFFFFF"/>
                          </a:solidFill>
                          <a:latin typeface="Arial"/>
                          <a:cs typeface="Arial"/>
                        </a:rPr>
                        <a:t>6</a:t>
                      </a:r>
                    </a:p>
                  </a:txBody>
                  <a:tcPr>
                    <a:lnL w="0">
                      <a:noFill/>
                    </a:lnL>
                    <a:lnR w="0">
                      <a:noFill/>
                    </a:lnR>
                    <a:lnT w="0">
                      <a:noFill/>
                    </a:lnT>
                    <a:lnB w="0">
                      <a:noFill/>
                    </a:lnB>
                    <a:noFill/>
                  </a:tcPr>
                </a:tc>
                <a:extLst>
                  <a:ext uri="{0D108BD9-81ED-4DB2-BD59-A6C34878D82A}">
                    <a16:rowId xmlns:a16="http://schemas.microsoft.com/office/drawing/2014/main" val="3173459059"/>
                  </a:ext>
                </a:extLst>
              </a:tr>
              <a:tr h="374379">
                <a:tc>
                  <a:txBody>
                    <a:bodyPr/>
                    <a:lstStyle/>
                    <a:p>
                      <a:pPr marL="0" lvl="0" indent="0" algn="l">
                        <a:buNone/>
                      </a:pPr>
                      <a:r>
                        <a:rPr lang="en-GB" b="0" dirty="0">
                          <a:solidFill>
                            <a:srgbClr val="FFFFFF"/>
                          </a:solidFill>
                          <a:latin typeface="Arial"/>
                          <a:cs typeface="Arial"/>
                        </a:rPr>
                        <a:t>3.  Literature Review</a:t>
                      </a:r>
                    </a:p>
                  </a:txBody>
                  <a:tcPr>
                    <a:lnL w="0">
                      <a:noFill/>
                    </a:lnL>
                    <a:lnR w="0">
                      <a:noFill/>
                    </a:lnR>
                    <a:lnT w="0">
                      <a:noFill/>
                    </a:lnT>
                    <a:lnB w="0">
                      <a:noFill/>
                    </a:lnB>
                    <a:noFill/>
                  </a:tcPr>
                </a:tc>
                <a:tc>
                  <a:txBody>
                    <a:bodyPr/>
                    <a:lstStyle/>
                    <a:p>
                      <a:pPr algn="r"/>
                      <a:r>
                        <a:rPr lang="en-GB" b="0" dirty="0">
                          <a:solidFill>
                            <a:srgbClr val="FFFFFF"/>
                          </a:solidFill>
                          <a:latin typeface="Arial"/>
                          <a:cs typeface="Arial"/>
                        </a:rPr>
                        <a:t>7</a:t>
                      </a:r>
                    </a:p>
                  </a:txBody>
                  <a:tcPr>
                    <a:lnL w="0">
                      <a:noFill/>
                    </a:lnL>
                    <a:lnR w="0">
                      <a:noFill/>
                    </a:lnR>
                    <a:lnT w="0">
                      <a:noFill/>
                    </a:lnT>
                    <a:lnB w="0">
                      <a:noFill/>
                    </a:lnB>
                    <a:noFill/>
                  </a:tcPr>
                </a:tc>
                <a:extLst>
                  <a:ext uri="{0D108BD9-81ED-4DB2-BD59-A6C34878D82A}">
                    <a16:rowId xmlns:a16="http://schemas.microsoft.com/office/drawing/2014/main" val="3006277239"/>
                  </a:ext>
                </a:extLst>
              </a:tr>
              <a:tr h="374379">
                <a:tc>
                  <a:txBody>
                    <a:bodyPr/>
                    <a:lstStyle/>
                    <a:p>
                      <a:pPr marL="0" lvl="0" indent="0" algn="l">
                        <a:buNone/>
                      </a:pPr>
                      <a:r>
                        <a:rPr lang="en-GB" b="0" dirty="0">
                          <a:solidFill>
                            <a:srgbClr val="FFFFFF"/>
                          </a:solidFill>
                          <a:latin typeface="Arial"/>
                          <a:cs typeface="Arial"/>
                        </a:rPr>
                        <a:t>4.  Research Methodology</a:t>
                      </a:r>
                    </a:p>
                  </a:txBody>
                  <a:tcPr>
                    <a:lnL w="0">
                      <a:noFill/>
                    </a:lnL>
                    <a:lnR w="0">
                      <a:noFill/>
                    </a:lnR>
                    <a:lnT w="0">
                      <a:noFill/>
                    </a:lnT>
                    <a:lnB w="0">
                      <a:noFill/>
                    </a:lnB>
                    <a:noFill/>
                  </a:tcPr>
                </a:tc>
                <a:tc>
                  <a:txBody>
                    <a:bodyPr/>
                    <a:lstStyle/>
                    <a:p>
                      <a:pPr algn="r"/>
                      <a:r>
                        <a:rPr lang="en-GB" b="0" dirty="0">
                          <a:solidFill>
                            <a:srgbClr val="FFFFFF"/>
                          </a:solidFill>
                          <a:latin typeface="Arial"/>
                          <a:cs typeface="Arial"/>
                        </a:rPr>
                        <a:t>19</a:t>
                      </a:r>
                    </a:p>
                  </a:txBody>
                  <a:tcPr>
                    <a:lnL w="0">
                      <a:noFill/>
                    </a:lnL>
                    <a:lnR w="0">
                      <a:noFill/>
                    </a:lnR>
                    <a:lnT w="0">
                      <a:noFill/>
                    </a:lnT>
                    <a:lnB w="0">
                      <a:noFill/>
                    </a:lnB>
                    <a:noFill/>
                  </a:tcPr>
                </a:tc>
                <a:extLst>
                  <a:ext uri="{0D108BD9-81ED-4DB2-BD59-A6C34878D82A}">
                    <a16:rowId xmlns:a16="http://schemas.microsoft.com/office/drawing/2014/main" val="1314631380"/>
                  </a:ext>
                </a:extLst>
              </a:tr>
              <a:tr h="374379">
                <a:tc>
                  <a:txBody>
                    <a:bodyPr/>
                    <a:lstStyle/>
                    <a:p>
                      <a:pPr marL="0" lvl="0" indent="0" algn="l">
                        <a:buNone/>
                      </a:pPr>
                      <a:r>
                        <a:rPr lang="en-GB" b="0" dirty="0">
                          <a:solidFill>
                            <a:srgbClr val="FFFFFF"/>
                          </a:solidFill>
                          <a:latin typeface="Arial"/>
                          <a:cs typeface="Arial"/>
                        </a:rPr>
                        <a:t>5.  Results and Findings</a:t>
                      </a:r>
                    </a:p>
                  </a:txBody>
                  <a:tcPr>
                    <a:lnL w="0">
                      <a:noFill/>
                    </a:lnL>
                    <a:lnR w="0">
                      <a:noFill/>
                    </a:lnR>
                    <a:lnT w="0">
                      <a:noFill/>
                    </a:lnT>
                    <a:lnB w="0">
                      <a:noFill/>
                    </a:lnB>
                    <a:noFill/>
                  </a:tcPr>
                </a:tc>
                <a:tc>
                  <a:txBody>
                    <a:bodyPr/>
                    <a:lstStyle/>
                    <a:p>
                      <a:pPr lvl="0" algn="r">
                        <a:buNone/>
                      </a:pPr>
                      <a:r>
                        <a:rPr lang="en-GB" b="0" dirty="0">
                          <a:solidFill>
                            <a:srgbClr val="FFFFFF"/>
                          </a:solidFill>
                          <a:latin typeface="Arial"/>
                          <a:cs typeface="Arial"/>
                        </a:rPr>
                        <a:t>29</a:t>
                      </a:r>
                    </a:p>
                  </a:txBody>
                  <a:tcPr>
                    <a:lnL w="0">
                      <a:noFill/>
                    </a:lnL>
                    <a:lnR w="0">
                      <a:noFill/>
                    </a:lnR>
                    <a:lnT w="0">
                      <a:noFill/>
                    </a:lnT>
                    <a:lnB w="0">
                      <a:noFill/>
                    </a:lnB>
                    <a:noFill/>
                  </a:tcPr>
                </a:tc>
                <a:extLst>
                  <a:ext uri="{0D108BD9-81ED-4DB2-BD59-A6C34878D82A}">
                    <a16:rowId xmlns:a16="http://schemas.microsoft.com/office/drawing/2014/main" val="381387876"/>
                  </a:ext>
                </a:extLst>
              </a:tr>
              <a:tr h="374379">
                <a:tc>
                  <a:txBody>
                    <a:bodyPr/>
                    <a:lstStyle/>
                    <a:p>
                      <a:pPr marL="0" lvl="0" indent="0" algn="l">
                        <a:buNone/>
                      </a:pPr>
                      <a:r>
                        <a:rPr lang="en-GB" b="0" dirty="0">
                          <a:solidFill>
                            <a:srgbClr val="FFFFFF"/>
                          </a:solidFill>
                          <a:latin typeface="Arial"/>
                          <a:cs typeface="Arial"/>
                        </a:rPr>
                        <a:t>6.  Discussion and Analysis</a:t>
                      </a:r>
                    </a:p>
                  </a:txBody>
                  <a:tcPr>
                    <a:lnL w="0">
                      <a:noFill/>
                    </a:lnL>
                    <a:lnR w="0">
                      <a:noFill/>
                    </a:lnR>
                    <a:lnT w="0">
                      <a:noFill/>
                    </a:lnT>
                    <a:lnB w="0">
                      <a:noFill/>
                    </a:lnB>
                    <a:noFill/>
                  </a:tcPr>
                </a:tc>
                <a:tc>
                  <a:txBody>
                    <a:bodyPr/>
                    <a:lstStyle/>
                    <a:p>
                      <a:pPr algn="r"/>
                      <a:r>
                        <a:rPr lang="en-GB" b="0" dirty="0">
                          <a:solidFill>
                            <a:srgbClr val="FFFFFF"/>
                          </a:solidFill>
                          <a:latin typeface="Arial"/>
                          <a:cs typeface="Arial"/>
                        </a:rPr>
                        <a:t>33</a:t>
                      </a:r>
                    </a:p>
                  </a:txBody>
                  <a:tcPr>
                    <a:lnL w="0">
                      <a:noFill/>
                    </a:lnL>
                    <a:lnR w="0">
                      <a:noFill/>
                    </a:lnR>
                    <a:lnT w="0">
                      <a:noFill/>
                    </a:lnT>
                    <a:lnB w="0">
                      <a:noFill/>
                    </a:lnB>
                    <a:noFill/>
                  </a:tcPr>
                </a:tc>
                <a:extLst>
                  <a:ext uri="{0D108BD9-81ED-4DB2-BD59-A6C34878D82A}">
                    <a16:rowId xmlns:a16="http://schemas.microsoft.com/office/drawing/2014/main" val="717534189"/>
                  </a:ext>
                </a:extLst>
              </a:tr>
              <a:tr h="417165">
                <a:tc>
                  <a:txBody>
                    <a:bodyPr/>
                    <a:lstStyle/>
                    <a:p>
                      <a:pPr marL="0" lvl="0" indent="0" algn="l">
                        <a:buNone/>
                      </a:pPr>
                      <a:r>
                        <a:rPr lang="en-GB" b="0" dirty="0">
                          <a:solidFill>
                            <a:srgbClr val="FFFFFF"/>
                          </a:solidFill>
                          <a:latin typeface="Arial"/>
                          <a:cs typeface="Arial"/>
                        </a:rPr>
                        <a:t>7.  Conclusion</a:t>
                      </a:r>
                    </a:p>
                  </a:txBody>
                  <a:tcPr>
                    <a:lnL w="0">
                      <a:noFill/>
                    </a:lnL>
                    <a:lnR w="0">
                      <a:noFill/>
                    </a:lnR>
                    <a:lnT w="0">
                      <a:noFill/>
                    </a:lnT>
                    <a:lnB w="0">
                      <a:noFill/>
                    </a:lnB>
                    <a:noFill/>
                  </a:tcPr>
                </a:tc>
                <a:tc>
                  <a:txBody>
                    <a:bodyPr/>
                    <a:lstStyle/>
                    <a:p>
                      <a:pPr algn="r"/>
                      <a:r>
                        <a:rPr lang="en-GB" b="0" dirty="0">
                          <a:solidFill>
                            <a:srgbClr val="FFFFFF"/>
                          </a:solidFill>
                          <a:latin typeface="Arial"/>
                          <a:cs typeface="Arial"/>
                        </a:rPr>
                        <a:t>43</a:t>
                      </a:r>
                    </a:p>
                  </a:txBody>
                  <a:tcPr>
                    <a:lnL w="0">
                      <a:noFill/>
                    </a:lnL>
                    <a:lnR w="0">
                      <a:noFill/>
                    </a:lnR>
                    <a:lnT w="0">
                      <a:noFill/>
                    </a:lnT>
                    <a:lnB w="0">
                      <a:noFill/>
                    </a:lnB>
                    <a:noFill/>
                  </a:tcPr>
                </a:tc>
                <a:extLst>
                  <a:ext uri="{0D108BD9-81ED-4DB2-BD59-A6C34878D82A}">
                    <a16:rowId xmlns:a16="http://schemas.microsoft.com/office/drawing/2014/main" val="3414411177"/>
                  </a:ext>
                </a:extLst>
              </a:tr>
              <a:tr h="417165">
                <a:tc>
                  <a:txBody>
                    <a:bodyPr/>
                    <a:lstStyle/>
                    <a:p>
                      <a:pPr marL="0" lvl="0" indent="0" algn="l">
                        <a:buNone/>
                      </a:pPr>
                      <a:r>
                        <a:rPr lang="en-GB" b="0" dirty="0">
                          <a:solidFill>
                            <a:srgbClr val="FFFFFF"/>
                          </a:solidFill>
                          <a:latin typeface="Arial"/>
                          <a:cs typeface="Arial"/>
                        </a:rPr>
                        <a:t>8.  Further Research</a:t>
                      </a:r>
                    </a:p>
                  </a:txBody>
                  <a:tcPr>
                    <a:lnL w="0">
                      <a:noFill/>
                    </a:lnL>
                    <a:lnR w="0">
                      <a:noFill/>
                    </a:lnR>
                    <a:lnT w="0">
                      <a:noFill/>
                    </a:lnT>
                    <a:lnB w="0">
                      <a:noFill/>
                    </a:lnB>
                    <a:noFill/>
                  </a:tcPr>
                </a:tc>
                <a:tc>
                  <a:txBody>
                    <a:bodyPr/>
                    <a:lstStyle/>
                    <a:p>
                      <a:pPr lvl="0" algn="r">
                        <a:buNone/>
                      </a:pPr>
                      <a:r>
                        <a:rPr lang="en-GB" b="0" dirty="0">
                          <a:solidFill>
                            <a:srgbClr val="FFFFFF"/>
                          </a:solidFill>
                          <a:latin typeface="Arial"/>
                          <a:cs typeface="Arial"/>
                        </a:rPr>
                        <a:t>45</a:t>
                      </a:r>
                    </a:p>
                  </a:txBody>
                  <a:tcPr>
                    <a:lnL w="0">
                      <a:noFill/>
                    </a:lnL>
                    <a:lnR w="0">
                      <a:noFill/>
                    </a:lnR>
                    <a:lnT w="0">
                      <a:noFill/>
                    </a:lnT>
                    <a:lnB w="0">
                      <a:noFill/>
                    </a:lnB>
                    <a:noFill/>
                  </a:tcPr>
                </a:tc>
                <a:extLst>
                  <a:ext uri="{0D108BD9-81ED-4DB2-BD59-A6C34878D82A}">
                    <a16:rowId xmlns:a16="http://schemas.microsoft.com/office/drawing/2014/main" val="3723005216"/>
                  </a:ext>
                </a:extLst>
              </a:tr>
              <a:tr h="417165">
                <a:tc>
                  <a:txBody>
                    <a:bodyPr/>
                    <a:lstStyle/>
                    <a:p>
                      <a:pPr marL="0" lvl="0" indent="0" algn="l">
                        <a:buNone/>
                      </a:pPr>
                      <a:r>
                        <a:rPr lang="en-GB" b="0" dirty="0">
                          <a:solidFill>
                            <a:srgbClr val="FFFFFF"/>
                          </a:solidFill>
                          <a:latin typeface="Arial"/>
                          <a:cs typeface="Arial"/>
                        </a:rPr>
                        <a:t>9.  References</a:t>
                      </a:r>
                    </a:p>
                  </a:txBody>
                  <a:tcPr>
                    <a:lnL w="0">
                      <a:noFill/>
                    </a:lnL>
                    <a:lnR w="0">
                      <a:noFill/>
                    </a:lnR>
                    <a:lnT w="0">
                      <a:noFill/>
                    </a:lnT>
                    <a:lnB w="0">
                      <a:noFill/>
                    </a:lnB>
                    <a:noFill/>
                  </a:tcPr>
                </a:tc>
                <a:tc>
                  <a:txBody>
                    <a:bodyPr/>
                    <a:lstStyle/>
                    <a:p>
                      <a:pPr lvl="0" algn="r">
                        <a:buNone/>
                      </a:pPr>
                      <a:r>
                        <a:rPr lang="en-GB" b="0" dirty="0">
                          <a:solidFill>
                            <a:srgbClr val="FFFFFF"/>
                          </a:solidFill>
                          <a:latin typeface="Arial"/>
                          <a:cs typeface="Arial"/>
                        </a:rPr>
                        <a:t>47</a:t>
                      </a:r>
                    </a:p>
                  </a:txBody>
                  <a:tcPr>
                    <a:lnL w="0">
                      <a:noFill/>
                    </a:lnL>
                    <a:lnR w="0">
                      <a:noFill/>
                    </a:lnR>
                    <a:lnT w="0">
                      <a:noFill/>
                    </a:lnT>
                    <a:lnB w="0">
                      <a:noFill/>
                    </a:lnB>
                    <a:noFill/>
                  </a:tcPr>
                </a:tc>
                <a:extLst>
                  <a:ext uri="{0D108BD9-81ED-4DB2-BD59-A6C34878D82A}">
                    <a16:rowId xmlns:a16="http://schemas.microsoft.com/office/drawing/2014/main" val="80692739"/>
                  </a:ext>
                </a:extLst>
              </a:tr>
              <a:tr h="417165">
                <a:tc>
                  <a:txBody>
                    <a:bodyPr/>
                    <a:lstStyle/>
                    <a:p>
                      <a:pPr marL="0" lvl="0" indent="0" algn="l">
                        <a:buNone/>
                      </a:pPr>
                      <a:r>
                        <a:rPr lang="en-GB" b="0" dirty="0">
                          <a:solidFill>
                            <a:srgbClr val="FFFFFF"/>
                          </a:solidFill>
                          <a:latin typeface="Arial"/>
                          <a:cs typeface="Arial"/>
                        </a:rPr>
                        <a:t>10. Questions</a:t>
                      </a:r>
                    </a:p>
                  </a:txBody>
                  <a:tcPr>
                    <a:lnL w="0">
                      <a:noFill/>
                    </a:lnL>
                    <a:lnR w="0">
                      <a:noFill/>
                    </a:lnR>
                    <a:lnT w="0">
                      <a:noFill/>
                    </a:lnT>
                    <a:lnB w="0">
                      <a:noFill/>
                    </a:lnB>
                    <a:noFill/>
                  </a:tcPr>
                </a:tc>
                <a:tc>
                  <a:txBody>
                    <a:bodyPr/>
                    <a:lstStyle/>
                    <a:p>
                      <a:pPr lvl="0" algn="r">
                        <a:buNone/>
                      </a:pPr>
                      <a:r>
                        <a:rPr lang="en-GB" b="0" dirty="0">
                          <a:solidFill>
                            <a:srgbClr val="FFFFFF"/>
                          </a:solidFill>
                          <a:latin typeface="Arial"/>
                          <a:cs typeface="Arial"/>
                        </a:rPr>
                        <a:t>50</a:t>
                      </a:r>
                    </a:p>
                  </a:txBody>
                  <a:tcPr>
                    <a:lnL w="0">
                      <a:noFill/>
                    </a:lnL>
                    <a:lnR w="0">
                      <a:noFill/>
                    </a:lnR>
                    <a:lnT w="0">
                      <a:noFill/>
                    </a:lnT>
                    <a:lnB w="0">
                      <a:noFill/>
                    </a:lnB>
                    <a:noFill/>
                  </a:tcPr>
                </a:tc>
                <a:extLst>
                  <a:ext uri="{0D108BD9-81ED-4DB2-BD59-A6C34878D82A}">
                    <a16:rowId xmlns:a16="http://schemas.microsoft.com/office/drawing/2014/main" val="3658194713"/>
                  </a:ext>
                </a:extLst>
              </a:tr>
            </a:tbl>
          </a:graphicData>
        </a:graphic>
      </p:graphicFrame>
    </p:spTree>
    <p:extLst>
      <p:ext uri="{BB962C8B-B14F-4D97-AF65-F5344CB8AC3E}">
        <p14:creationId xmlns:p14="http://schemas.microsoft.com/office/powerpoint/2010/main" val="14137941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5E129-77A1-87A5-BC56-DCB486574E35}"/>
              </a:ext>
            </a:extLst>
          </p:cNvPr>
          <p:cNvSpPr>
            <a:spLocks noGrp="1"/>
          </p:cNvSpPr>
          <p:nvPr>
            <p:ph type="title"/>
          </p:nvPr>
        </p:nvSpPr>
        <p:spPr/>
        <p:txBody>
          <a:bodyPr/>
          <a:lstStyle/>
          <a:p>
            <a:r>
              <a:rPr lang="en-GB" dirty="0"/>
              <a:t>Introduction</a:t>
            </a:r>
          </a:p>
        </p:txBody>
      </p:sp>
      <p:sp>
        <p:nvSpPr>
          <p:cNvPr id="4" name="Date Placeholder 3">
            <a:extLst>
              <a:ext uri="{FF2B5EF4-FFF2-40B4-BE49-F238E27FC236}">
                <a16:creationId xmlns:a16="http://schemas.microsoft.com/office/drawing/2014/main" id="{F90D98EA-07F1-E5A6-122B-6BECB742B8A8}"/>
              </a:ext>
            </a:extLst>
          </p:cNvPr>
          <p:cNvSpPr>
            <a:spLocks noGrp="1"/>
          </p:cNvSpPr>
          <p:nvPr>
            <p:ph type="dt" sz="half" idx="10"/>
          </p:nvPr>
        </p:nvSpPr>
        <p:spPr/>
        <p:txBody>
          <a:bodyPr/>
          <a:lstStyle/>
          <a:p>
            <a:fld id="{C1B63008-48E7-4030-80C7-A86F47CA58AD}" type="datetime1">
              <a:t>5/25/2026</a:t>
            </a:fld>
            <a:endParaRPr lang="en-US"/>
          </a:p>
        </p:txBody>
      </p:sp>
    </p:spTree>
    <p:extLst>
      <p:ext uri="{BB962C8B-B14F-4D97-AF65-F5344CB8AC3E}">
        <p14:creationId xmlns:p14="http://schemas.microsoft.com/office/powerpoint/2010/main" val="17510348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F0BC3-0A55-CBCD-527C-B21AE249B5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EF5848-3739-C77C-842C-E2D45D3C4E2A}"/>
              </a:ext>
            </a:extLst>
          </p:cNvPr>
          <p:cNvSpPr>
            <a:spLocks noGrp="1"/>
          </p:cNvSpPr>
          <p:nvPr>
            <p:ph type="title"/>
          </p:nvPr>
        </p:nvSpPr>
        <p:spPr>
          <a:xfrm>
            <a:off x="305649" y="743803"/>
            <a:ext cx="10764271" cy="1025362"/>
          </a:xfrm>
        </p:spPr>
        <p:txBody>
          <a:bodyPr vert="horz" lIns="91440" tIns="45720" rIns="91440" bIns="45720" rtlCol="0" anchor="t">
            <a:normAutofit/>
          </a:bodyPr>
          <a:lstStyle/>
          <a:p>
            <a:r>
              <a:rPr lang="en-US" dirty="0"/>
              <a:t>Introduction</a:t>
            </a:r>
            <a:endParaRPr lang="en-US" b="1" kern="1200" dirty="0">
              <a:latin typeface="+mj-lt"/>
              <a:ea typeface="+mj-ea"/>
              <a:cs typeface="+mj-cs"/>
            </a:endParaRPr>
          </a:p>
        </p:txBody>
      </p:sp>
      <p:sp>
        <p:nvSpPr>
          <p:cNvPr id="3" name="Content Placeholder 2">
            <a:extLst>
              <a:ext uri="{FF2B5EF4-FFF2-40B4-BE49-F238E27FC236}">
                <a16:creationId xmlns:a16="http://schemas.microsoft.com/office/drawing/2014/main" id="{B3EDE0F9-DC27-1ADB-64DC-C2EA06DE9FF8}"/>
              </a:ext>
            </a:extLst>
          </p:cNvPr>
          <p:cNvSpPr>
            <a:spLocks noGrp="1"/>
          </p:cNvSpPr>
          <p:nvPr>
            <p:ph sz="half" idx="2"/>
          </p:nvPr>
        </p:nvSpPr>
        <p:spPr>
          <a:xfrm>
            <a:off x="305545" y="1599097"/>
            <a:ext cx="6074119" cy="4406291"/>
          </a:xfrm>
        </p:spPr>
        <p:txBody>
          <a:bodyPr vert="horz" lIns="91440" tIns="45720" rIns="91440" bIns="45720" rtlCol="0" anchor="t">
            <a:noAutofit/>
          </a:bodyPr>
          <a:lstStyle/>
          <a:p>
            <a:pPr>
              <a:lnSpc>
                <a:spcPct val="110000"/>
              </a:lnSpc>
            </a:pPr>
            <a:r>
              <a:rPr lang="en-US" sz="1400" dirty="0"/>
              <a:t>Within the game industry, there has been an increased in story-driven games. </a:t>
            </a:r>
          </a:p>
          <a:p>
            <a:pPr lvl="1">
              <a:lnSpc>
                <a:spcPct val="110000"/>
              </a:lnSpc>
              <a:buFont typeface="Courier New" panose="020B0604020202020204" pitchFamily="34" charset="0"/>
              <a:buChar char="o"/>
            </a:pPr>
            <a:r>
              <a:rPr lang="en-US" sz="1100" dirty="0"/>
              <a:t>One major factor is the ability to story surrounding the game’s world and characters. </a:t>
            </a:r>
          </a:p>
          <a:p>
            <a:pPr>
              <a:lnSpc>
                <a:spcPct val="110000"/>
              </a:lnSpc>
            </a:pPr>
            <a:r>
              <a:rPr lang="en-US" sz="1400" dirty="0"/>
              <a:t>Character impression can become a major factor for games that include party limitations, even more so in games where the player's  actions impact a character's ending.</a:t>
            </a:r>
          </a:p>
          <a:p>
            <a:pPr>
              <a:lnSpc>
                <a:spcPct val="110000"/>
              </a:lnSpc>
            </a:pPr>
            <a:r>
              <a:rPr lang="en-US" sz="1400" dirty="0"/>
              <a:t> Being able to feel joy or pain towards the events of fictional characters is a display of the storyteller’s ability to create the moments that bring out these emotions.</a:t>
            </a:r>
          </a:p>
          <a:p>
            <a:pPr>
              <a:lnSpc>
                <a:spcPct val="110000"/>
              </a:lnSpc>
            </a:pPr>
            <a:r>
              <a:rPr lang="en-US" sz="1400" dirty="0"/>
              <a:t>This research recognizes the relationship between the emotional investment of the player and their decision-making in a branched narrative. </a:t>
            </a:r>
          </a:p>
          <a:p>
            <a:pPr>
              <a:lnSpc>
                <a:spcPct val="110000"/>
              </a:lnSpc>
            </a:pPr>
            <a:r>
              <a:rPr lang="en-US" sz="1400" dirty="0"/>
              <a:t>It also sets out to explore the weight that a player’s emotions can have on the decisions they will make when significant narrative changes are involved in response. </a:t>
            </a:r>
          </a:p>
        </p:txBody>
      </p:sp>
      <p:sp>
        <p:nvSpPr>
          <p:cNvPr id="26" name="Date Placeholder 6">
            <a:extLst>
              <a:ext uri="{FF2B5EF4-FFF2-40B4-BE49-F238E27FC236}">
                <a16:creationId xmlns:a16="http://schemas.microsoft.com/office/drawing/2014/main" id="{97150289-D6F8-35B8-94BF-1557E7046675}"/>
              </a:ext>
            </a:extLst>
          </p:cNvPr>
          <p:cNvSpPr>
            <a:spLocks noGrp="1"/>
          </p:cNvSpPr>
          <p:nvPr>
            <p:ph type="dt" sz="half" idx="10"/>
          </p:nvPr>
        </p:nvSpPr>
        <p:spPr>
          <a:xfrm>
            <a:off x="340137" y="63202"/>
            <a:ext cx="2743200" cy="318221"/>
          </a:xfrm>
        </p:spPr>
        <p:txBody>
          <a:bodyPr/>
          <a:lstStyle/>
          <a:p>
            <a:pPr>
              <a:spcAft>
                <a:spcPts val="600"/>
              </a:spcAft>
            </a:pPr>
            <a:fld id="{B2349688-06B3-4D72-BBDB-AFED3C893052}" type="datetime1">
              <a:pPr>
                <a:spcAft>
                  <a:spcPts val="600"/>
                </a:spcAft>
              </a:pPr>
              <a:t>5/25/2026</a:t>
            </a:fld>
            <a:endParaRPr lang="en-US"/>
          </a:p>
        </p:txBody>
      </p:sp>
    </p:spTree>
    <p:extLst>
      <p:ext uri="{BB962C8B-B14F-4D97-AF65-F5344CB8AC3E}">
        <p14:creationId xmlns:p14="http://schemas.microsoft.com/office/powerpoint/2010/main" val="9321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15233-7805-BFA9-3E6E-9BF175D0EF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B422D1-07C1-17E5-2AD2-18FD4A3E0D6B}"/>
              </a:ext>
            </a:extLst>
          </p:cNvPr>
          <p:cNvSpPr>
            <a:spLocks noGrp="1"/>
          </p:cNvSpPr>
          <p:nvPr>
            <p:ph type="title"/>
          </p:nvPr>
        </p:nvSpPr>
        <p:spPr/>
        <p:txBody>
          <a:bodyPr/>
          <a:lstStyle/>
          <a:p>
            <a:r>
              <a:rPr lang="en-GB" dirty="0"/>
              <a:t>Project Aims and Objectives</a:t>
            </a:r>
          </a:p>
        </p:txBody>
      </p:sp>
      <p:sp>
        <p:nvSpPr>
          <p:cNvPr id="4" name="Content Placeholder 3">
            <a:extLst>
              <a:ext uri="{FF2B5EF4-FFF2-40B4-BE49-F238E27FC236}">
                <a16:creationId xmlns:a16="http://schemas.microsoft.com/office/drawing/2014/main" id="{4B3BAB8C-BA42-9776-5856-37CCA5B828B7}"/>
              </a:ext>
            </a:extLst>
          </p:cNvPr>
          <p:cNvSpPr>
            <a:spLocks noGrp="1"/>
          </p:cNvSpPr>
          <p:nvPr>
            <p:ph idx="1"/>
          </p:nvPr>
        </p:nvSpPr>
        <p:spPr/>
        <p:txBody>
          <a:bodyPr vert="horz" lIns="91440" tIns="45720" rIns="91440" bIns="45720" rtlCol="0" anchor="t">
            <a:normAutofit/>
          </a:bodyPr>
          <a:lstStyle/>
          <a:p>
            <a:pPr marL="0" indent="0">
              <a:buNone/>
            </a:pPr>
            <a:r>
              <a:rPr lang="en-GB" sz="1700" b="1" u="sng" dirty="0">
                <a:ea typeface="+mn-lt"/>
                <a:cs typeface="+mn-lt"/>
              </a:rPr>
              <a:t>Aim</a:t>
            </a:r>
            <a:r>
              <a:rPr lang="en-GB" sz="1700" dirty="0">
                <a:ea typeface="+mn-lt"/>
                <a:cs typeface="+mn-lt"/>
              </a:rPr>
              <a:t>: To explore the strategies employed in the game industry at handling player behaviour and player’s preferences.</a:t>
            </a:r>
            <a:endParaRPr lang="en-US" dirty="0"/>
          </a:p>
          <a:p>
            <a:pPr marL="0" indent="0">
              <a:buNone/>
            </a:pPr>
            <a:r>
              <a:rPr lang="en-GB" sz="1700" b="1" u="sng">
                <a:ea typeface="+mn-lt"/>
                <a:cs typeface="+mn-lt"/>
              </a:rPr>
              <a:t>Objectives:</a:t>
            </a:r>
            <a:endParaRPr lang="en-GB"/>
          </a:p>
          <a:p>
            <a:pPr marL="571500" lvl="1">
              <a:buAutoNum type="arabicPeriod"/>
            </a:pPr>
            <a:r>
              <a:rPr lang="en-GB" sz="1400">
                <a:ea typeface="+mn-lt"/>
                <a:cs typeface="+mn-lt"/>
              </a:rPr>
              <a:t>To look at the history of video game narratives with branching pathways and examples of </a:t>
            </a:r>
            <a:r>
              <a:rPr lang="en-GB" sz="1400" dirty="0">
                <a:ea typeface="+mn-lt"/>
                <a:cs typeface="+mn-lt"/>
              </a:rPr>
              <a:t>successful releases. </a:t>
            </a:r>
            <a:endParaRPr lang="en-GB" sz="1400"/>
          </a:p>
          <a:p>
            <a:pPr marL="571500" lvl="1">
              <a:buAutoNum type="arabicPeriod"/>
            </a:pPr>
            <a:r>
              <a:rPr lang="en-GB" dirty="0">
                <a:ea typeface="+mn-lt"/>
                <a:cs typeface="+mn-lt"/>
              </a:rPr>
              <a:t>To analyse how user-avatar relationships impact a player’s decision-making processes. </a:t>
            </a:r>
          </a:p>
          <a:p>
            <a:pPr marL="571500" lvl="1">
              <a:buAutoNum type="arabicPeriod"/>
            </a:pPr>
            <a:r>
              <a:rPr lang="en-GB" dirty="0">
                <a:ea typeface="+mn-lt"/>
                <a:cs typeface="+mn-lt"/>
              </a:rPr>
              <a:t>To evaluate the research sources regarding its relation to the topic and reliability of the conclusions. </a:t>
            </a:r>
          </a:p>
          <a:p>
            <a:pPr marL="571500" lvl="1">
              <a:buAutoNum type="arabicPeriod"/>
            </a:pPr>
            <a:r>
              <a:rPr lang="en-GB" dirty="0">
                <a:ea typeface="+mn-lt"/>
                <a:cs typeface="+mn-lt"/>
              </a:rPr>
              <a:t>To discuss the success of narrative driven games at implementing responses according to player actions.</a:t>
            </a:r>
            <a:endParaRPr lang="en-GB" dirty="0"/>
          </a:p>
        </p:txBody>
      </p:sp>
      <p:sp>
        <p:nvSpPr>
          <p:cNvPr id="7" name="Date Placeholder 6">
            <a:extLst>
              <a:ext uri="{FF2B5EF4-FFF2-40B4-BE49-F238E27FC236}">
                <a16:creationId xmlns:a16="http://schemas.microsoft.com/office/drawing/2014/main" id="{6D4245D5-4485-735B-4E2A-EB1BA57BD581}"/>
              </a:ext>
            </a:extLst>
          </p:cNvPr>
          <p:cNvSpPr>
            <a:spLocks noGrp="1"/>
          </p:cNvSpPr>
          <p:nvPr>
            <p:ph type="dt" sz="half" idx="10"/>
          </p:nvPr>
        </p:nvSpPr>
        <p:spPr/>
        <p:txBody>
          <a:bodyPr/>
          <a:lstStyle/>
          <a:p>
            <a:fld id="{783C9E2B-AD17-4816-A856-7E071ED5ED31}" type="datetime1">
              <a:t>5/25/2026</a:t>
            </a:fld>
            <a:endParaRPr lang="en-US"/>
          </a:p>
        </p:txBody>
      </p:sp>
    </p:spTree>
    <p:extLst>
      <p:ext uri="{BB962C8B-B14F-4D97-AF65-F5344CB8AC3E}">
        <p14:creationId xmlns:p14="http://schemas.microsoft.com/office/powerpoint/2010/main" val="2592952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3C194-344D-4357-35E8-8E5A742DAEC0}"/>
              </a:ext>
            </a:extLst>
          </p:cNvPr>
          <p:cNvSpPr>
            <a:spLocks noGrp="1"/>
          </p:cNvSpPr>
          <p:nvPr>
            <p:ph type="title"/>
          </p:nvPr>
        </p:nvSpPr>
        <p:spPr/>
        <p:txBody>
          <a:bodyPr anchor="b">
            <a:normAutofit/>
          </a:bodyPr>
          <a:lstStyle/>
          <a:p>
            <a:br>
              <a:rPr lang="en-GB" dirty="0"/>
            </a:br>
            <a:r>
              <a:rPr lang="en-GB" dirty="0"/>
              <a:t>Literature Review: </a:t>
            </a:r>
          </a:p>
        </p:txBody>
      </p:sp>
      <p:sp>
        <p:nvSpPr>
          <p:cNvPr id="4" name="Date Placeholder 3">
            <a:extLst>
              <a:ext uri="{FF2B5EF4-FFF2-40B4-BE49-F238E27FC236}">
                <a16:creationId xmlns:a16="http://schemas.microsoft.com/office/drawing/2014/main" id="{26D95739-F1E2-921C-731C-87430D1F143D}"/>
              </a:ext>
            </a:extLst>
          </p:cNvPr>
          <p:cNvSpPr>
            <a:spLocks noGrp="1"/>
          </p:cNvSpPr>
          <p:nvPr>
            <p:ph type="dt" sz="half" idx="10"/>
          </p:nvPr>
        </p:nvSpPr>
        <p:spPr/>
        <p:txBody>
          <a:bodyPr anchor="ctr">
            <a:normAutofit/>
          </a:bodyPr>
          <a:lstStyle/>
          <a:p>
            <a:pPr>
              <a:spcAft>
                <a:spcPts val="600"/>
              </a:spcAft>
            </a:pPr>
            <a:fld id="{9359D150-08B8-48D1-8B3A-9856B5641015}" type="datetime1">
              <a:rPr lang="en-GB"/>
              <a:pPr>
                <a:spcAft>
                  <a:spcPts val="600"/>
                </a:spcAft>
              </a:pPr>
              <a:t>25/05/2026</a:t>
            </a:fld>
            <a:endParaRPr lang="en-US"/>
          </a:p>
        </p:txBody>
      </p:sp>
    </p:spTree>
    <p:extLst>
      <p:ext uri="{BB962C8B-B14F-4D97-AF65-F5344CB8AC3E}">
        <p14:creationId xmlns:p14="http://schemas.microsoft.com/office/powerpoint/2010/main" val="3722124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BB1A5-6BAF-1603-6D4D-3A5A07E56433}"/>
              </a:ext>
            </a:extLst>
          </p:cNvPr>
          <p:cNvSpPr>
            <a:spLocks noGrp="1"/>
          </p:cNvSpPr>
          <p:nvPr>
            <p:ph type="title"/>
          </p:nvPr>
        </p:nvSpPr>
        <p:spPr>
          <a:xfrm>
            <a:off x="308387" y="707644"/>
            <a:ext cx="9956747" cy="1101502"/>
          </a:xfrm>
        </p:spPr>
        <p:txBody>
          <a:bodyPr/>
          <a:lstStyle/>
          <a:p>
            <a:r>
              <a:rPr lang="en-GB" dirty="0"/>
              <a:t>History of Narrative Games</a:t>
            </a:r>
          </a:p>
        </p:txBody>
      </p:sp>
      <p:sp>
        <p:nvSpPr>
          <p:cNvPr id="3" name="Text Placeholder 2">
            <a:extLst>
              <a:ext uri="{FF2B5EF4-FFF2-40B4-BE49-F238E27FC236}">
                <a16:creationId xmlns:a16="http://schemas.microsoft.com/office/drawing/2014/main" id="{0A20AA5C-3016-8C69-E881-0226177B4F0B}"/>
              </a:ext>
            </a:extLst>
          </p:cNvPr>
          <p:cNvSpPr>
            <a:spLocks noGrp="1"/>
          </p:cNvSpPr>
          <p:nvPr>
            <p:ph idx="1"/>
          </p:nvPr>
        </p:nvSpPr>
        <p:spPr>
          <a:xfrm>
            <a:off x="310484" y="2044453"/>
            <a:ext cx="8595140" cy="4569722"/>
          </a:xfrm>
        </p:spPr>
        <p:txBody>
          <a:bodyPr vert="horz" lIns="91440" tIns="45720" rIns="91440" bIns="45720" rtlCol="0" anchor="t">
            <a:noAutofit/>
          </a:bodyPr>
          <a:lstStyle/>
          <a:p>
            <a:pPr marL="0" indent="0">
              <a:buNone/>
            </a:pPr>
            <a:r>
              <a:rPr lang="en-GB" u="sng" dirty="0">
                <a:solidFill>
                  <a:srgbClr val="FFFFFF"/>
                </a:solidFill>
                <a:ea typeface="+mn-lt"/>
                <a:cs typeface="+mn-lt"/>
              </a:rPr>
              <a:t>Key takeaways from over the years: </a:t>
            </a:r>
            <a:endParaRPr lang="en-GB" u="sng"/>
          </a:p>
          <a:p>
            <a:pPr>
              <a:buFont typeface="Arial"/>
              <a:buChar char="•"/>
            </a:pPr>
            <a:r>
              <a:rPr lang="en-GB" dirty="0">
                <a:solidFill>
                  <a:srgbClr val="FFFFFF"/>
                </a:solidFill>
                <a:ea typeface="+mn-lt"/>
                <a:cs typeface="+mn-lt"/>
              </a:rPr>
              <a:t>Games like similar media serve as an excellent medium for storytelling </a:t>
            </a:r>
            <a:endParaRPr lang="en-GB" dirty="0"/>
          </a:p>
          <a:p>
            <a:pPr lvl="1">
              <a:buFont typeface="Courier New"/>
              <a:buChar char="o"/>
            </a:pPr>
            <a:r>
              <a:rPr lang="en-GB" sz="1800" dirty="0">
                <a:solidFill>
                  <a:srgbClr val="FFFFFF"/>
                </a:solidFill>
                <a:ea typeface="+mn-lt"/>
                <a:cs typeface="+mn-lt"/>
              </a:rPr>
              <a:t>Building other aspects of the game around the story helps with immersion and making the worlds feel more alive to the player </a:t>
            </a:r>
            <a:endParaRPr lang="en-GB" sz="1800" dirty="0"/>
          </a:p>
          <a:p>
            <a:pPr lvl="1">
              <a:buFont typeface="Courier New"/>
              <a:buChar char="o"/>
            </a:pPr>
            <a:r>
              <a:rPr lang="en-GB" sz="1800" dirty="0">
                <a:solidFill>
                  <a:srgbClr val="FFFFFF"/>
                </a:solidFill>
                <a:ea typeface="+mn-lt"/>
                <a:cs typeface="+mn-lt"/>
              </a:rPr>
              <a:t>Storylines should be balanced with considerations due to aspects such as playtime and commitment are hard to predict. </a:t>
            </a:r>
            <a:endParaRPr lang="en-GB" sz="1800" dirty="0"/>
          </a:p>
          <a:p>
            <a:pPr lvl="1">
              <a:buFont typeface="Courier New"/>
              <a:buChar char="o"/>
            </a:pPr>
            <a:r>
              <a:rPr lang="en-GB" sz="1800" dirty="0"/>
              <a:t>Player-driven stories are an expanding area, however, is greatly reliant on significantly higher hardware requirements.  (</a:t>
            </a:r>
            <a:r>
              <a:rPr lang="en-GB" sz="1800" dirty="0">
                <a:ea typeface="+mn-lt"/>
                <a:cs typeface="+mn-lt"/>
              </a:rPr>
              <a:t>Lebowitz J, 2011)</a:t>
            </a:r>
            <a:endParaRPr lang="en-GB" sz="1800" dirty="0"/>
          </a:p>
          <a:p>
            <a:pPr>
              <a:buFont typeface="Arial"/>
              <a:buChar char="•"/>
            </a:pPr>
            <a:r>
              <a:rPr lang="en-GB" dirty="0">
                <a:ea typeface="+mn-lt"/>
                <a:cs typeface="+mn-lt"/>
              </a:rPr>
              <a:t>A glimpse into evolution of the genre and reasoning for this area of interest and exploration for developers. </a:t>
            </a:r>
          </a:p>
        </p:txBody>
      </p:sp>
      <p:sp>
        <p:nvSpPr>
          <p:cNvPr id="4" name="Date Placeholder 3">
            <a:extLst>
              <a:ext uri="{FF2B5EF4-FFF2-40B4-BE49-F238E27FC236}">
                <a16:creationId xmlns:a16="http://schemas.microsoft.com/office/drawing/2014/main" id="{59D86BF1-A168-82F3-8DC4-377AD8D44CBE}"/>
              </a:ext>
            </a:extLst>
          </p:cNvPr>
          <p:cNvSpPr>
            <a:spLocks noGrp="1"/>
          </p:cNvSpPr>
          <p:nvPr>
            <p:ph type="dt" sz="half" idx="10"/>
          </p:nvPr>
        </p:nvSpPr>
        <p:spPr/>
        <p:txBody>
          <a:bodyPr/>
          <a:lstStyle/>
          <a:p>
            <a:fld id="{9F9B2724-BA7E-4FD8-AE5E-C08CC85A6911}" type="datetime1">
              <a:t>5/25/2026</a:t>
            </a:fld>
            <a:endParaRPr lang="en-US"/>
          </a:p>
        </p:txBody>
      </p:sp>
    </p:spTree>
    <p:extLst>
      <p:ext uri="{BB962C8B-B14F-4D97-AF65-F5344CB8AC3E}">
        <p14:creationId xmlns:p14="http://schemas.microsoft.com/office/powerpoint/2010/main" val="3501210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1B358-822E-719E-7AF0-9F694A9ED9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2DAB0A-9445-8BB7-A09F-57B53C9A76E2}"/>
              </a:ext>
            </a:extLst>
          </p:cNvPr>
          <p:cNvSpPr>
            <a:spLocks noGrp="1"/>
          </p:cNvSpPr>
          <p:nvPr>
            <p:ph type="title"/>
          </p:nvPr>
        </p:nvSpPr>
        <p:spPr/>
        <p:txBody>
          <a:bodyPr/>
          <a:lstStyle/>
          <a:p>
            <a:r>
              <a:rPr lang="en-GB" dirty="0"/>
              <a:t>Storytelling in Media</a:t>
            </a:r>
          </a:p>
        </p:txBody>
      </p:sp>
      <p:sp>
        <p:nvSpPr>
          <p:cNvPr id="3" name="Content Placeholder 2">
            <a:extLst>
              <a:ext uri="{FF2B5EF4-FFF2-40B4-BE49-F238E27FC236}">
                <a16:creationId xmlns:a16="http://schemas.microsoft.com/office/drawing/2014/main" id="{D8FD5CBF-3987-BE6D-9EE3-1AD4C0706205}"/>
              </a:ext>
            </a:extLst>
          </p:cNvPr>
          <p:cNvSpPr>
            <a:spLocks noGrp="1"/>
          </p:cNvSpPr>
          <p:nvPr>
            <p:ph idx="1"/>
          </p:nvPr>
        </p:nvSpPr>
        <p:spPr>
          <a:xfrm>
            <a:off x="310484" y="2306781"/>
            <a:ext cx="7795666" cy="3945131"/>
          </a:xfrm>
        </p:spPr>
        <p:txBody>
          <a:bodyPr vert="horz" lIns="91440" tIns="45720" rIns="91440" bIns="45720" rtlCol="0" anchor="t">
            <a:noAutofit/>
          </a:bodyPr>
          <a:lstStyle/>
          <a:p>
            <a:r>
              <a:rPr lang="en-GB" sz="2000" dirty="0">
                <a:ea typeface="+mn-lt"/>
                <a:cs typeface="+mn-lt"/>
              </a:rPr>
              <a:t>Storytellers must strive to deliver a believable story to the audience</a:t>
            </a:r>
            <a:endParaRPr lang="en-GB" sz="2000">
              <a:ea typeface="Calibri"/>
              <a:cs typeface="Calibri"/>
            </a:endParaRPr>
          </a:p>
          <a:p>
            <a:r>
              <a:rPr lang="en-GB" sz="2000" dirty="0">
                <a:ea typeface="+mn-lt"/>
                <a:cs typeface="+mn-lt"/>
              </a:rPr>
              <a:t>Skolnick, E. (2014) details the challenges</a:t>
            </a:r>
            <a:endParaRPr lang="en-GB" sz="2000">
              <a:ea typeface="Calibri"/>
              <a:cs typeface="Calibri"/>
            </a:endParaRPr>
          </a:p>
          <a:p>
            <a:r>
              <a:rPr lang="en-GB" sz="2000" dirty="0">
                <a:ea typeface="+mn-lt"/>
                <a:cs typeface="+mn-lt"/>
              </a:rPr>
              <a:t>Storytellers must consider the consistency, coincidence, suspense, and spectacles that creates the world that the audience explores. </a:t>
            </a:r>
            <a:endParaRPr lang="en-GB" sz="2000">
              <a:ea typeface="Calibri"/>
              <a:cs typeface="Calibri"/>
            </a:endParaRPr>
          </a:p>
          <a:p>
            <a:r>
              <a:rPr lang="en-GB" sz="2000" dirty="0">
                <a:ea typeface="+mn-lt"/>
                <a:cs typeface="+mn-lt"/>
              </a:rPr>
              <a:t>Treating the audience with respect further improves the believability</a:t>
            </a:r>
            <a:endParaRPr lang="en-GB" sz="2400" dirty="0">
              <a:ea typeface="Calibri"/>
              <a:cs typeface="Calibri"/>
            </a:endParaRPr>
          </a:p>
          <a:p>
            <a:endParaRPr lang="en-GB" dirty="0"/>
          </a:p>
        </p:txBody>
      </p:sp>
      <p:sp>
        <p:nvSpPr>
          <p:cNvPr id="4" name="Date Placeholder 3">
            <a:extLst>
              <a:ext uri="{FF2B5EF4-FFF2-40B4-BE49-F238E27FC236}">
                <a16:creationId xmlns:a16="http://schemas.microsoft.com/office/drawing/2014/main" id="{909BA49F-279F-F919-85FA-DF4CA0B3B7D8}"/>
              </a:ext>
            </a:extLst>
          </p:cNvPr>
          <p:cNvSpPr>
            <a:spLocks noGrp="1"/>
          </p:cNvSpPr>
          <p:nvPr>
            <p:ph type="dt" sz="half" idx="10"/>
          </p:nvPr>
        </p:nvSpPr>
        <p:spPr/>
        <p:txBody>
          <a:bodyPr/>
          <a:lstStyle/>
          <a:p>
            <a:fld id="{EDCAD9BA-457F-4241-A791-5B680611EB9B}" type="datetime1">
              <a:t>5/25/2026</a:t>
            </a:fld>
            <a:endParaRPr lang="en-US"/>
          </a:p>
        </p:txBody>
      </p:sp>
    </p:spTree>
    <p:extLst>
      <p:ext uri="{BB962C8B-B14F-4D97-AF65-F5344CB8AC3E}">
        <p14:creationId xmlns:p14="http://schemas.microsoft.com/office/powerpoint/2010/main" val="18774370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59C6A-2FF9-6110-4056-8A03AD5D51C4}"/>
              </a:ext>
            </a:extLst>
          </p:cNvPr>
          <p:cNvSpPr>
            <a:spLocks noGrp="1"/>
          </p:cNvSpPr>
          <p:nvPr>
            <p:ph type="title"/>
          </p:nvPr>
        </p:nvSpPr>
        <p:spPr/>
        <p:txBody>
          <a:bodyPr/>
          <a:lstStyle/>
          <a:p>
            <a:r>
              <a:rPr lang="en-GB" dirty="0"/>
              <a:t>Storytelling </a:t>
            </a:r>
            <a:r>
              <a:rPr lang="en-GB" dirty="0">
                <a:ea typeface="+mj-lt"/>
                <a:cs typeface="+mj-lt"/>
              </a:rPr>
              <a:t>in Video Games</a:t>
            </a:r>
            <a:endParaRPr lang="en-GB" dirty="0"/>
          </a:p>
        </p:txBody>
      </p:sp>
      <p:sp>
        <p:nvSpPr>
          <p:cNvPr id="3" name="Content Placeholder 2">
            <a:extLst>
              <a:ext uri="{FF2B5EF4-FFF2-40B4-BE49-F238E27FC236}">
                <a16:creationId xmlns:a16="http://schemas.microsoft.com/office/drawing/2014/main" id="{44FE2C12-BBB9-5330-DCDE-AD3BC48518ED}"/>
              </a:ext>
            </a:extLst>
          </p:cNvPr>
          <p:cNvSpPr>
            <a:spLocks noGrp="1"/>
          </p:cNvSpPr>
          <p:nvPr>
            <p:ph idx="1"/>
          </p:nvPr>
        </p:nvSpPr>
        <p:spPr/>
        <p:txBody>
          <a:bodyPr vert="horz" lIns="91440" tIns="45720" rIns="91440" bIns="45720" rtlCol="0" anchor="t">
            <a:normAutofit fontScale="92500" lnSpcReduction="20000"/>
          </a:bodyPr>
          <a:lstStyle/>
          <a:p>
            <a:r>
              <a:rPr lang="en-GB" dirty="0"/>
              <a:t>Types of Storytelling </a:t>
            </a:r>
            <a:r>
              <a:rPr lang="en-GB" dirty="0">
                <a:ea typeface="+mn-lt"/>
                <a:cs typeface="+mn-lt"/>
              </a:rPr>
              <a:t>from Berger, R. (2025)</a:t>
            </a:r>
            <a:r>
              <a:rPr lang="en-GB" dirty="0"/>
              <a:t>: </a:t>
            </a:r>
            <a:endParaRPr lang="en-GB" dirty="0">
              <a:ea typeface="+mn-lt"/>
              <a:cs typeface="+mn-lt"/>
            </a:endParaRPr>
          </a:p>
          <a:p>
            <a:pPr lvl="1">
              <a:buFont typeface="Courier New" panose="020B0604020202020204" pitchFamily="34" charset="0"/>
              <a:buChar char="o"/>
            </a:pPr>
            <a:r>
              <a:rPr lang="en-GB" dirty="0">
                <a:ea typeface="+mn-lt"/>
                <a:cs typeface="+mn-lt"/>
              </a:rPr>
              <a:t>Episodic Storytelling, Open World Incentivizing, Lore Discovery, Frictionless Narrative and Pixar Storytelling Method.</a:t>
            </a:r>
          </a:p>
          <a:p>
            <a:r>
              <a:rPr lang="en-GB" dirty="0">
                <a:ea typeface="+mn-lt"/>
                <a:cs typeface="+mn-lt"/>
              </a:rPr>
              <a:t> Nicklin, H. (2022) quickly outlines that ‘not all writing is storytelling’. </a:t>
            </a:r>
          </a:p>
          <a:p>
            <a:pPr lvl="1">
              <a:buFont typeface="Courier New" panose="020B0604020202020204" pitchFamily="34" charset="0"/>
              <a:buChar char="o"/>
            </a:pPr>
            <a:r>
              <a:rPr lang="en-GB" dirty="0">
                <a:ea typeface="+mn-lt"/>
                <a:cs typeface="+mn-lt"/>
              </a:rPr>
              <a:t>In the context of video games, one example is perspective. </a:t>
            </a:r>
            <a:endParaRPr lang="en-GB" dirty="0"/>
          </a:p>
          <a:p>
            <a:r>
              <a:rPr lang="en-GB" dirty="0">
                <a:ea typeface="+mn-lt"/>
                <a:cs typeface="+mn-lt"/>
              </a:rPr>
              <a:t> Suter B (2021) describes treating narration as a ‘networked interaction’ between gameplay and story. </a:t>
            </a:r>
            <a:endParaRPr lang="en-GB">
              <a:ea typeface="+mn-lt"/>
              <a:cs typeface="+mn-lt"/>
            </a:endParaRPr>
          </a:p>
          <a:p>
            <a:pPr lvl="2">
              <a:buFont typeface="Wingdings" panose="020B0504020202020204" pitchFamily="34" charset="0"/>
              <a:buChar char="§"/>
            </a:pPr>
            <a:r>
              <a:rPr lang="en-GB" dirty="0">
                <a:ea typeface="+mn-lt"/>
                <a:cs typeface="+mn-lt"/>
              </a:rPr>
              <a:t>A good example of this concept is environmental storytelling. </a:t>
            </a:r>
          </a:p>
          <a:p>
            <a:pPr lvl="2">
              <a:buFont typeface="Wingdings" panose="020B0504020202020204" pitchFamily="34" charset="0"/>
              <a:buChar char="§"/>
            </a:pPr>
            <a:r>
              <a:rPr lang="en-GB" dirty="0">
                <a:ea typeface="+mn-lt"/>
                <a:cs typeface="+mn-lt"/>
              </a:rPr>
              <a:t>These can help with world-building while acting as a trigger for the player’s intuition when looking at wider contexts.</a:t>
            </a:r>
          </a:p>
          <a:p>
            <a:pPr>
              <a:buFont typeface="Arial" panose="020B0504020202020204" pitchFamily="34" charset="0"/>
              <a:buChar char="•"/>
            </a:pPr>
            <a:r>
              <a:rPr lang="en-GB" dirty="0">
                <a:ea typeface="+mn-lt"/>
                <a:cs typeface="+mn-lt"/>
              </a:rPr>
              <a:t>As a key area of the investigation:</a:t>
            </a:r>
          </a:p>
          <a:p>
            <a:pPr lvl="1">
              <a:buFont typeface="Courier New" panose="020B0504020202020204" pitchFamily="34" charset="0"/>
              <a:buChar char="o"/>
            </a:pPr>
            <a:r>
              <a:rPr lang="en-GB" dirty="0">
                <a:ea typeface="+mn-lt"/>
                <a:cs typeface="+mn-lt"/>
              </a:rPr>
              <a:t>Artefact builds off an episodic structure</a:t>
            </a:r>
          </a:p>
          <a:p>
            <a:pPr lvl="1">
              <a:buFont typeface="Courier New" panose="020B0504020202020204" pitchFamily="34" charset="0"/>
              <a:buChar char="o"/>
            </a:pPr>
            <a:r>
              <a:rPr lang="en-GB" dirty="0">
                <a:ea typeface="+mn-lt"/>
                <a:cs typeface="+mn-lt"/>
              </a:rPr>
              <a:t>Research questions analyse players' value of storytelling to a successful game.  </a:t>
            </a:r>
            <a:endParaRPr lang="en-GB" dirty="0"/>
          </a:p>
        </p:txBody>
      </p:sp>
      <p:sp>
        <p:nvSpPr>
          <p:cNvPr id="4" name="Date Placeholder 3">
            <a:extLst>
              <a:ext uri="{FF2B5EF4-FFF2-40B4-BE49-F238E27FC236}">
                <a16:creationId xmlns:a16="http://schemas.microsoft.com/office/drawing/2014/main" id="{0FFA63CF-54B6-75E2-2443-73CC18BBB90B}"/>
              </a:ext>
            </a:extLst>
          </p:cNvPr>
          <p:cNvSpPr>
            <a:spLocks noGrp="1"/>
          </p:cNvSpPr>
          <p:nvPr>
            <p:ph type="dt" sz="half" idx="10"/>
          </p:nvPr>
        </p:nvSpPr>
        <p:spPr/>
        <p:txBody>
          <a:bodyPr/>
          <a:lstStyle/>
          <a:p>
            <a:fld id="{697C0F81-A632-45F8-9F1D-52A04A40C44B}" type="datetime1">
              <a:t>5/25/2026</a:t>
            </a:fld>
            <a:endParaRPr lang="en-US"/>
          </a:p>
        </p:txBody>
      </p:sp>
    </p:spTree>
    <p:extLst>
      <p:ext uri="{BB962C8B-B14F-4D97-AF65-F5344CB8AC3E}">
        <p14:creationId xmlns:p14="http://schemas.microsoft.com/office/powerpoint/2010/main" val="33424273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918F0-BBFC-74EF-A6D2-5C46F8F3F1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556EC6-2AE8-1A4C-7381-F440BBB0A6A5}"/>
              </a:ext>
            </a:extLst>
          </p:cNvPr>
          <p:cNvSpPr>
            <a:spLocks noGrp="1"/>
          </p:cNvSpPr>
          <p:nvPr>
            <p:ph type="title"/>
          </p:nvPr>
        </p:nvSpPr>
        <p:spPr/>
        <p:txBody>
          <a:bodyPr/>
          <a:lstStyle/>
          <a:p>
            <a:r>
              <a:rPr lang="en-GB" dirty="0"/>
              <a:t>Branched Storylines</a:t>
            </a:r>
          </a:p>
        </p:txBody>
      </p:sp>
      <p:sp>
        <p:nvSpPr>
          <p:cNvPr id="3" name="Content Placeholder 2">
            <a:extLst>
              <a:ext uri="{FF2B5EF4-FFF2-40B4-BE49-F238E27FC236}">
                <a16:creationId xmlns:a16="http://schemas.microsoft.com/office/drawing/2014/main" id="{7A9ECC8B-70B4-9C27-D021-1831703A9113}"/>
              </a:ext>
            </a:extLst>
          </p:cNvPr>
          <p:cNvSpPr>
            <a:spLocks noGrp="1"/>
          </p:cNvSpPr>
          <p:nvPr>
            <p:ph idx="1"/>
          </p:nvPr>
        </p:nvSpPr>
        <p:spPr>
          <a:xfrm>
            <a:off x="310484" y="2306781"/>
            <a:ext cx="7733206" cy="3870181"/>
          </a:xfrm>
        </p:spPr>
        <p:txBody>
          <a:bodyPr vert="horz" lIns="91440" tIns="45720" rIns="91440" bIns="45720" rtlCol="0" anchor="t">
            <a:noAutofit/>
          </a:bodyPr>
          <a:lstStyle/>
          <a:p>
            <a:pPr marL="285750" indent="-285750"/>
            <a:r>
              <a:rPr lang="en-US" sz="1400" dirty="0">
                <a:ea typeface="+mn-lt"/>
                <a:cs typeface="+mn-lt"/>
              </a:rPr>
              <a:t>Heussner, T(2015) discusses the mechanisms of branched decisions</a:t>
            </a:r>
          </a:p>
          <a:p>
            <a:pPr marL="514350" lvl="1" indent="-285750">
              <a:buFont typeface="Courier New" panose="020B0604020202020204" pitchFamily="34" charset="0"/>
              <a:buChar char="o"/>
            </a:pPr>
            <a:r>
              <a:rPr lang="en-US" sz="1200" dirty="0">
                <a:ea typeface="+mn-lt"/>
                <a:cs typeface="+mn-lt"/>
              </a:rPr>
              <a:t>Some decisions a player may face include: </a:t>
            </a:r>
            <a:endParaRPr lang="en-US" sz="1200"/>
          </a:p>
          <a:p>
            <a:pPr lvl="2">
              <a:buFont typeface="Wingdings" panose="020B0604020202020204" pitchFamily="34" charset="0"/>
              <a:buChar char="§"/>
            </a:pPr>
            <a:r>
              <a:rPr lang="en-US" sz="1200" dirty="0">
                <a:ea typeface="+mn-lt"/>
                <a:cs typeface="+mn-lt"/>
              </a:rPr>
              <a:t>Meaningful choices </a:t>
            </a:r>
            <a:endParaRPr lang="en-US" sz="1200"/>
          </a:p>
          <a:p>
            <a:pPr lvl="2">
              <a:buFont typeface="Wingdings" panose="020B0604020202020204" pitchFamily="34" charset="0"/>
              <a:buChar char="§"/>
            </a:pPr>
            <a:r>
              <a:rPr lang="en-US" sz="1200" dirty="0">
                <a:ea typeface="+mn-lt"/>
                <a:cs typeface="+mn-lt"/>
              </a:rPr>
              <a:t>Moral choices </a:t>
            </a:r>
            <a:endParaRPr lang="en-US" sz="1200"/>
          </a:p>
          <a:p>
            <a:pPr lvl="1">
              <a:buFont typeface="Courier New" panose="020B0604020202020204" pitchFamily="34" charset="0"/>
              <a:buChar char="o"/>
            </a:pPr>
            <a:r>
              <a:rPr lang="en-US" sz="1200" dirty="0">
                <a:ea typeface="+mn-lt"/>
                <a:cs typeface="+mn-lt"/>
              </a:rPr>
              <a:t>Quests should be designed carefully to prevent: </a:t>
            </a:r>
            <a:endParaRPr lang="en-US" sz="1200"/>
          </a:p>
          <a:p>
            <a:pPr lvl="2">
              <a:buFont typeface="Wingdings" panose="020B0604020202020204" pitchFamily="34" charset="0"/>
              <a:buChar char="§"/>
            </a:pPr>
            <a:r>
              <a:rPr lang="en-US" sz="1200" dirty="0">
                <a:ea typeface="+mn-lt"/>
                <a:cs typeface="+mn-lt"/>
              </a:rPr>
              <a:t>Rail-roading </a:t>
            </a:r>
            <a:endParaRPr lang="en-US" sz="1200"/>
          </a:p>
          <a:p>
            <a:pPr lvl="2">
              <a:buFont typeface="Wingdings" panose="020B0604020202020204" pitchFamily="34" charset="0"/>
              <a:buChar char="§"/>
            </a:pPr>
            <a:r>
              <a:rPr lang="en-US" sz="1200" dirty="0">
                <a:ea typeface="+mn-lt"/>
                <a:cs typeface="+mn-lt"/>
              </a:rPr>
              <a:t>Retconning</a:t>
            </a:r>
            <a:endParaRPr lang="en-US" sz="1200"/>
          </a:p>
          <a:p>
            <a:r>
              <a:rPr lang="en-US" sz="1400" dirty="0">
                <a:ea typeface="+mn-lt"/>
                <a:cs typeface="+mn-lt"/>
              </a:rPr>
              <a:t>Developers can make more informed decisions and shape storytelling around climatic story decisions.</a:t>
            </a:r>
            <a:endParaRPr lang="en-US" sz="1400"/>
          </a:p>
          <a:p>
            <a:r>
              <a:rPr lang="en-US" sz="1400" dirty="0">
                <a:ea typeface="+mn-lt"/>
                <a:cs typeface="+mn-lt"/>
              </a:rPr>
              <a:t>Noticeable limitations with the small breadth of academic sources.</a:t>
            </a:r>
          </a:p>
          <a:p>
            <a:pPr lvl="1">
              <a:buFont typeface="Courier New" panose="020B0604020202020204" pitchFamily="34" charset="0"/>
              <a:buChar char="o"/>
            </a:pPr>
            <a:r>
              <a:rPr lang="en-US" sz="1400" dirty="0">
                <a:ea typeface="+mn-lt"/>
                <a:cs typeface="+mn-lt"/>
              </a:rPr>
              <a:t>Points of discussion here are further expanded upon within research on industry practices and examples of successful games.  </a:t>
            </a:r>
            <a:endParaRPr lang="en-US" sz="1400" dirty="0"/>
          </a:p>
        </p:txBody>
      </p:sp>
      <p:sp>
        <p:nvSpPr>
          <p:cNvPr id="4" name="Date Placeholder 3">
            <a:extLst>
              <a:ext uri="{FF2B5EF4-FFF2-40B4-BE49-F238E27FC236}">
                <a16:creationId xmlns:a16="http://schemas.microsoft.com/office/drawing/2014/main" id="{738209A9-6FFD-F60D-FC76-FC90E4AABD43}"/>
              </a:ext>
            </a:extLst>
          </p:cNvPr>
          <p:cNvSpPr>
            <a:spLocks noGrp="1"/>
          </p:cNvSpPr>
          <p:nvPr>
            <p:ph type="dt" sz="half" idx="10"/>
          </p:nvPr>
        </p:nvSpPr>
        <p:spPr/>
        <p:txBody>
          <a:bodyPr/>
          <a:lstStyle/>
          <a:p>
            <a:fld id="{EDCAD9BA-457F-4241-A791-5B680611EB9B}" type="datetime1">
              <a:t>5/25/2026</a:t>
            </a:fld>
            <a:endParaRPr lang="en-US"/>
          </a:p>
        </p:txBody>
      </p:sp>
    </p:spTree>
    <p:extLst>
      <p:ext uri="{BB962C8B-B14F-4D97-AF65-F5344CB8AC3E}">
        <p14:creationId xmlns:p14="http://schemas.microsoft.com/office/powerpoint/2010/main" val="1208893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658E7-E618-FDAB-9516-F7B6C5F786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C77EEA-1E89-3128-EB3A-0069A2B88EF0}"/>
              </a:ext>
            </a:extLst>
          </p:cNvPr>
          <p:cNvSpPr>
            <a:spLocks noGrp="1"/>
          </p:cNvSpPr>
          <p:nvPr>
            <p:ph type="title"/>
          </p:nvPr>
        </p:nvSpPr>
        <p:spPr/>
        <p:txBody>
          <a:bodyPr/>
          <a:lstStyle/>
          <a:p>
            <a:r>
              <a:rPr lang="en-GB" dirty="0"/>
              <a:t>Industry Best Practices</a:t>
            </a:r>
          </a:p>
        </p:txBody>
      </p:sp>
      <p:sp>
        <p:nvSpPr>
          <p:cNvPr id="3" name="Content Placeholder 2">
            <a:extLst>
              <a:ext uri="{FF2B5EF4-FFF2-40B4-BE49-F238E27FC236}">
                <a16:creationId xmlns:a16="http://schemas.microsoft.com/office/drawing/2014/main" id="{3590AA59-EC3F-E996-8F37-86CB83B84BB6}"/>
              </a:ext>
            </a:extLst>
          </p:cNvPr>
          <p:cNvSpPr>
            <a:spLocks noGrp="1"/>
          </p:cNvSpPr>
          <p:nvPr>
            <p:ph idx="1"/>
          </p:nvPr>
        </p:nvSpPr>
        <p:spPr/>
        <p:txBody>
          <a:bodyPr vert="horz" lIns="91440" tIns="45720" rIns="91440" bIns="45720" rtlCol="0" anchor="t">
            <a:normAutofit/>
          </a:bodyPr>
          <a:lstStyle/>
          <a:p>
            <a:r>
              <a:rPr lang="en-GB" dirty="0">
                <a:ea typeface="+mn-lt"/>
                <a:cs typeface="+mn-lt"/>
              </a:rPr>
              <a:t>Hudson K (2011) comments on bridging the gap between gameplay and narrative by prioritising player emergency and agency.</a:t>
            </a:r>
          </a:p>
          <a:p>
            <a:r>
              <a:rPr lang="en-GB" dirty="0">
                <a:ea typeface="+mn-lt"/>
                <a:cs typeface="+mn-lt"/>
              </a:rPr>
              <a:t>Rouse III R (2016) looks at specific techniques to make dynamic stories more interesting for players.</a:t>
            </a:r>
            <a:endParaRPr lang="en-GB"/>
          </a:p>
          <a:p>
            <a:r>
              <a:rPr lang="en-GB" dirty="0"/>
              <a:t>Schell J (2018) looks at the translating patterns to form a connection between story, gameplay, and player neurology</a:t>
            </a:r>
          </a:p>
          <a:p>
            <a:r>
              <a:rPr lang="en-GB" dirty="0">
                <a:ea typeface="+mn-lt"/>
                <a:cs typeface="+mn-lt"/>
              </a:rPr>
              <a:t>Howard-Arias T (2022) looks at applications of callbacks, heuristics, and cascades.</a:t>
            </a:r>
          </a:p>
          <a:p>
            <a:r>
              <a:rPr lang="en-GB" dirty="0">
                <a:ea typeface="+mn-lt"/>
                <a:cs typeface="+mn-lt"/>
              </a:rPr>
              <a:t>Laidlaw M (2018) discusses the importance of setting clear goals for all aspects of the story.</a:t>
            </a:r>
            <a:endParaRPr lang="en-GB" dirty="0"/>
          </a:p>
        </p:txBody>
      </p:sp>
      <p:sp>
        <p:nvSpPr>
          <p:cNvPr id="4" name="Date Placeholder 3">
            <a:extLst>
              <a:ext uri="{FF2B5EF4-FFF2-40B4-BE49-F238E27FC236}">
                <a16:creationId xmlns:a16="http://schemas.microsoft.com/office/drawing/2014/main" id="{DB88D611-9376-78EA-6E33-5045251ADAE5}"/>
              </a:ext>
            </a:extLst>
          </p:cNvPr>
          <p:cNvSpPr>
            <a:spLocks noGrp="1"/>
          </p:cNvSpPr>
          <p:nvPr>
            <p:ph type="dt" sz="half" idx="10"/>
          </p:nvPr>
        </p:nvSpPr>
        <p:spPr/>
        <p:txBody>
          <a:bodyPr/>
          <a:lstStyle/>
          <a:p>
            <a:fld id="{697C0F81-A632-45F8-9F1D-52A04A40C44B}" type="datetime1">
              <a:t>5/25/2026</a:t>
            </a:fld>
            <a:endParaRPr lang="en-US"/>
          </a:p>
        </p:txBody>
      </p:sp>
    </p:spTree>
    <p:extLst>
      <p:ext uri="{BB962C8B-B14F-4D97-AF65-F5344CB8AC3E}">
        <p14:creationId xmlns:p14="http://schemas.microsoft.com/office/powerpoint/2010/main" val="20963751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60423-2CA1-2982-10CB-7A904AE026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C22BB2-6BBC-0B7D-0DA3-69944493E610}"/>
              </a:ext>
            </a:extLst>
          </p:cNvPr>
          <p:cNvSpPr>
            <a:spLocks noGrp="1"/>
          </p:cNvSpPr>
          <p:nvPr>
            <p:ph type="title"/>
          </p:nvPr>
        </p:nvSpPr>
        <p:spPr/>
        <p:txBody>
          <a:bodyPr/>
          <a:lstStyle/>
          <a:p>
            <a:r>
              <a:rPr lang="en-GB" dirty="0"/>
              <a:t>Successful Games Case Study 1</a:t>
            </a:r>
          </a:p>
        </p:txBody>
      </p:sp>
      <p:sp>
        <p:nvSpPr>
          <p:cNvPr id="3" name="Content Placeholder 2">
            <a:extLst>
              <a:ext uri="{FF2B5EF4-FFF2-40B4-BE49-F238E27FC236}">
                <a16:creationId xmlns:a16="http://schemas.microsoft.com/office/drawing/2014/main" id="{5A5D3FDC-6A36-CC89-3D22-2F39403A9CB0}"/>
              </a:ext>
            </a:extLst>
          </p:cNvPr>
          <p:cNvSpPr>
            <a:spLocks noGrp="1"/>
          </p:cNvSpPr>
          <p:nvPr>
            <p:ph idx="1"/>
          </p:nvPr>
        </p:nvSpPr>
        <p:spPr>
          <a:xfrm>
            <a:off x="303717" y="2306781"/>
            <a:ext cx="6718247" cy="3870181"/>
          </a:xfrm>
        </p:spPr>
        <p:txBody>
          <a:bodyPr vert="horz" lIns="91440" tIns="45720" rIns="91440" bIns="45720" rtlCol="0" anchor="t">
            <a:normAutofit/>
          </a:bodyPr>
          <a:lstStyle/>
          <a:p>
            <a:pPr marL="0" indent="0">
              <a:buNone/>
            </a:pPr>
            <a:r>
              <a:rPr lang="en-GB" dirty="0">
                <a:ea typeface="+mn-lt"/>
                <a:cs typeface="+mn-lt"/>
              </a:rPr>
              <a:t>Life is Strange. By Koch M (2016)</a:t>
            </a:r>
          </a:p>
          <a:p>
            <a:r>
              <a:rPr lang="en-GB" dirty="0">
                <a:ea typeface="+mn-lt"/>
                <a:cs typeface="+mn-lt"/>
              </a:rPr>
              <a:t>Video games are a strong media </a:t>
            </a:r>
            <a:endParaRPr lang="en-GB" dirty="0"/>
          </a:p>
          <a:p>
            <a:r>
              <a:rPr lang="en-GB" dirty="0">
                <a:ea typeface="+mn-lt"/>
                <a:cs typeface="+mn-lt"/>
              </a:rPr>
              <a:t>Enables developers to share their opinions on world issues. </a:t>
            </a:r>
            <a:endParaRPr lang="en-GB">
              <a:ea typeface="+mn-lt"/>
              <a:cs typeface="+mn-lt"/>
            </a:endParaRPr>
          </a:p>
          <a:p>
            <a:r>
              <a:rPr lang="en-GB" dirty="0">
                <a:ea typeface="+mn-lt"/>
                <a:cs typeface="+mn-lt"/>
              </a:rPr>
              <a:t>Life is strange tackles themes such as coming of age, grief, friendships, and responsibilities. </a:t>
            </a:r>
          </a:p>
          <a:p>
            <a:r>
              <a:rPr lang="en-GB" dirty="0">
                <a:ea typeface="+mn-lt"/>
                <a:cs typeface="+mn-lt"/>
              </a:rPr>
              <a:t>Developers should avoid including political agendas within their stories </a:t>
            </a:r>
            <a:endParaRPr lang="en-GB">
              <a:ea typeface="+mn-lt"/>
              <a:cs typeface="+mn-lt"/>
            </a:endParaRPr>
          </a:p>
          <a:p>
            <a:r>
              <a:rPr lang="en-GB" dirty="0"/>
              <a:t>Maintain respectful attitudes. </a:t>
            </a:r>
          </a:p>
        </p:txBody>
      </p:sp>
      <p:sp>
        <p:nvSpPr>
          <p:cNvPr id="4" name="Date Placeholder 3">
            <a:extLst>
              <a:ext uri="{FF2B5EF4-FFF2-40B4-BE49-F238E27FC236}">
                <a16:creationId xmlns:a16="http://schemas.microsoft.com/office/drawing/2014/main" id="{745976D7-782F-D87C-B787-930AB1005A28}"/>
              </a:ext>
            </a:extLst>
          </p:cNvPr>
          <p:cNvSpPr>
            <a:spLocks noGrp="1"/>
          </p:cNvSpPr>
          <p:nvPr>
            <p:ph type="dt" sz="half" idx="10"/>
          </p:nvPr>
        </p:nvSpPr>
        <p:spPr/>
        <p:txBody>
          <a:bodyPr/>
          <a:lstStyle/>
          <a:p>
            <a:fld id="{697C0F81-A632-45F8-9F1D-52A04A40C44B}" type="datetime1">
              <a:t>5/25/2026</a:t>
            </a:fld>
            <a:endParaRPr lang="en-US"/>
          </a:p>
        </p:txBody>
      </p:sp>
      <p:pic>
        <p:nvPicPr>
          <p:cNvPr id="5" name="Picture 4" descr="A screenshot of a video game&#10;&#10;AI-generated content may be incorrect.">
            <a:extLst>
              <a:ext uri="{FF2B5EF4-FFF2-40B4-BE49-F238E27FC236}">
                <a16:creationId xmlns:a16="http://schemas.microsoft.com/office/drawing/2014/main" id="{6020206D-51F3-889C-1116-F96844B98B80}"/>
              </a:ext>
            </a:extLst>
          </p:cNvPr>
          <p:cNvPicPr>
            <a:picLocks noChangeAspect="1"/>
          </p:cNvPicPr>
          <p:nvPr/>
        </p:nvPicPr>
        <p:blipFill>
          <a:blip r:embed="rId3"/>
          <a:stretch>
            <a:fillRect/>
          </a:stretch>
        </p:blipFill>
        <p:spPr>
          <a:xfrm>
            <a:off x="7287154" y="2464858"/>
            <a:ext cx="4507442" cy="2520950"/>
          </a:xfrm>
          <a:prstGeom prst="rect">
            <a:avLst/>
          </a:prstGeom>
        </p:spPr>
      </p:pic>
      <p:sp>
        <p:nvSpPr>
          <p:cNvPr id="6" name="TextBox 5">
            <a:extLst>
              <a:ext uri="{FF2B5EF4-FFF2-40B4-BE49-F238E27FC236}">
                <a16:creationId xmlns:a16="http://schemas.microsoft.com/office/drawing/2014/main" id="{CF554E8E-B400-46D2-0F79-E57AFBF1BFB0}"/>
              </a:ext>
            </a:extLst>
          </p:cNvPr>
          <p:cNvSpPr txBox="1"/>
          <p:nvPr/>
        </p:nvSpPr>
        <p:spPr>
          <a:xfrm>
            <a:off x="7217833" y="4984750"/>
            <a:ext cx="4572000"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a:t>Figure 1: Life is Strange (</a:t>
            </a:r>
            <a:r>
              <a:rPr lang="en-US" sz="1400" b="1" err="1"/>
              <a:t>Dontnod</a:t>
            </a:r>
            <a:r>
              <a:rPr lang="en-US" sz="1400" b="1" dirty="0"/>
              <a:t> Entertainment, 2015).</a:t>
            </a:r>
          </a:p>
          <a:p>
            <a:pPr algn="ctr"/>
            <a:endParaRPr lang="en-GB"/>
          </a:p>
        </p:txBody>
      </p:sp>
    </p:spTree>
    <p:extLst>
      <p:ext uri="{BB962C8B-B14F-4D97-AF65-F5344CB8AC3E}">
        <p14:creationId xmlns:p14="http://schemas.microsoft.com/office/powerpoint/2010/main" val="11272597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10479-3960-1541-A4A2-BECAFD31D1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899B41-F567-6C31-92FE-EAA1222476DB}"/>
              </a:ext>
            </a:extLst>
          </p:cNvPr>
          <p:cNvSpPr>
            <a:spLocks noGrp="1"/>
          </p:cNvSpPr>
          <p:nvPr>
            <p:ph type="title"/>
          </p:nvPr>
        </p:nvSpPr>
        <p:spPr/>
        <p:txBody>
          <a:bodyPr/>
          <a:lstStyle/>
          <a:p>
            <a:r>
              <a:rPr lang="en-GB" dirty="0"/>
              <a:t>Successful Games Case Study 2</a:t>
            </a:r>
          </a:p>
        </p:txBody>
      </p:sp>
      <p:sp>
        <p:nvSpPr>
          <p:cNvPr id="3" name="Content Placeholder 2">
            <a:extLst>
              <a:ext uri="{FF2B5EF4-FFF2-40B4-BE49-F238E27FC236}">
                <a16:creationId xmlns:a16="http://schemas.microsoft.com/office/drawing/2014/main" id="{8208E0C7-2829-3180-AD4E-07801671EFCC}"/>
              </a:ext>
            </a:extLst>
          </p:cNvPr>
          <p:cNvSpPr>
            <a:spLocks noGrp="1"/>
          </p:cNvSpPr>
          <p:nvPr>
            <p:ph idx="1"/>
          </p:nvPr>
        </p:nvSpPr>
        <p:spPr>
          <a:xfrm>
            <a:off x="303717" y="2306781"/>
            <a:ext cx="6644165" cy="3870181"/>
          </a:xfrm>
        </p:spPr>
        <p:txBody>
          <a:bodyPr vert="horz" lIns="91440" tIns="45720" rIns="91440" bIns="45720" rtlCol="0" anchor="t">
            <a:normAutofit/>
          </a:bodyPr>
          <a:lstStyle/>
          <a:p>
            <a:r>
              <a:rPr lang="en-GB" dirty="0">
                <a:ea typeface="+mn-lt"/>
                <a:cs typeface="+mn-lt"/>
              </a:rPr>
              <a:t> Mass Effect 2 by Troisi A (2010) </a:t>
            </a:r>
          </a:p>
          <a:p>
            <a:pPr lvl="1">
              <a:buFont typeface="Courier New" panose="020B0604020202020204" pitchFamily="34" charset="0"/>
              <a:buChar char="o"/>
            </a:pPr>
            <a:r>
              <a:rPr lang="en-GB" dirty="0">
                <a:ea typeface="+mn-lt"/>
                <a:cs typeface="+mn-lt"/>
              </a:rPr>
              <a:t>Importance of maintaining the roleplaying flow. </a:t>
            </a:r>
          </a:p>
          <a:p>
            <a:pPr lvl="1">
              <a:buFont typeface="Courier New" panose="020B0604020202020204" pitchFamily="34" charset="0"/>
              <a:buChar char="o"/>
            </a:pPr>
            <a:r>
              <a:rPr lang="en-GB" dirty="0">
                <a:ea typeface="+mn-lt"/>
                <a:cs typeface="+mn-lt"/>
              </a:rPr>
              <a:t>Use of save import feature that was introduced with Mass Effect 2 and was continued in Mass Effect 3 (BioWare, 2012).</a:t>
            </a:r>
          </a:p>
          <a:p>
            <a:pPr lvl="1">
              <a:buFont typeface="Courier New" panose="020B0604020202020204" pitchFamily="34" charset="0"/>
              <a:buChar char="o"/>
            </a:pPr>
            <a:r>
              <a:rPr lang="en-GB" dirty="0">
                <a:ea typeface="+mn-lt"/>
                <a:cs typeface="+mn-lt"/>
              </a:rPr>
              <a:t> From the original game, 700 plot hooks were carried over into the sequel. </a:t>
            </a:r>
          </a:p>
          <a:p>
            <a:r>
              <a:rPr lang="en-GB" dirty="0">
                <a:ea typeface="+mn-lt"/>
                <a:cs typeface="+mn-lt"/>
              </a:rPr>
              <a:t>This provides a continuation serves as a small bonus for long-term players. </a:t>
            </a:r>
          </a:p>
          <a:p>
            <a:r>
              <a:rPr lang="en-GB" dirty="0">
                <a:ea typeface="+mn-lt"/>
                <a:cs typeface="+mn-lt"/>
              </a:rPr>
              <a:t>Telegraphing allows developers to provide context for making meaningful choices.</a:t>
            </a:r>
            <a:endParaRPr lang="en-GB"/>
          </a:p>
        </p:txBody>
      </p:sp>
      <p:sp>
        <p:nvSpPr>
          <p:cNvPr id="4" name="Date Placeholder 3">
            <a:extLst>
              <a:ext uri="{FF2B5EF4-FFF2-40B4-BE49-F238E27FC236}">
                <a16:creationId xmlns:a16="http://schemas.microsoft.com/office/drawing/2014/main" id="{D75D9E22-0AFF-D1E2-6B18-B69BAC006B45}"/>
              </a:ext>
            </a:extLst>
          </p:cNvPr>
          <p:cNvSpPr>
            <a:spLocks noGrp="1"/>
          </p:cNvSpPr>
          <p:nvPr>
            <p:ph type="dt" sz="half" idx="10"/>
          </p:nvPr>
        </p:nvSpPr>
        <p:spPr/>
        <p:txBody>
          <a:bodyPr/>
          <a:lstStyle/>
          <a:p>
            <a:fld id="{697C0F81-A632-45F8-9F1D-52A04A40C44B}" type="datetime1">
              <a:t>5/25/2026</a:t>
            </a:fld>
            <a:endParaRPr lang="en-US"/>
          </a:p>
        </p:txBody>
      </p:sp>
      <p:pic>
        <p:nvPicPr>
          <p:cNvPr id="5" name="Picture 4" descr="A person in a garment&#10;&#10;AI-generated content may be incorrect.">
            <a:extLst>
              <a:ext uri="{FF2B5EF4-FFF2-40B4-BE49-F238E27FC236}">
                <a16:creationId xmlns:a16="http://schemas.microsoft.com/office/drawing/2014/main" id="{59361750-16AB-2A6C-0F22-F75343D744C8}"/>
              </a:ext>
            </a:extLst>
          </p:cNvPr>
          <p:cNvPicPr>
            <a:picLocks noChangeAspect="1"/>
          </p:cNvPicPr>
          <p:nvPr/>
        </p:nvPicPr>
        <p:blipFill>
          <a:blip r:embed="rId3"/>
          <a:stretch>
            <a:fillRect/>
          </a:stretch>
        </p:blipFill>
        <p:spPr>
          <a:xfrm>
            <a:off x="7467070" y="2380190"/>
            <a:ext cx="4433359" cy="2499784"/>
          </a:xfrm>
          <a:prstGeom prst="rect">
            <a:avLst/>
          </a:prstGeom>
        </p:spPr>
      </p:pic>
      <p:sp>
        <p:nvSpPr>
          <p:cNvPr id="6" name="TextBox 5">
            <a:extLst>
              <a:ext uri="{FF2B5EF4-FFF2-40B4-BE49-F238E27FC236}">
                <a16:creationId xmlns:a16="http://schemas.microsoft.com/office/drawing/2014/main" id="{5529BAC1-4618-3905-0DB3-432B6E9D9AEB}"/>
              </a:ext>
            </a:extLst>
          </p:cNvPr>
          <p:cNvSpPr txBox="1"/>
          <p:nvPr/>
        </p:nvSpPr>
        <p:spPr>
          <a:xfrm>
            <a:off x="7831667" y="4984750"/>
            <a:ext cx="4254500" cy="6155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b="1" dirty="0"/>
              <a:t>Figure 2: Mass Effect 2 (BioWare, 2010)</a:t>
            </a:r>
            <a:r>
              <a:rPr sz="1600" b="1" dirty="0"/>
              <a:t> </a:t>
            </a:r>
            <a:endParaRPr lang="en-GB" sz="1600" b="1" dirty="0"/>
          </a:p>
          <a:p>
            <a:pPr algn="ctr"/>
            <a:endParaRPr lang="en-GB"/>
          </a:p>
        </p:txBody>
      </p:sp>
    </p:spTree>
    <p:extLst>
      <p:ext uri="{BB962C8B-B14F-4D97-AF65-F5344CB8AC3E}">
        <p14:creationId xmlns:p14="http://schemas.microsoft.com/office/powerpoint/2010/main" val="408721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4ED4DB-EB31-0A1E-7EBC-58B0587167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9C18D5-EADF-577F-7A38-3963F535956C}"/>
              </a:ext>
            </a:extLst>
          </p:cNvPr>
          <p:cNvSpPr>
            <a:spLocks noGrp="1"/>
          </p:cNvSpPr>
          <p:nvPr>
            <p:ph type="title"/>
          </p:nvPr>
        </p:nvSpPr>
        <p:spPr/>
        <p:txBody>
          <a:bodyPr/>
          <a:lstStyle/>
          <a:p>
            <a:r>
              <a:rPr lang="en-GB" dirty="0"/>
              <a:t>Successful Games Case Study 3</a:t>
            </a:r>
          </a:p>
        </p:txBody>
      </p:sp>
      <p:sp>
        <p:nvSpPr>
          <p:cNvPr id="3" name="Content Placeholder 2">
            <a:extLst>
              <a:ext uri="{FF2B5EF4-FFF2-40B4-BE49-F238E27FC236}">
                <a16:creationId xmlns:a16="http://schemas.microsoft.com/office/drawing/2014/main" id="{33BA6479-5B0F-7138-3EC3-138458213F1D}"/>
              </a:ext>
            </a:extLst>
          </p:cNvPr>
          <p:cNvSpPr>
            <a:spLocks noGrp="1"/>
          </p:cNvSpPr>
          <p:nvPr>
            <p:ph idx="1"/>
          </p:nvPr>
        </p:nvSpPr>
        <p:spPr>
          <a:xfrm>
            <a:off x="303717" y="2306781"/>
            <a:ext cx="5194247" cy="3870181"/>
          </a:xfrm>
        </p:spPr>
        <p:txBody>
          <a:bodyPr vert="horz" lIns="91440" tIns="45720" rIns="91440" bIns="45720" rtlCol="0" anchor="t">
            <a:normAutofit/>
          </a:bodyPr>
          <a:lstStyle/>
          <a:p>
            <a:r>
              <a:rPr lang="en-GB" dirty="0">
                <a:ea typeface="+mn-lt"/>
                <a:cs typeface="+mn-lt"/>
              </a:rPr>
              <a:t> Fallout: New Vegas by Sawyer J (2012)</a:t>
            </a:r>
            <a:endParaRPr lang="en-US" dirty="0">
              <a:ea typeface="+mn-lt"/>
              <a:cs typeface="+mn-lt"/>
            </a:endParaRPr>
          </a:p>
          <a:p>
            <a:pPr lvl="1">
              <a:buFont typeface="Courier New" panose="020B0604020202020204" pitchFamily="34" charset="0"/>
              <a:buChar char="o"/>
            </a:pPr>
            <a:r>
              <a:rPr lang="en-GB" dirty="0">
                <a:ea typeface="+mn-lt"/>
                <a:cs typeface="+mn-lt"/>
              </a:rPr>
              <a:t>Large scope of responses available allowing players to have a large amount of agency. </a:t>
            </a:r>
            <a:endParaRPr lang="en-US">
              <a:ea typeface="+mn-lt"/>
              <a:cs typeface="+mn-lt"/>
            </a:endParaRPr>
          </a:p>
          <a:p>
            <a:pPr lvl="1">
              <a:buFont typeface="Courier New" panose="020B0604020202020204" pitchFamily="34" charset="0"/>
              <a:buChar char="o"/>
            </a:pPr>
            <a:r>
              <a:rPr lang="en-GB" dirty="0">
                <a:ea typeface="+mn-lt"/>
                <a:cs typeface="+mn-lt"/>
              </a:rPr>
              <a:t>Impact on reputation as an indirect response</a:t>
            </a:r>
          </a:p>
          <a:p>
            <a:pPr lvl="1">
              <a:buFont typeface="Courier New" panose="020B0604020202020204" pitchFamily="34" charset="0"/>
              <a:buChar char="o"/>
            </a:pPr>
            <a:r>
              <a:rPr lang="en-GB" dirty="0">
                <a:ea typeface="+mn-lt"/>
                <a:cs typeface="+mn-lt"/>
              </a:rPr>
              <a:t>Supplemental information seasoning and localised reactivity to providing critical information </a:t>
            </a:r>
          </a:p>
          <a:p>
            <a:r>
              <a:rPr lang="en-GB" dirty="0">
                <a:ea typeface="+mn-lt"/>
                <a:cs typeface="+mn-lt"/>
              </a:rPr>
              <a:t>This ensures the steps in narrative trees remain informational and independent.  </a:t>
            </a:r>
            <a:endParaRPr lang="en-GB"/>
          </a:p>
        </p:txBody>
      </p:sp>
      <p:sp>
        <p:nvSpPr>
          <p:cNvPr id="4" name="Date Placeholder 3">
            <a:extLst>
              <a:ext uri="{FF2B5EF4-FFF2-40B4-BE49-F238E27FC236}">
                <a16:creationId xmlns:a16="http://schemas.microsoft.com/office/drawing/2014/main" id="{81D0140A-F399-9A3E-5084-2ADE30A4E55F}"/>
              </a:ext>
            </a:extLst>
          </p:cNvPr>
          <p:cNvSpPr>
            <a:spLocks noGrp="1"/>
          </p:cNvSpPr>
          <p:nvPr>
            <p:ph type="dt" sz="half" idx="10"/>
          </p:nvPr>
        </p:nvSpPr>
        <p:spPr/>
        <p:txBody>
          <a:bodyPr/>
          <a:lstStyle/>
          <a:p>
            <a:fld id="{697C0F81-A632-45F8-9F1D-52A04A40C44B}" type="datetime1">
              <a:t>5/25/2026</a:t>
            </a:fld>
            <a:endParaRPr lang="en-US"/>
          </a:p>
        </p:txBody>
      </p:sp>
      <p:pic>
        <p:nvPicPr>
          <p:cNvPr id="5" name="Picture 4" descr="A video game of a zombie person&#10;&#10;AI-generated content may be incorrect.">
            <a:extLst>
              <a:ext uri="{FF2B5EF4-FFF2-40B4-BE49-F238E27FC236}">
                <a16:creationId xmlns:a16="http://schemas.microsoft.com/office/drawing/2014/main" id="{B9AEEFEF-B72F-F495-2555-145EAAC2AE45}"/>
              </a:ext>
            </a:extLst>
          </p:cNvPr>
          <p:cNvPicPr>
            <a:picLocks noChangeAspect="1"/>
          </p:cNvPicPr>
          <p:nvPr/>
        </p:nvPicPr>
        <p:blipFill>
          <a:blip r:embed="rId3"/>
          <a:stretch>
            <a:fillRect/>
          </a:stretch>
        </p:blipFill>
        <p:spPr>
          <a:xfrm>
            <a:off x="6599237" y="2464858"/>
            <a:ext cx="4941359" cy="2774950"/>
          </a:xfrm>
          <a:prstGeom prst="rect">
            <a:avLst/>
          </a:prstGeom>
        </p:spPr>
      </p:pic>
      <p:sp>
        <p:nvSpPr>
          <p:cNvPr id="6" name="TextBox 5">
            <a:extLst>
              <a:ext uri="{FF2B5EF4-FFF2-40B4-BE49-F238E27FC236}">
                <a16:creationId xmlns:a16="http://schemas.microsoft.com/office/drawing/2014/main" id="{AE1D96A2-8A48-F505-B703-C177F24E640F}"/>
              </a:ext>
            </a:extLst>
          </p:cNvPr>
          <p:cNvSpPr txBox="1"/>
          <p:nvPr/>
        </p:nvSpPr>
        <p:spPr>
          <a:xfrm>
            <a:off x="6265333" y="5524500"/>
            <a:ext cx="5693834"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b="1" dirty="0"/>
              <a:t>Figure 3: Fallout: New Vegas (Obsidian Entertainment, 2010)</a:t>
            </a:r>
            <a:r>
              <a:rPr sz="1400" b="1" dirty="0"/>
              <a:t> </a:t>
            </a:r>
            <a:endParaRPr lang="en-GB" sz="1400" b="1" dirty="0"/>
          </a:p>
          <a:p>
            <a:pPr algn="ctr"/>
            <a:endParaRPr lang="en-GB"/>
          </a:p>
        </p:txBody>
      </p:sp>
    </p:spTree>
    <p:extLst>
      <p:ext uri="{BB962C8B-B14F-4D97-AF65-F5344CB8AC3E}">
        <p14:creationId xmlns:p14="http://schemas.microsoft.com/office/powerpoint/2010/main" val="22410372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E4D9C-16BB-9039-9505-7A6FA3B46C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ED19D8-EA39-C40C-69E1-5C59313E22E5}"/>
              </a:ext>
            </a:extLst>
          </p:cNvPr>
          <p:cNvSpPr>
            <a:spLocks noGrp="1"/>
          </p:cNvSpPr>
          <p:nvPr>
            <p:ph type="title"/>
          </p:nvPr>
        </p:nvSpPr>
        <p:spPr/>
        <p:txBody>
          <a:bodyPr/>
          <a:lstStyle/>
          <a:p>
            <a:r>
              <a:rPr lang="en-GB" dirty="0"/>
              <a:t>Designing Video Game Characters</a:t>
            </a:r>
          </a:p>
        </p:txBody>
      </p:sp>
      <p:sp>
        <p:nvSpPr>
          <p:cNvPr id="3" name="Content Placeholder 2">
            <a:extLst>
              <a:ext uri="{FF2B5EF4-FFF2-40B4-BE49-F238E27FC236}">
                <a16:creationId xmlns:a16="http://schemas.microsoft.com/office/drawing/2014/main" id="{9EAC6CE6-F131-1093-0C21-162577B2A366}"/>
              </a:ext>
            </a:extLst>
          </p:cNvPr>
          <p:cNvSpPr>
            <a:spLocks noGrp="1"/>
          </p:cNvSpPr>
          <p:nvPr>
            <p:ph idx="1"/>
          </p:nvPr>
        </p:nvSpPr>
        <p:spPr/>
        <p:txBody>
          <a:bodyPr vert="horz" lIns="91440" tIns="45720" rIns="91440" bIns="45720" rtlCol="0" anchor="t">
            <a:noAutofit/>
          </a:bodyPr>
          <a:lstStyle/>
          <a:p>
            <a:r>
              <a:rPr lang="en-GB" sz="1600" dirty="0">
                <a:ea typeface="+mn-lt"/>
                <a:cs typeface="+mn-lt"/>
              </a:rPr>
              <a:t>Blom, Joleen. (2023) analyses transmedia characters </a:t>
            </a:r>
          </a:p>
          <a:p>
            <a:pPr lvl="1">
              <a:buFont typeface="Courier New" panose="020B0604020202020204" pitchFamily="34" charset="0"/>
              <a:buChar char="o"/>
            </a:pPr>
            <a:r>
              <a:rPr lang="en-GB" sz="1400" dirty="0">
                <a:ea typeface="+mn-lt"/>
                <a:cs typeface="+mn-lt"/>
              </a:rPr>
              <a:t>These user character relationships can deliver “sources of narrative pleasure and delight.”  </a:t>
            </a:r>
            <a:endParaRPr lang="en-GB" sz="1400"/>
          </a:p>
          <a:p>
            <a:r>
              <a:rPr lang="en-GB" sz="1600" dirty="0">
                <a:ea typeface="+mn-lt"/>
                <a:cs typeface="+mn-lt"/>
              </a:rPr>
              <a:t>Iuppa N (2007) discusses the importance of character bibles to maintain consistency for their actions and motivations.</a:t>
            </a:r>
          </a:p>
          <a:p>
            <a:r>
              <a:rPr lang="en-GB" sz="1600" dirty="0">
                <a:ea typeface="+mn-lt"/>
                <a:cs typeface="+mn-lt"/>
              </a:rPr>
              <a:t>Isbister, K. (2022) states that Player Characters are experienced on four levels: </a:t>
            </a:r>
          </a:p>
          <a:p>
            <a:pPr lvl="1">
              <a:buFont typeface="Courier New" panose="020B0604020202020204" pitchFamily="34" charset="0"/>
              <a:buChar char="o"/>
            </a:pPr>
            <a:r>
              <a:rPr lang="en-GB" sz="1400" dirty="0">
                <a:ea typeface="+mn-lt"/>
                <a:cs typeface="+mn-lt"/>
              </a:rPr>
              <a:t>Visceral, Cognitive, Social and Fantasy. </a:t>
            </a:r>
            <a:endParaRPr lang="en-GB" sz="1400"/>
          </a:p>
          <a:p>
            <a:pPr lvl="1">
              <a:buFont typeface="Courier New" panose="020B0604020202020204" pitchFamily="34" charset="0"/>
              <a:buChar char="o"/>
            </a:pPr>
            <a:r>
              <a:rPr lang="en-GB" sz="1400" dirty="0">
                <a:ea typeface="+mn-lt"/>
                <a:cs typeface="+mn-lt"/>
              </a:rPr>
              <a:t>NPCs should be designed with role clarity</a:t>
            </a:r>
            <a:endParaRPr lang="en-GB" sz="1400"/>
          </a:p>
          <a:p>
            <a:r>
              <a:rPr lang="en-GB" sz="1600" dirty="0">
                <a:ea typeface="+mn-lt"/>
                <a:cs typeface="+mn-lt"/>
              </a:rPr>
              <a:t>Case J (2024) describes designing characters around the options of choice.</a:t>
            </a:r>
          </a:p>
          <a:p>
            <a:pPr lvl="1">
              <a:buFont typeface="Courier New" panose="020B0604020202020204" pitchFamily="34" charset="0"/>
              <a:buChar char="o"/>
            </a:pPr>
            <a:r>
              <a:rPr lang="en-GB" sz="1400" dirty="0">
                <a:ea typeface="+mn-lt"/>
                <a:cs typeface="+mn-lt"/>
              </a:rPr>
              <a:t>advises writers to consider adding nuance to decisions.</a:t>
            </a:r>
          </a:p>
          <a:p>
            <a:r>
              <a:rPr lang="en-GB" sz="1600" dirty="0">
                <a:ea typeface="+mn-lt"/>
                <a:cs typeface="+mn-lt"/>
              </a:rPr>
              <a:t> Garavaglia F’s (2022) Moody5 is a tool to enhance Interactions with non-playable characters by altering the dialogue to fit a given stimulus.</a:t>
            </a:r>
            <a:endParaRPr lang="en-GB" sz="1600" dirty="0"/>
          </a:p>
        </p:txBody>
      </p:sp>
      <p:sp>
        <p:nvSpPr>
          <p:cNvPr id="4" name="Date Placeholder 3">
            <a:extLst>
              <a:ext uri="{FF2B5EF4-FFF2-40B4-BE49-F238E27FC236}">
                <a16:creationId xmlns:a16="http://schemas.microsoft.com/office/drawing/2014/main" id="{1BC0131E-D259-F2B3-780B-E0DDAFEB2D8F}"/>
              </a:ext>
            </a:extLst>
          </p:cNvPr>
          <p:cNvSpPr>
            <a:spLocks noGrp="1"/>
          </p:cNvSpPr>
          <p:nvPr>
            <p:ph type="dt" sz="half" idx="10"/>
          </p:nvPr>
        </p:nvSpPr>
        <p:spPr/>
        <p:txBody>
          <a:bodyPr/>
          <a:lstStyle/>
          <a:p>
            <a:fld id="{2778116F-D18C-4DEF-8961-1C48EECD5CED}" type="datetime1">
              <a:t>5/25/2026</a:t>
            </a:fld>
            <a:endParaRPr lang="en-US"/>
          </a:p>
        </p:txBody>
      </p:sp>
    </p:spTree>
    <p:extLst>
      <p:ext uri="{BB962C8B-B14F-4D97-AF65-F5344CB8AC3E}">
        <p14:creationId xmlns:p14="http://schemas.microsoft.com/office/powerpoint/2010/main" val="547968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ACBE1-5F90-D3B0-AA16-80FD68AA54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2BCFFD-8646-C233-28D7-AAFEA428AC8C}"/>
              </a:ext>
            </a:extLst>
          </p:cNvPr>
          <p:cNvSpPr>
            <a:spLocks noGrp="1"/>
          </p:cNvSpPr>
          <p:nvPr>
            <p:ph type="title"/>
          </p:nvPr>
        </p:nvSpPr>
        <p:spPr/>
        <p:txBody>
          <a:bodyPr/>
          <a:lstStyle/>
          <a:p>
            <a:r>
              <a:rPr lang="en-GB" dirty="0">
                <a:ea typeface="+mj-lt"/>
                <a:cs typeface="+mj-lt"/>
              </a:rPr>
              <a:t>Emotional attachment with virtual agents</a:t>
            </a:r>
            <a:endParaRPr lang="en-US" dirty="0"/>
          </a:p>
        </p:txBody>
      </p:sp>
      <p:sp>
        <p:nvSpPr>
          <p:cNvPr id="3" name="Content Placeholder 2">
            <a:extLst>
              <a:ext uri="{FF2B5EF4-FFF2-40B4-BE49-F238E27FC236}">
                <a16:creationId xmlns:a16="http://schemas.microsoft.com/office/drawing/2014/main" id="{9649963C-9C1A-9B5E-0081-2607E8A2DBEA}"/>
              </a:ext>
            </a:extLst>
          </p:cNvPr>
          <p:cNvSpPr>
            <a:spLocks noGrp="1"/>
          </p:cNvSpPr>
          <p:nvPr>
            <p:ph idx="1"/>
          </p:nvPr>
        </p:nvSpPr>
        <p:spPr/>
        <p:txBody>
          <a:bodyPr vert="horz" lIns="91440" tIns="45720" rIns="91440" bIns="45720" rtlCol="0" anchor="t">
            <a:normAutofit/>
          </a:bodyPr>
          <a:lstStyle/>
          <a:p>
            <a:r>
              <a:rPr lang="en-GB" dirty="0">
                <a:ea typeface="+mn-lt"/>
                <a:cs typeface="+mn-lt"/>
              </a:rPr>
              <a:t>Szolin, K (2023) defines the “Proteus effect” (PE) as the phenomenon of gamers’ behaviour or attitude shifting to align with the character of an in-game avatar.</a:t>
            </a:r>
          </a:p>
          <a:p>
            <a:pPr lvl="1">
              <a:buFont typeface="Courier New" panose="020B0604020202020204" pitchFamily="34" charset="0"/>
              <a:buChar char="o"/>
            </a:pPr>
            <a:r>
              <a:rPr lang="en-GB" dirty="0">
                <a:ea typeface="+mn-lt"/>
                <a:cs typeface="+mn-lt"/>
              </a:rPr>
              <a:t>Peña, J (2020) found in a study a decreased intention towards helping immigrants following gameplay of Papers, Please</a:t>
            </a:r>
          </a:p>
          <a:p>
            <a:r>
              <a:rPr lang="en-GB" dirty="0">
                <a:ea typeface="+mn-lt"/>
                <a:cs typeface="+mn-lt"/>
              </a:rPr>
              <a:t>Koike, M (2020) offers an insight into some of the reasons why people would choose to play a romantic video game.</a:t>
            </a:r>
            <a:endParaRPr lang="en-GB"/>
          </a:p>
          <a:p>
            <a:r>
              <a:rPr lang="en-GB" dirty="0" err="1">
                <a:ea typeface="+mn-lt"/>
                <a:cs typeface="+mn-lt"/>
              </a:rPr>
              <a:t>Karhulahti</a:t>
            </a:r>
            <a:r>
              <a:rPr lang="en-GB" dirty="0">
                <a:ea typeface="+mn-lt"/>
                <a:cs typeface="+mn-lt"/>
              </a:rPr>
              <a:t>, V (2021) details </a:t>
            </a:r>
            <a:r>
              <a:rPr lang="en-GB" dirty="0" err="1">
                <a:ea typeface="+mn-lt"/>
                <a:cs typeface="+mn-lt"/>
              </a:rPr>
              <a:t>fictophilia</a:t>
            </a:r>
            <a:r>
              <a:rPr lang="en-GB" dirty="0">
                <a:ea typeface="+mn-lt"/>
                <a:cs typeface="+mn-lt"/>
              </a:rPr>
              <a:t> as an “intense parasocial love” in relation to a fictional character.</a:t>
            </a:r>
            <a:endParaRPr lang="en-GB" dirty="0"/>
          </a:p>
        </p:txBody>
      </p:sp>
      <p:sp>
        <p:nvSpPr>
          <p:cNvPr id="4" name="Date Placeholder 3">
            <a:extLst>
              <a:ext uri="{FF2B5EF4-FFF2-40B4-BE49-F238E27FC236}">
                <a16:creationId xmlns:a16="http://schemas.microsoft.com/office/drawing/2014/main" id="{2BBB7A9F-82A3-8EE1-4D1A-C9302948B626}"/>
              </a:ext>
            </a:extLst>
          </p:cNvPr>
          <p:cNvSpPr>
            <a:spLocks noGrp="1"/>
          </p:cNvSpPr>
          <p:nvPr>
            <p:ph type="dt" sz="half" idx="10"/>
          </p:nvPr>
        </p:nvSpPr>
        <p:spPr/>
        <p:txBody>
          <a:bodyPr/>
          <a:lstStyle/>
          <a:p>
            <a:fld id="{0BC4C2DE-A5A4-49A6-9CCC-F58833F67C23}" type="datetime1">
              <a:t>5/25/2026</a:t>
            </a:fld>
            <a:endParaRPr lang="en-US"/>
          </a:p>
        </p:txBody>
      </p:sp>
    </p:spTree>
    <p:extLst>
      <p:ext uri="{BB962C8B-B14F-4D97-AF65-F5344CB8AC3E}">
        <p14:creationId xmlns:p14="http://schemas.microsoft.com/office/powerpoint/2010/main" val="17207913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B21F7-3D92-A6C8-967D-7A3D5F9C72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2CF9DB-FE0C-A3BC-F651-AC8AD359D1F7}"/>
              </a:ext>
            </a:extLst>
          </p:cNvPr>
          <p:cNvSpPr>
            <a:spLocks noGrp="1"/>
          </p:cNvSpPr>
          <p:nvPr>
            <p:ph type="title"/>
          </p:nvPr>
        </p:nvSpPr>
        <p:spPr/>
        <p:txBody>
          <a:bodyPr/>
          <a:lstStyle/>
          <a:p>
            <a:r>
              <a:rPr lang="en-GB" dirty="0">
                <a:ea typeface="+mj-lt"/>
                <a:cs typeface="+mj-lt"/>
              </a:rPr>
              <a:t>Emotional attachment with virtual agents (continued)</a:t>
            </a:r>
            <a:endParaRPr lang="en-US" dirty="0"/>
          </a:p>
        </p:txBody>
      </p:sp>
      <p:sp>
        <p:nvSpPr>
          <p:cNvPr id="3" name="Content Placeholder 2">
            <a:extLst>
              <a:ext uri="{FF2B5EF4-FFF2-40B4-BE49-F238E27FC236}">
                <a16:creationId xmlns:a16="http://schemas.microsoft.com/office/drawing/2014/main" id="{8CFD4BF3-E2FE-542F-6EFE-D59BEE2C3EE2}"/>
              </a:ext>
            </a:extLst>
          </p:cNvPr>
          <p:cNvSpPr>
            <a:spLocks noGrp="1"/>
          </p:cNvSpPr>
          <p:nvPr>
            <p:ph idx="1"/>
          </p:nvPr>
        </p:nvSpPr>
        <p:spPr/>
        <p:txBody>
          <a:bodyPr vert="horz" lIns="91440" tIns="45720" rIns="91440" bIns="45720" rtlCol="0" anchor="t">
            <a:normAutofit/>
          </a:bodyPr>
          <a:lstStyle/>
          <a:p>
            <a:pPr marL="285750" indent="-285750"/>
            <a:r>
              <a:rPr lang="en-GB" dirty="0">
                <a:ea typeface="+mn-lt"/>
                <a:cs typeface="+mn-lt"/>
              </a:rPr>
              <a:t>Bopp, J. A.'s  (2019)  study concluded that game character attachment leads to more engaged players and emotional experiences. </a:t>
            </a:r>
          </a:p>
          <a:p>
            <a:pPr marL="285750" indent="-285750"/>
            <a:r>
              <a:rPr lang="en-GB" dirty="0">
                <a:ea typeface="+mn-lt"/>
                <a:cs typeface="+mn-lt"/>
              </a:rPr>
              <a:t>Tan, Y (2023) studies the relationship between parasocial attachment (PSA) to virtual personalities (for examples, V-tubers) and its influence on the viewer’s stress.</a:t>
            </a:r>
          </a:p>
          <a:p>
            <a:pPr marL="285750" indent="-285750"/>
            <a:r>
              <a:rPr lang="en-GB" dirty="0">
                <a:ea typeface="+mn-lt"/>
                <a:cs typeface="+mn-lt"/>
              </a:rPr>
              <a:t> Burgess J (2020) researched the attachment felt by players towards Aloy and the non-playable characters included in the story of Horizon Zero Dawn. </a:t>
            </a:r>
          </a:p>
          <a:p>
            <a:pPr marL="285750" indent="-285750"/>
            <a:r>
              <a:rPr lang="en-GB" dirty="0">
                <a:ea typeface="+mn-lt"/>
                <a:cs typeface="+mn-lt"/>
              </a:rPr>
              <a:t>This field is fairly limited in data due to its recency and most results commonly being qualitative in nature.</a:t>
            </a:r>
          </a:p>
          <a:p>
            <a:pPr marL="285750" indent="-285750"/>
            <a:r>
              <a:rPr lang="en-GB" dirty="0">
                <a:ea typeface="+mn-lt"/>
                <a:cs typeface="+mn-lt"/>
              </a:rPr>
              <a:t>This area serves as a major area of focus for my aim so is featured heavily within the research survey.  </a:t>
            </a:r>
            <a:endParaRPr lang="en-GB"/>
          </a:p>
        </p:txBody>
      </p:sp>
      <p:sp>
        <p:nvSpPr>
          <p:cNvPr id="4" name="Date Placeholder 3">
            <a:extLst>
              <a:ext uri="{FF2B5EF4-FFF2-40B4-BE49-F238E27FC236}">
                <a16:creationId xmlns:a16="http://schemas.microsoft.com/office/drawing/2014/main" id="{3637AA3B-BC61-0867-29E6-021CBB3DBC73}"/>
              </a:ext>
            </a:extLst>
          </p:cNvPr>
          <p:cNvSpPr>
            <a:spLocks noGrp="1"/>
          </p:cNvSpPr>
          <p:nvPr>
            <p:ph type="dt" sz="half" idx="10"/>
          </p:nvPr>
        </p:nvSpPr>
        <p:spPr/>
        <p:txBody>
          <a:bodyPr/>
          <a:lstStyle/>
          <a:p>
            <a:fld id="{0BC4C2DE-A5A4-49A6-9CCC-F58833F67C23}" type="datetime1">
              <a:t>5/25/2026</a:t>
            </a:fld>
            <a:endParaRPr lang="en-US"/>
          </a:p>
        </p:txBody>
      </p:sp>
    </p:spTree>
    <p:extLst>
      <p:ext uri="{BB962C8B-B14F-4D97-AF65-F5344CB8AC3E}">
        <p14:creationId xmlns:p14="http://schemas.microsoft.com/office/powerpoint/2010/main" val="40025739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F24D2-379B-6584-DF00-06D311E2DBDB}"/>
              </a:ext>
            </a:extLst>
          </p:cNvPr>
          <p:cNvSpPr>
            <a:spLocks noGrp="1"/>
          </p:cNvSpPr>
          <p:nvPr>
            <p:ph type="title"/>
          </p:nvPr>
        </p:nvSpPr>
        <p:spPr/>
        <p:txBody>
          <a:bodyPr/>
          <a:lstStyle/>
          <a:p>
            <a:r>
              <a:rPr lang="en-GB" dirty="0"/>
              <a:t>Research Methodologies</a:t>
            </a:r>
          </a:p>
        </p:txBody>
      </p:sp>
      <p:sp>
        <p:nvSpPr>
          <p:cNvPr id="4" name="Date Placeholder 3">
            <a:extLst>
              <a:ext uri="{FF2B5EF4-FFF2-40B4-BE49-F238E27FC236}">
                <a16:creationId xmlns:a16="http://schemas.microsoft.com/office/drawing/2014/main" id="{3647E827-9CE7-EB65-B33C-65C90B2D2997}"/>
              </a:ext>
            </a:extLst>
          </p:cNvPr>
          <p:cNvSpPr>
            <a:spLocks noGrp="1"/>
          </p:cNvSpPr>
          <p:nvPr>
            <p:ph type="dt" sz="half" idx="10"/>
          </p:nvPr>
        </p:nvSpPr>
        <p:spPr/>
        <p:txBody>
          <a:bodyPr/>
          <a:lstStyle/>
          <a:p>
            <a:fld id="{8E480D2B-1135-4694-894F-22BA88844D70}" type="datetime1">
              <a:t>5/25/2026</a:t>
            </a:fld>
            <a:endParaRPr lang="en-US"/>
          </a:p>
        </p:txBody>
      </p:sp>
    </p:spTree>
    <p:extLst>
      <p:ext uri="{BB962C8B-B14F-4D97-AF65-F5344CB8AC3E}">
        <p14:creationId xmlns:p14="http://schemas.microsoft.com/office/powerpoint/2010/main" val="17547435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341C3-A627-1B07-A849-FC8B188DA0D5}"/>
              </a:ext>
            </a:extLst>
          </p:cNvPr>
          <p:cNvSpPr>
            <a:spLocks noGrp="1"/>
          </p:cNvSpPr>
          <p:nvPr>
            <p:ph type="title"/>
          </p:nvPr>
        </p:nvSpPr>
        <p:spPr/>
        <p:txBody>
          <a:bodyPr/>
          <a:lstStyle/>
          <a:p>
            <a:r>
              <a:rPr lang="en-GB" dirty="0"/>
              <a:t>Platforms</a:t>
            </a:r>
          </a:p>
        </p:txBody>
      </p:sp>
      <p:sp>
        <p:nvSpPr>
          <p:cNvPr id="3" name="Content Placeholder 2">
            <a:extLst>
              <a:ext uri="{FF2B5EF4-FFF2-40B4-BE49-F238E27FC236}">
                <a16:creationId xmlns:a16="http://schemas.microsoft.com/office/drawing/2014/main" id="{7A18E898-B21B-6286-59B8-FBEB34FD619F}"/>
              </a:ext>
            </a:extLst>
          </p:cNvPr>
          <p:cNvSpPr>
            <a:spLocks noGrp="1"/>
          </p:cNvSpPr>
          <p:nvPr>
            <p:ph idx="1"/>
          </p:nvPr>
        </p:nvSpPr>
        <p:spPr/>
        <p:txBody>
          <a:bodyPr vert="horz" lIns="91440" tIns="45720" rIns="91440" bIns="45720" rtlCol="0" anchor="t">
            <a:normAutofit/>
          </a:bodyPr>
          <a:lstStyle/>
          <a:p>
            <a:r>
              <a:rPr lang="en-GB" dirty="0">
                <a:ea typeface="+mn-lt"/>
                <a:cs typeface="+mn-lt"/>
              </a:rPr>
              <a:t>Microsoft Office Software</a:t>
            </a:r>
            <a:endParaRPr lang="en-US" dirty="0">
              <a:ea typeface="+mn-lt"/>
              <a:cs typeface="+mn-lt"/>
            </a:endParaRPr>
          </a:p>
          <a:p>
            <a:pPr lvl="1">
              <a:buFont typeface="Courier New" panose="020B0604020202020204" pitchFamily="34" charset="0"/>
              <a:buChar char="o"/>
            </a:pPr>
            <a:r>
              <a:rPr lang="en-GB" dirty="0">
                <a:ea typeface="+mn-lt"/>
                <a:cs typeface="+mn-lt"/>
              </a:rPr>
              <a:t> Privacy and security  </a:t>
            </a:r>
            <a:endParaRPr lang="en-US">
              <a:ea typeface="+mn-lt"/>
              <a:cs typeface="+mn-lt"/>
            </a:endParaRPr>
          </a:p>
          <a:p>
            <a:r>
              <a:rPr lang="en-GB" dirty="0">
                <a:ea typeface="+mn-lt"/>
                <a:cs typeface="+mn-lt"/>
              </a:rPr>
              <a:t>Microsoft Forms</a:t>
            </a:r>
            <a:endParaRPr lang="en-US">
              <a:ea typeface="+mn-lt"/>
              <a:cs typeface="+mn-lt"/>
            </a:endParaRPr>
          </a:p>
          <a:p>
            <a:pPr lvl="1">
              <a:buFont typeface="Courier New" panose="020B0604020202020204" pitchFamily="34" charset="0"/>
              <a:buChar char="o"/>
            </a:pPr>
            <a:r>
              <a:rPr lang="en-GB" dirty="0">
                <a:ea typeface="+mn-lt"/>
                <a:cs typeface="+mn-lt"/>
              </a:rPr>
              <a:t>Quickly generate the questions</a:t>
            </a:r>
          </a:p>
          <a:p>
            <a:pPr lvl="1">
              <a:buFont typeface="Courier New" panose="020B0604020202020204" pitchFamily="34" charset="0"/>
              <a:buChar char="o"/>
            </a:pPr>
            <a:r>
              <a:rPr lang="en-GB" dirty="0">
                <a:ea typeface="+mn-lt"/>
                <a:cs typeface="+mn-lt"/>
              </a:rPr>
              <a:t>Anonymity </a:t>
            </a:r>
            <a:endParaRPr lang="en-US">
              <a:ea typeface="+mn-lt"/>
              <a:cs typeface="+mn-lt"/>
            </a:endParaRPr>
          </a:p>
          <a:p>
            <a:pPr lvl="1">
              <a:buFont typeface="Courier New" panose="020B0604020202020204" pitchFamily="34" charset="0"/>
              <a:buChar char="o"/>
            </a:pPr>
            <a:r>
              <a:rPr lang="en-GB" dirty="0">
                <a:ea typeface="+mn-lt"/>
                <a:cs typeface="+mn-lt"/>
              </a:rPr>
              <a:t>Demographics</a:t>
            </a:r>
          </a:p>
          <a:p>
            <a:r>
              <a:rPr lang="en-GB" dirty="0">
                <a:ea typeface="+mn-lt"/>
                <a:cs typeface="+mn-lt"/>
              </a:rPr>
              <a:t>Unity Engine </a:t>
            </a:r>
            <a:endParaRPr lang="en-US" dirty="0">
              <a:ea typeface="+mn-lt"/>
              <a:cs typeface="+mn-lt"/>
            </a:endParaRPr>
          </a:p>
          <a:p>
            <a:pPr lvl="1">
              <a:buFont typeface="Courier New" panose="020B0604020202020204" pitchFamily="34" charset="0"/>
              <a:buChar char="o"/>
            </a:pPr>
            <a:r>
              <a:rPr lang="en-GB" dirty="0">
                <a:ea typeface="+mn-lt"/>
                <a:cs typeface="+mn-lt"/>
              </a:rPr>
              <a:t>Engine and system familiarity.</a:t>
            </a:r>
            <a:endParaRPr lang="en-US"/>
          </a:p>
        </p:txBody>
      </p:sp>
      <p:sp>
        <p:nvSpPr>
          <p:cNvPr id="4" name="Date Placeholder 3">
            <a:extLst>
              <a:ext uri="{FF2B5EF4-FFF2-40B4-BE49-F238E27FC236}">
                <a16:creationId xmlns:a16="http://schemas.microsoft.com/office/drawing/2014/main" id="{0151B0DF-CF77-3B41-D24C-7EE1F03335E0}"/>
              </a:ext>
            </a:extLst>
          </p:cNvPr>
          <p:cNvSpPr>
            <a:spLocks noGrp="1"/>
          </p:cNvSpPr>
          <p:nvPr>
            <p:ph type="dt" sz="half" idx="10"/>
          </p:nvPr>
        </p:nvSpPr>
        <p:spPr/>
        <p:txBody>
          <a:bodyPr/>
          <a:lstStyle/>
          <a:p>
            <a:fld id="{DB013DBD-C203-41EB-8D98-9AE2141469AB}" type="datetime1">
              <a:t>5/25/2026</a:t>
            </a:fld>
            <a:endParaRPr lang="en-US"/>
          </a:p>
        </p:txBody>
      </p:sp>
    </p:spTree>
    <p:extLst>
      <p:ext uri="{BB962C8B-B14F-4D97-AF65-F5344CB8AC3E}">
        <p14:creationId xmlns:p14="http://schemas.microsoft.com/office/powerpoint/2010/main" val="34070781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E6437-E190-DA39-5EA8-0668F584EA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CE7850-E16F-83DF-5378-A31E0B6D5316}"/>
              </a:ext>
            </a:extLst>
          </p:cNvPr>
          <p:cNvSpPr>
            <a:spLocks noGrp="1"/>
          </p:cNvSpPr>
          <p:nvPr>
            <p:ph type="title"/>
          </p:nvPr>
        </p:nvSpPr>
        <p:spPr/>
        <p:txBody>
          <a:bodyPr/>
          <a:lstStyle/>
          <a:p>
            <a:r>
              <a:rPr lang="en-GB" dirty="0"/>
              <a:t>Procedure</a:t>
            </a:r>
          </a:p>
        </p:txBody>
      </p:sp>
      <p:sp>
        <p:nvSpPr>
          <p:cNvPr id="3" name="Content Placeholder 2">
            <a:extLst>
              <a:ext uri="{FF2B5EF4-FFF2-40B4-BE49-F238E27FC236}">
                <a16:creationId xmlns:a16="http://schemas.microsoft.com/office/drawing/2014/main" id="{D7A41C74-4EB1-B020-B868-DF473C6CA273}"/>
              </a:ext>
            </a:extLst>
          </p:cNvPr>
          <p:cNvSpPr>
            <a:spLocks noGrp="1"/>
          </p:cNvSpPr>
          <p:nvPr>
            <p:ph idx="1"/>
          </p:nvPr>
        </p:nvSpPr>
        <p:spPr/>
        <p:txBody>
          <a:bodyPr vert="horz" lIns="91440" tIns="45720" rIns="91440" bIns="45720" rtlCol="0" anchor="t">
            <a:normAutofit fontScale="92500" lnSpcReduction="20000"/>
          </a:bodyPr>
          <a:lstStyle/>
          <a:p>
            <a:pPr marL="285750" indent="-285750"/>
            <a:r>
              <a:rPr lang="en-GB" dirty="0">
                <a:ea typeface="+mn-lt"/>
                <a:cs typeface="+mn-lt"/>
              </a:rPr>
              <a:t>The participants are given a folder package with all necessary components</a:t>
            </a:r>
          </a:p>
          <a:p>
            <a:pPr marL="285750" indent="-285750"/>
            <a:r>
              <a:rPr lang="en-GB" dirty="0">
                <a:ea typeface="+mn-lt"/>
                <a:cs typeface="+mn-lt"/>
              </a:rPr>
              <a:t>Firstly, participants are directed to answer the research survey which provides the information sheet and consent form. </a:t>
            </a:r>
            <a:endParaRPr lang="en-US" dirty="0">
              <a:ea typeface="+mn-lt"/>
              <a:cs typeface="+mn-lt"/>
            </a:endParaRPr>
          </a:p>
          <a:p>
            <a:pPr marL="285750" indent="-285750"/>
            <a:r>
              <a:rPr lang="en-GB" dirty="0">
                <a:ea typeface="+mn-lt"/>
                <a:cs typeface="+mn-lt"/>
              </a:rPr>
              <a:t>They are then asked to complete and submit to uphold the ethics form submitted prior to the release of the research surveys. </a:t>
            </a:r>
            <a:endParaRPr lang="en-US">
              <a:ea typeface="+mn-lt"/>
              <a:cs typeface="+mn-lt"/>
            </a:endParaRPr>
          </a:p>
          <a:p>
            <a:pPr marL="514350" lvl="1">
              <a:buFont typeface="Courier New" panose="020B0604020202020204" pitchFamily="34" charset="0"/>
              <a:buChar char="o"/>
            </a:pPr>
            <a:r>
              <a:rPr lang="en-GB" dirty="0">
                <a:ea typeface="+mn-lt"/>
                <a:cs typeface="+mn-lt"/>
              </a:rPr>
              <a:t>The goal of these questions is to observe whether a player and character bond can cause deviations in the decision-making pathway of a player.  </a:t>
            </a:r>
            <a:endParaRPr lang="en-US"/>
          </a:p>
          <a:p>
            <a:pPr marL="285750" indent="-285750"/>
            <a:r>
              <a:rPr lang="en-GB" dirty="0">
                <a:ea typeface="+mn-lt"/>
                <a:cs typeface="+mn-lt"/>
              </a:rPr>
              <a:t>After answering the questions featured in Figure 1 above, participants are then directed to play the build of the artefact and explore the project. </a:t>
            </a:r>
            <a:endParaRPr lang="en-GB" dirty="0"/>
          </a:p>
          <a:p>
            <a:pPr marL="285750" indent="-285750"/>
            <a:r>
              <a:rPr lang="en-GB" dirty="0">
                <a:ea typeface="+mn-lt"/>
                <a:cs typeface="+mn-lt"/>
              </a:rPr>
              <a:t>After leaving the prototype, they are asked to complete a playtest form. </a:t>
            </a:r>
            <a:endParaRPr lang="en-GB">
              <a:ea typeface="+mn-lt"/>
              <a:cs typeface="+mn-lt"/>
            </a:endParaRPr>
          </a:p>
          <a:p>
            <a:pPr marL="514350" lvl="1">
              <a:buFont typeface="Courier New" panose="020B0604020202020204" pitchFamily="34" charset="0"/>
              <a:buChar char="o"/>
            </a:pPr>
            <a:r>
              <a:rPr lang="en-GB" dirty="0">
                <a:ea typeface="+mn-lt"/>
                <a:cs typeface="+mn-lt"/>
              </a:rPr>
              <a:t>This playtest form features questions focussed on the artefact and how well it serves as a representation of the research results discovered within theory review.  </a:t>
            </a:r>
            <a:endParaRPr lang="en-GB"/>
          </a:p>
        </p:txBody>
      </p:sp>
      <p:sp>
        <p:nvSpPr>
          <p:cNvPr id="4" name="Date Placeholder 3">
            <a:extLst>
              <a:ext uri="{FF2B5EF4-FFF2-40B4-BE49-F238E27FC236}">
                <a16:creationId xmlns:a16="http://schemas.microsoft.com/office/drawing/2014/main" id="{203ED5A7-99D3-7A9B-CDBF-6B9FFC67E0E0}"/>
              </a:ext>
            </a:extLst>
          </p:cNvPr>
          <p:cNvSpPr>
            <a:spLocks noGrp="1"/>
          </p:cNvSpPr>
          <p:nvPr>
            <p:ph type="dt" sz="half" idx="10"/>
          </p:nvPr>
        </p:nvSpPr>
        <p:spPr/>
        <p:txBody>
          <a:bodyPr/>
          <a:lstStyle/>
          <a:p>
            <a:fld id="{DB013DBD-C203-41EB-8D98-9AE2141469AB}" type="datetime1">
              <a:t>5/25/2026</a:t>
            </a:fld>
            <a:endParaRPr lang="en-US"/>
          </a:p>
        </p:txBody>
      </p:sp>
    </p:spTree>
    <p:extLst>
      <p:ext uri="{BB962C8B-B14F-4D97-AF65-F5344CB8AC3E}">
        <p14:creationId xmlns:p14="http://schemas.microsoft.com/office/powerpoint/2010/main" val="35074460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BB844A-0B35-5F17-7566-A124C8C930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8E7714-6681-5D13-6E93-980EFF58D847}"/>
              </a:ext>
            </a:extLst>
          </p:cNvPr>
          <p:cNvSpPr>
            <a:spLocks noGrp="1"/>
          </p:cNvSpPr>
          <p:nvPr>
            <p:ph type="title"/>
          </p:nvPr>
        </p:nvSpPr>
        <p:spPr/>
        <p:txBody>
          <a:bodyPr/>
          <a:lstStyle/>
          <a:p>
            <a:r>
              <a:rPr lang="en-GB" dirty="0"/>
              <a:t>Variables</a:t>
            </a:r>
          </a:p>
        </p:txBody>
      </p:sp>
      <p:sp>
        <p:nvSpPr>
          <p:cNvPr id="3" name="Content Placeholder 2">
            <a:extLst>
              <a:ext uri="{FF2B5EF4-FFF2-40B4-BE49-F238E27FC236}">
                <a16:creationId xmlns:a16="http://schemas.microsoft.com/office/drawing/2014/main" id="{6DFD6A9C-70D6-A18B-7B70-37B6355933F3}"/>
              </a:ext>
            </a:extLst>
          </p:cNvPr>
          <p:cNvSpPr>
            <a:spLocks noGrp="1"/>
          </p:cNvSpPr>
          <p:nvPr>
            <p:ph idx="1"/>
          </p:nvPr>
        </p:nvSpPr>
        <p:spPr>
          <a:xfrm>
            <a:off x="310484" y="2306781"/>
            <a:ext cx="9956747" cy="1446772"/>
          </a:xfrm>
        </p:spPr>
        <p:txBody>
          <a:bodyPr vert="horz" lIns="91440" tIns="45720" rIns="91440" bIns="45720" rtlCol="0" anchor="t">
            <a:normAutofit/>
          </a:bodyPr>
          <a:lstStyle/>
          <a:p>
            <a:pPr marL="285750" indent="-285750"/>
            <a:r>
              <a:rPr lang="en-GB" dirty="0">
                <a:ea typeface="+mn-lt"/>
                <a:cs typeface="+mn-lt"/>
              </a:rPr>
              <a:t>The research paper is split into three sections and uses a mix of question types to produce quantitative and qualitative data from participants. </a:t>
            </a:r>
            <a:endParaRPr lang="en-US" dirty="0">
              <a:ea typeface="+mn-lt"/>
              <a:cs typeface="+mn-lt"/>
            </a:endParaRPr>
          </a:p>
          <a:p>
            <a:pPr marL="285750" indent="-285750"/>
            <a:r>
              <a:rPr lang="en-GB" dirty="0">
                <a:ea typeface="+mn-lt"/>
                <a:cs typeface="+mn-lt"/>
              </a:rPr>
              <a:t>The types of questions included are open-ended, ranking, rating and choice based.  </a:t>
            </a:r>
            <a:endParaRPr lang="en-US" dirty="0"/>
          </a:p>
        </p:txBody>
      </p:sp>
      <p:sp>
        <p:nvSpPr>
          <p:cNvPr id="4" name="Date Placeholder 3">
            <a:extLst>
              <a:ext uri="{FF2B5EF4-FFF2-40B4-BE49-F238E27FC236}">
                <a16:creationId xmlns:a16="http://schemas.microsoft.com/office/drawing/2014/main" id="{FB2B4975-278C-551F-C4AB-248AC3A54747}"/>
              </a:ext>
            </a:extLst>
          </p:cNvPr>
          <p:cNvSpPr>
            <a:spLocks noGrp="1"/>
          </p:cNvSpPr>
          <p:nvPr>
            <p:ph type="dt" sz="half" idx="10"/>
          </p:nvPr>
        </p:nvSpPr>
        <p:spPr/>
        <p:txBody>
          <a:bodyPr/>
          <a:lstStyle/>
          <a:p>
            <a:fld id="{DB013DBD-C203-41EB-8D98-9AE2141469AB}" type="datetime1">
              <a:t>5/25/2026</a:t>
            </a:fld>
            <a:endParaRPr lang="en-US"/>
          </a:p>
        </p:txBody>
      </p:sp>
    </p:spTree>
    <p:extLst>
      <p:ext uri="{BB962C8B-B14F-4D97-AF65-F5344CB8AC3E}">
        <p14:creationId xmlns:p14="http://schemas.microsoft.com/office/powerpoint/2010/main" val="20277295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FF7AE5A-FCB0-CA2B-C945-8E5C4C53866E}"/>
              </a:ext>
            </a:extLst>
          </p:cNvPr>
          <p:cNvSpPr>
            <a:spLocks noGrp="1"/>
          </p:cNvSpPr>
          <p:nvPr>
            <p:ph type="dt" sz="half" idx="10"/>
          </p:nvPr>
        </p:nvSpPr>
        <p:spPr/>
        <p:txBody>
          <a:bodyPr/>
          <a:lstStyle/>
          <a:p>
            <a:fld id="{0B0DA222-794E-45A9-A86B-1559113BA8ED}" type="datetime1">
              <a:t>5/25/2026</a:t>
            </a:fld>
            <a:endParaRPr lang="en-US"/>
          </a:p>
        </p:txBody>
      </p:sp>
      <p:pic>
        <p:nvPicPr>
          <p:cNvPr id="8" name="Picture 7" descr="A screenshot of a computer screen&#10;&#10;AI-generated content may be incorrect.">
            <a:extLst>
              <a:ext uri="{FF2B5EF4-FFF2-40B4-BE49-F238E27FC236}">
                <a16:creationId xmlns:a16="http://schemas.microsoft.com/office/drawing/2014/main" id="{B34AABB6-41B3-4B6A-F935-6C8662EE508F}"/>
              </a:ext>
            </a:extLst>
          </p:cNvPr>
          <p:cNvPicPr>
            <a:picLocks noChangeAspect="1"/>
          </p:cNvPicPr>
          <p:nvPr/>
        </p:nvPicPr>
        <p:blipFill>
          <a:blip r:embed="rId2"/>
          <a:stretch>
            <a:fillRect/>
          </a:stretch>
        </p:blipFill>
        <p:spPr>
          <a:xfrm>
            <a:off x="623766" y="347418"/>
            <a:ext cx="5981700" cy="2333625"/>
          </a:xfrm>
          <a:prstGeom prst="rect">
            <a:avLst/>
          </a:prstGeom>
        </p:spPr>
      </p:pic>
      <p:pic>
        <p:nvPicPr>
          <p:cNvPr id="9" name="Picture 8" descr="A white sheet with black text&#10;&#10;AI-generated content may be incorrect.">
            <a:extLst>
              <a:ext uri="{FF2B5EF4-FFF2-40B4-BE49-F238E27FC236}">
                <a16:creationId xmlns:a16="http://schemas.microsoft.com/office/drawing/2014/main" id="{8F835E6A-D27F-AE4F-9188-EFDB379AE5CD}"/>
              </a:ext>
            </a:extLst>
          </p:cNvPr>
          <p:cNvPicPr>
            <a:picLocks noChangeAspect="1"/>
          </p:cNvPicPr>
          <p:nvPr/>
        </p:nvPicPr>
        <p:blipFill>
          <a:blip r:embed="rId3"/>
          <a:srcRect t="4147" r="-166" b="461"/>
          <a:stretch>
            <a:fillRect/>
          </a:stretch>
        </p:blipFill>
        <p:spPr>
          <a:xfrm>
            <a:off x="5697782" y="2879724"/>
            <a:ext cx="5905756" cy="2017109"/>
          </a:xfrm>
          <a:prstGeom prst="rect">
            <a:avLst/>
          </a:prstGeom>
        </p:spPr>
      </p:pic>
      <p:pic>
        <p:nvPicPr>
          <p:cNvPr id="10" name="Picture 9" descr="A white paper with black text&#10;&#10;AI-generated content may be incorrect.">
            <a:extLst>
              <a:ext uri="{FF2B5EF4-FFF2-40B4-BE49-F238E27FC236}">
                <a16:creationId xmlns:a16="http://schemas.microsoft.com/office/drawing/2014/main" id="{E1622C31-F361-E5CD-C628-AC04AEA8467B}"/>
              </a:ext>
            </a:extLst>
          </p:cNvPr>
          <p:cNvPicPr>
            <a:picLocks noChangeAspect="1"/>
          </p:cNvPicPr>
          <p:nvPr/>
        </p:nvPicPr>
        <p:blipFill>
          <a:blip r:embed="rId4"/>
          <a:stretch>
            <a:fillRect/>
          </a:stretch>
        </p:blipFill>
        <p:spPr>
          <a:xfrm>
            <a:off x="291855" y="5127137"/>
            <a:ext cx="6000750" cy="1390650"/>
          </a:xfrm>
          <a:prstGeom prst="rect">
            <a:avLst/>
          </a:prstGeom>
        </p:spPr>
      </p:pic>
    </p:spTree>
    <p:extLst>
      <p:ext uri="{BB962C8B-B14F-4D97-AF65-F5344CB8AC3E}">
        <p14:creationId xmlns:p14="http://schemas.microsoft.com/office/powerpoint/2010/main" val="39299709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BE39F7F-4D89-02C4-CF31-082CF509743F}"/>
              </a:ext>
            </a:extLst>
          </p:cNvPr>
          <p:cNvSpPr>
            <a:spLocks noGrp="1"/>
          </p:cNvSpPr>
          <p:nvPr>
            <p:ph type="dt" sz="half" idx="10"/>
          </p:nvPr>
        </p:nvSpPr>
        <p:spPr/>
        <p:txBody>
          <a:bodyPr/>
          <a:lstStyle/>
          <a:p>
            <a:fld id="{C05B4FD2-6CA2-406F-A093-1C28B34A5180}" type="datetime1">
              <a:t>5/25/2026</a:t>
            </a:fld>
            <a:endParaRPr lang="en-US"/>
          </a:p>
        </p:txBody>
      </p:sp>
      <p:pic>
        <p:nvPicPr>
          <p:cNvPr id="3" name="Picture 2" descr="A white rectangular box with black text&#10;&#10;AI-generated content may be incorrect.">
            <a:extLst>
              <a:ext uri="{FF2B5EF4-FFF2-40B4-BE49-F238E27FC236}">
                <a16:creationId xmlns:a16="http://schemas.microsoft.com/office/drawing/2014/main" id="{5B1C1E56-73DD-24DB-52C7-5834D1A5D4B1}"/>
              </a:ext>
            </a:extLst>
          </p:cNvPr>
          <p:cNvPicPr>
            <a:picLocks noChangeAspect="1"/>
          </p:cNvPicPr>
          <p:nvPr/>
        </p:nvPicPr>
        <p:blipFill>
          <a:blip r:embed="rId2"/>
          <a:stretch>
            <a:fillRect/>
          </a:stretch>
        </p:blipFill>
        <p:spPr>
          <a:xfrm>
            <a:off x="1750649" y="3297603"/>
            <a:ext cx="6067425" cy="2886075"/>
          </a:xfrm>
          <a:prstGeom prst="rect">
            <a:avLst/>
          </a:prstGeom>
        </p:spPr>
      </p:pic>
      <p:pic>
        <p:nvPicPr>
          <p:cNvPr id="4" name="Picture 3" descr="A white rectangular box with black text&#10;&#10;AI-generated content may be incorrect.">
            <a:extLst>
              <a:ext uri="{FF2B5EF4-FFF2-40B4-BE49-F238E27FC236}">
                <a16:creationId xmlns:a16="http://schemas.microsoft.com/office/drawing/2014/main" id="{EDF0C6DA-9B88-9258-DA39-DD17AB1A7A9C}"/>
              </a:ext>
            </a:extLst>
          </p:cNvPr>
          <p:cNvPicPr>
            <a:picLocks noChangeAspect="1"/>
          </p:cNvPicPr>
          <p:nvPr/>
        </p:nvPicPr>
        <p:blipFill>
          <a:blip r:embed="rId3"/>
          <a:stretch>
            <a:fillRect/>
          </a:stretch>
        </p:blipFill>
        <p:spPr>
          <a:xfrm>
            <a:off x="5007417" y="856938"/>
            <a:ext cx="6124575" cy="1371600"/>
          </a:xfrm>
          <a:prstGeom prst="rect">
            <a:avLst/>
          </a:prstGeom>
        </p:spPr>
      </p:pic>
    </p:spTree>
    <p:extLst>
      <p:ext uri="{BB962C8B-B14F-4D97-AF65-F5344CB8AC3E}">
        <p14:creationId xmlns:p14="http://schemas.microsoft.com/office/powerpoint/2010/main" val="20843729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3E225-51AA-31EE-059D-71839A1031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004278-5712-C3D8-5343-77276D965823}"/>
              </a:ext>
            </a:extLst>
          </p:cNvPr>
          <p:cNvSpPr>
            <a:spLocks noGrp="1"/>
          </p:cNvSpPr>
          <p:nvPr>
            <p:ph type="title"/>
          </p:nvPr>
        </p:nvSpPr>
        <p:spPr/>
        <p:txBody>
          <a:bodyPr/>
          <a:lstStyle/>
          <a:p>
            <a:r>
              <a:rPr lang="en-GB" dirty="0"/>
              <a:t>Participants</a:t>
            </a:r>
          </a:p>
        </p:txBody>
      </p:sp>
      <p:sp>
        <p:nvSpPr>
          <p:cNvPr id="3" name="Content Placeholder 2">
            <a:extLst>
              <a:ext uri="{FF2B5EF4-FFF2-40B4-BE49-F238E27FC236}">
                <a16:creationId xmlns:a16="http://schemas.microsoft.com/office/drawing/2014/main" id="{9D6432A0-1459-2A8F-6AC1-737C1F600DE4}"/>
              </a:ext>
            </a:extLst>
          </p:cNvPr>
          <p:cNvSpPr>
            <a:spLocks noGrp="1"/>
          </p:cNvSpPr>
          <p:nvPr>
            <p:ph idx="1"/>
          </p:nvPr>
        </p:nvSpPr>
        <p:spPr>
          <a:xfrm>
            <a:off x="310484" y="2306781"/>
            <a:ext cx="9956747" cy="2920804"/>
          </a:xfrm>
        </p:spPr>
        <p:txBody>
          <a:bodyPr vert="horz" lIns="91440" tIns="45720" rIns="91440" bIns="45720" rtlCol="0" anchor="t">
            <a:normAutofit/>
          </a:bodyPr>
          <a:lstStyle/>
          <a:p>
            <a:pPr marL="285750" indent="-285750"/>
            <a:r>
              <a:rPr lang="en-GB" dirty="0"/>
              <a:t>All participants were students </a:t>
            </a:r>
            <a:endParaRPr lang="en-US" dirty="0"/>
          </a:p>
          <a:p>
            <a:pPr marL="285750" indent="-285750"/>
            <a:r>
              <a:rPr lang="en-GB" dirty="0"/>
              <a:t> Individuals were recruited via word of mouth across the social networks of Discord and Microsoft Teams.</a:t>
            </a:r>
          </a:p>
          <a:p>
            <a:pPr marL="285750" indent="-285750"/>
            <a:r>
              <a:rPr lang="en-GB" dirty="0"/>
              <a:t>Participants sampled were chosen due to a range of factors. </a:t>
            </a:r>
            <a:endParaRPr lang="en-US" dirty="0"/>
          </a:p>
          <a:p>
            <a:pPr marL="514350" lvl="1">
              <a:buFont typeface="Courier New" panose="020B0604020202020204" pitchFamily="34" charset="0"/>
              <a:buChar char="o"/>
            </a:pPr>
            <a:r>
              <a:rPr lang="en-GB" dirty="0"/>
              <a:t>Key factors were availability and interests. </a:t>
            </a:r>
            <a:endParaRPr lang="en-US"/>
          </a:p>
          <a:p>
            <a:pPr marL="285750" indent="-285750"/>
            <a:r>
              <a:rPr lang="en-GB" dirty="0"/>
              <a:t>All participants were above the age of 18 and have a history of playing story-driven games and an interest in working in the game career.  </a:t>
            </a:r>
            <a:endParaRPr lang="en-US"/>
          </a:p>
        </p:txBody>
      </p:sp>
      <p:sp>
        <p:nvSpPr>
          <p:cNvPr id="4" name="Date Placeholder 3">
            <a:extLst>
              <a:ext uri="{FF2B5EF4-FFF2-40B4-BE49-F238E27FC236}">
                <a16:creationId xmlns:a16="http://schemas.microsoft.com/office/drawing/2014/main" id="{F9D1D963-6B95-41F1-75A1-C7E9710DC25E}"/>
              </a:ext>
            </a:extLst>
          </p:cNvPr>
          <p:cNvSpPr>
            <a:spLocks noGrp="1"/>
          </p:cNvSpPr>
          <p:nvPr>
            <p:ph type="dt" sz="half" idx="10"/>
          </p:nvPr>
        </p:nvSpPr>
        <p:spPr/>
        <p:txBody>
          <a:bodyPr/>
          <a:lstStyle/>
          <a:p>
            <a:fld id="{DB013DBD-C203-41EB-8D98-9AE2141469AB}" type="datetime1">
              <a:t>5/25/2026</a:t>
            </a:fld>
            <a:endParaRPr lang="en-US"/>
          </a:p>
        </p:txBody>
      </p:sp>
    </p:spTree>
    <p:extLst>
      <p:ext uri="{BB962C8B-B14F-4D97-AF65-F5344CB8AC3E}">
        <p14:creationId xmlns:p14="http://schemas.microsoft.com/office/powerpoint/2010/main" val="24551591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9D045-AE77-D53C-1FF7-9F3D71061EA5}"/>
              </a:ext>
            </a:extLst>
          </p:cNvPr>
          <p:cNvSpPr>
            <a:spLocks noGrp="1"/>
          </p:cNvSpPr>
          <p:nvPr>
            <p:ph type="title"/>
          </p:nvPr>
        </p:nvSpPr>
        <p:spPr/>
        <p:txBody>
          <a:bodyPr/>
          <a:lstStyle/>
          <a:p>
            <a:r>
              <a:rPr lang="en-GB" dirty="0"/>
              <a:t>Limitations</a:t>
            </a:r>
          </a:p>
        </p:txBody>
      </p:sp>
      <p:sp>
        <p:nvSpPr>
          <p:cNvPr id="3" name="Content Placeholder 2">
            <a:extLst>
              <a:ext uri="{FF2B5EF4-FFF2-40B4-BE49-F238E27FC236}">
                <a16:creationId xmlns:a16="http://schemas.microsoft.com/office/drawing/2014/main" id="{642F4187-EFBD-6DD6-7804-13CD2A63F170}"/>
              </a:ext>
            </a:extLst>
          </p:cNvPr>
          <p:cNvSpPr>
            <a:spLocks noGrp="1"/>
          </p:cNvSpPr>
          <p:nvPr>
            <p:ph idx="1"/>
          </p:nvPr>
        </p:nvSpPr>
        <p:spPr/>
        <p:txBody>
          <a:bodyPr vert="horz" lIns="91440" tIns="45720" rIns="91440" bIns="45720" rtlCol="0" anchor="t">
            <a:normAutofit/>
          </a:bodyPr>
          <a:lstStyle/>
          <a:p>
            <a:r>
              <a:rPr lang="en-GB" sz="2000" dirty="0">
                <a:solidFill>
                  <a:srgbClr val="FFFFFF"/>
                </a:solidFill>
                <a:latin typeface="Neue Haas Grotesk Text Pro"/>
                <a:cs typeface="Arial"/>
              </a:rPr>
              <a:t>While being open-ended, the phrasing of the questions offer little in defining which types of parasocial attachments are being studied. </a:t>
            </a:r>
            <a:endParaRPr lang="en-US" sz="2000">
              <a:solidFill>
                <a:srgbClr val="FFFFFF"/>
              </a:solidFill>
              <a:latin typeface="Neue Haas Grotesk Text Pro"/>
              <a:cs typeface="Arial"/>
            </a:endParaRPr>
          </a:p>
          <a:p>
            <a:r>
              <a:rPr lang="en-US" sz="2000" dirty="0">
                <a:solidFill>
                  <a:srgbClr val="FFFFFF"/>
                </a:solidFill>
                <a:latin typeface="Neue Haas Grotesk Text Pro"/>
                <a:cs typeface="Arial"/>
              </a:rPr>
              <a:t>Some questions rely on participant's knowledge and lack clarification.</a:t>
            </a:r>
          </a:p>
          <a:p>
            <a:r>
              <a:rPr lang="en-GB" sz="2000" dirty="0">
                <a:solidFill>
                  <a:srgbClr val="FFFFFF"/>
                </a:solidFill>
                <a:latin typeface="Neue Haas Grotesk Text Pro"/>
                <a:cs typeface="Arial"/>
              </a:rPr>
              <a:t>While the research is explorative in nature, these limitations suggest that the comparisons will be very surface level</a:t>
            </a:r>
            <a:endParaRPr lang="en-US" sz="2000" dirty="0"/>
          </a:p>
        </p:txBody>
      </p:sp>
      <p:sp>
        <p:nvSpPr>
          <p:cNvPr id="4" name="Date Placeholder 3">
            <a:extLst>
              <a:ext uri="{FF2B5EF4-FFF2-40B4-BE49-F238E27FC236}">
                <a16:creationId xmlns:a16="http://schemas.microsoft.com/office/drawing/2014/main" id="{D13E769A-78C2-C298-962F-3C61928C4230}"/>
              </a:ext>
            </a:extLst>
          </p:cNvPr>
          <p:cNvSpPr>
            <a:spLocks noGrp="1"/>
          </p:cNvSpPr>
          <p:nvPr>
            <p:ph type="dt" sz="half" idx="10"/>
          </p:nvPr>
        </p:nvSpPr>
        <p:spPr/>
        <p:txBody>
          <a:bodyPr/>
          <a:lstStyle/>
          <a:p>
            <a:fld id="{841756E5-3578-44E1-B026-334B38B42271}" type="datetime1">
              <a:t>5/25/2026</a:t>
            </a:fld>
            <a:endParaRPr lang="en-US"/>
          </a:p>
        </p:txBody>
      </p:sp>
    </p:spTree>
    <p:extLst>
      <p:ext uri="{BB962C8B-B14F-4D97-AF65-F5344CB8AC3E}">
        <p14:creationId xmlns:p14="http://schemas.microsoft.com/office/powerpoint/2010/main" val="21628375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FACB7-8567-F3E1-29CF-AC642A6104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5DDFB4-4203-07DB-61A7-B9F207E2AAEC}"/>
              </a:ext>
            </a:extLst>
          </p:cNvPr>
          <p:cNvSpPr>
            <a:spLocks noGrp="1"/>
          </p:cNvSpPr>
          <p:nvPr>
            <p:ph type="title"/>
          </p:nvPr>
        </p:nvSpPr>
        <p:spPr>
          <a:xfrm>
            <a:off x="308387" y="620202"/>
            <a:ext cx="9956747" cy="1438780"/>
          </a:xfrm>
        </p:spPr>
        <p:txBody>
          <a:bodyPr anchor="b">
            <a:normAutofit/>
          </a:bodyPr>
          <a:lstStyle/>
          <a:p>
            <a:r>
              <a:rPr lang="en-GB" dirty="0"/>
              <a:t>Research Methodology:</a:t>
            </a:r>
            <a:br>
              <a:rPr lang="en-GB" dirty="0"/>
            </a:br>
            <a:r>
              <a:rPr lang="en-GB" dirty="0"/>
              <a:t>Artefact </a:t>
            </a:r>
          </a:p>
        </p:txBody>
      </p:sp>
      <p:pic>
        <p:nvPicPr>
          <p:cNvPr id="3" name="Picture 2" descr="A white video game controller&#10;&#10;AI-generated content may be incorrect.">
            <a:extLst>
              <a:ext uri="{FF2B5EF4-FFF2-40B4-BE49-F238E27FC236}">
                <a16:creationId xmlns:a16="http://schemas.microsoft.com/office/drawing/2014/main" id="{B48E3D1C-91CB-2C12-931F-C5F0034A9980}"/>
              </a:ext>
            </a:extLst>
          </p:cNvPr>
          <p:cNvPicPr>
            <a:picLocks noChangeAspect="1"/>
          </p:cNvPicPr>
          <p:nvPr/>
        </p:nvPicPr>
        <p:blipFill>
          <a:blip r:embed="rId2"/>
          <a:srcRect t="25784" r="1" b="19276"/>
          <a:stretch>
            <a:fillRect/>
          </a:stretch>
        </p:blipFill>
        <p:spPr>
          <a:xfrm>
            <a:off x="335467" y="2306781"/>
            <a:ext cx="9956747" cy="3870181"/>
          </a:xfrm>
          <a:prstGeom prst="rect">
            <a:avLst/>
          </a:prstGeom>
          <a:noFill/>
        </p:spPr>
      </p:pic>
      <p:sp>
        <p:nvSpPr>
          <p:cNvPr id="4" name="Date Placeholder 3">
            <a:extLst>
              <a:ext uri="{FF2B5EF4-FFF2-40B4-BE49-F238E27FC236}">
                <a16:creationId xmlns:a16="http://schemas.microsoft.com/office/drawing/2014/main" id="{B99F2B62-5335-8513-2FB2-443CF6F35FE4}"/>
              </a:ext>
            </a:extLst>
          </p:cNvPr>
          <p:cNvSpPr>
            <a:spLocks noGrp="1"/>
          </p:cNvSpPr>
          <p:nvPr>
            <p:ph type="dt" sz="half" idx="10"/>
          </p:nvPr>
        </p:nvSpPr>
        <p:spPr>
          <a:xfrm>
            <a:off x="340137" y="63202"/>
            <a:ext cx="2743200" cy="318221"/>
          </a:xfrm>
        </p:spPr>
        <p:txBody>
          <a:bodyPr anchor="ctr">
            <a:normAutofit/>
          </a:bodyPr>
          <a:lstStyle/>
          <a:p>
            <a:pPr>
              <a:spcAft>
                <a:spcPts val="600"/>
              </a:spcAft>
            </a:pPr>
            <a:fld id="{9359D150-08B8-48D1-8B3A-9856B5641015}" type="datetime1">
              <a:rPr lang="en-GB"/>
              <a:pPr>
                <a:spcAft>
                  <a:spcPts val="600"/>
                </a:spcAft>
              </a:pPr>
              <a:t>25/05/2026</a:t>
            </a:fld>
            <a:endParaRPr lang="en-US"/>
          </a:p>
        </p:txBody>
      </p:sp>
    </p:spTree>
    <p:extLst>
      <p:ext uri="{BB962C8B-B14F-4D97-AF65-F5344CB8AC3E}">
        <p14:creationId xmlns:p14="http://schemas.microsoft.com/office/powerpoint/2010/main" val="38216953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04A34-009E-82B6-FDE6-7BE89E97306F}"/>
              </a:ext>
            </a:extLst>
          </p:cNvPr>
          <p:cNvSpPr>
            <a:spLocks noGrp="1"/>
          </p:cNvSpPr>
          <p:nvPr>
            <p:ph type="title"/>
          </p:nvPr>
        </p:nvSpPr>
        <p:spPr/>
        <p:txBody>
          <a:bodyPr/>
          <a:lstStyle/>
          <a:p>
            <a:r>
              <a:rPr lang="en-GB" dirty="0"/>
              <a:t>Artefact Features</a:t>
            </a:r>
          </a:p>
        </p:txBody>
      </p:sp>
      <p:sp>
        <p:nvSpPr>
          <p:cNvPr id="3" name="Content Placeholder 2">
            <a:extLst>
              <a:ext uri="{FF2B5EF4-FFF2-40B4-BE49-F238E27FC236}">
                <a16:creationId xmlns:a16="http://schemas.microsoft.com/office/drawing/2014/main" id="{813E1A3B-58D4-FCBB-4831-AD255B649100}"/>
              </a:ext>
            </a:extLst>
          </p:cNvPr>
          <p:cNvSpPr>
            <a:spLocks noGrp="1"/>
          </p:cNvSpPr>
          <p:nvPr>
            <p:ph idx="1"/>
          </p:nvPr>
        </p:nvSpPr>
        <p:spPr/>
        <p:txBody>
          <a:bodyPr vert="horz" lIns="91440" tIns="45720" rIns="91440" bIns="45720" rtlCol="0" anchor="t">
            <a:normAutofit fontScale="77500" lnSpcReduction="20000"/>
          </a:bodyPr>
          <a:lstStyle/>
          <a:p>
            <a:r>
              <a:rPr lang="en-GB" dirty="0">
                <a:ea typeface="+mn-lt"/>
                <a:cs typeface="+mn-lt"/>
              </a:rPr>
              <a:t>The artefact was developed with an episodic structure in mind. </a:t>
            </a:r>
            <a:endParaRPr lang="en-US" dirty="0">
              <a:ea typeface="+mn-lt"/>
              <a:cs typeface="+mn-lt"/>
            </a:endParaRPr>
          </a:p>
          <a:p>
            <a:pPr lvl="1">
              <a:buFont typeface="Courier New" panose="020B0604020202020204" pitchFamily="34" charset="0"/>
              <a:buChar char="o"/>
            </a:pPr>
            <a:r>
              <a:rPr lang="en-GB" dirty="0">
                <a:ea typeface="+mn-lt"/>
                <a:cs typeface="+mn-lt"/>
              </a:rPr>
              <a:t>This was chosen as to ensure more rapid playtest sessions; a smaller script was determined to help limit game length. </a:t>
            </a:r>
            <a:endParaRPr lang="en-US">
              <a:ea typeface="+mn-lt"/>
              <a:cs typeface="+mn-lt"/>
            </a:endParaRPr>
          </a:p>
          <a:p>
            <a:r>
              <a:rPr lang="en-GB" dirty="0">
                <a:ea typeface="+mn-lt"/>
                <a:cs typeface="+mn-lt"/>
              </a:rPr>
              <a:t>The artefact was developed with the goal of adhering to the best practices and advice discussed in the literature review. </a:t>
            </a:r>
            <a:endParaRPr lang="en-US">
              <a:ea typeface="+mn-lt"/>
              <a:cs typeface="+mn-lt"/>
            </a:endParaRPr>
          </a:p>
          <a:p>
            <a:pPr lvl="1">
              <a:buFont typeface="Courier New" panose="020B0604020202020204" pitchFamily="34" charset="0"/>
              <a:buChar char="o"/>
            </a:pPr>
            <a:r>
              <a:rPr lang="en-GB" dirty="0">
                <a:ea typeface="+mn-lt"/>
                <a:cs typeface="+mn-lt"/>
              </a:rPr>
              <a:t>The main level was designed with the knowledge of offering reactive feedback to player choices. </a:t>
            </a:r>
            <a:endParaRPr lang="en-US">
              <a:ea typeface="+mn-lt"/>
              <a:cs typeface="+mn-lt"/>
            </a:endParaRPr>
          </a:p>
          <a:p>
            <a:pPr lvl="1">
              <a:buFont typeface="Courier New" panose="020B0604020202020204" pitchFamily="34" charset="0"/>
              <a:buChar char="o"/>
            </a:pPr>
            <a:r>
              <a:rPr lang="en-GB" dirty="0">
                <a:ea typeface="+mn-lt"/>
                <a:cs typeface="+mn-lt"/>
              </a:rPr>
              <a:t>Endings were designed to be attainable at certain points with optimal routes</a:t>
            </a:r>
          </a:p>
          <a:p>
            <a:pPr lvl="1">
              <a:buFont typeface="Courier New" panose="020B0604020202020204" pitchFamily="34" charset="0"/>
              <a:buChar char="o"/>
            </a:pPr>
            <a:r>
              <a:rPr lang="en-GB" dirty="0">
                <a:ea typeface="+mn-lt"/>
                <a:cs typeface="+mn-lt"/>
              </a:rPr>
              <a:t>Participants are instructed to begin with the playable demo since it is most directly addressed within the playtest form.  </a:t>
            </a:r>
            <a:endParaRPr lang="en-US"/>
          </a:p>
          <a:p>
            <a:r>
              <a:rPr lang="en-GB" dirty="0">
                <a:ea typeface="+mn-lt"/>
                <a:cs typeface="+mn-lt"/>
              </a:rPr>
              <a:t>Character profile functions like a character bible.</a:t>
            </a:r>
          </a:p>
          <a:p>
            <a:pPr lvl="1">
              <a:buFont typeface="Courier New" panose="020B0604020202020204" pitchFamily="34" charset="0"/>
              <a:buChar char="o"/>
            </a:pPr>
            <a:r>
              <a:rPr lang="en-GB" dirty="0">
                <a:ea typeface="+mn-lt"/>
                <a:cs typeface="+mn-lt"/>
              </a:rPr>
              <a:t>Offers additional information that is later referred to in the playtest form for its effect on changing player impression. </a:t>
            </a:r>
            <a:endParaRPr lang="en-US">
              <a:ea typeface="+mn-lt"/>
              <a:cs typeface="+mn-lt"/>
            </a:endParaRPr>
          </a:p>
          <a:p>
            <a:r>
              <a:rPr lang="en-GB" dirty="0">
                <a:ea typeface="+mn-lt"/>
                <a:cs typeface="+mn-lt"/>
              </a:rPr>
              <a:t>The mechanic demonstration scene serves to showcase the impact on the scene that player responses have.</a:t>
            </a:r>
            <a:endParaRPr lang="en-US" dirty="0">
              <a:ea typeface="+mn-lt"/>
              <a:cs typeface="+mn-lt"/>
            </a:endParaRPr>
          </a:p>
          <a:p>
            <a:pPr lvl="1">
              <a:buFont typeface="Courier New" panose="020B0604020202020204" pitchFamily="34" charset="0"/>
              <a:buChar char="o"/>
            </a:pPr>
            <a:r>
              <a:rPr lang="en-GB" dirty="0">
                <a:ea typeface="+mn-lt"/>
                <a:cs typeface="+mn-lt"/>
              </a:rPr>
              <a:t>This is designed around the scene environment changing to match reflect the relationship between player and character.  </a:t>
            </a:r>
            <a:endParaRPr lang="en-US"/>
          </a:p>
        </p:txBody>
      </p:sp>
      <p:sp>
        <p:nvSpPr>
          <p:cNvPr id="4" name="Date Placeholder 3">
            <a:extLst>
              <a:ext uri="{FF2B5EF4-FFF2-40B4-BE49-F238E27FC236}">
                <a16:creationId xmlns:a16="http://schemas.microsoft.com/office/drawing/2014/main" id="{7B8D9302-16F5-624A-37A8-4531C2DDEBAA}"/>
              </a:ext>
            </a:extLst>
          </p:cNvPr>
          <p:cNvSpPr>
            <a:spLocks noGrp="1"/>
          </p:cNvSpPr>
          <p:nvPr>
            <p:ph type="dt" sz="half" idx="10"/>
          </p:nvPr>
        </p:nvSpPr>
        <p:spPr/>
        <p:txBody>
          <a:bodyPr/>
          <a:lstStyle/>
          <a:p>
            <a:fld id="{01DF31E3-D318-4281-885F-431D42AA115C}" type="datetime1">
              <a:t>5/25/2026</a:t>
            </a:fld>
            <a:endParaRPr lang="en-US"/>
          </a:p>
        </p:txBody>
      </p:sp>
    </p:spTree>
    <p:extLst>
      <p:ext uri="{BB962C8B-B14F-4D97-AF65-F5344CB8AC3E}">
        <p14:creationId xmlns:p14="http://schemas.microsoft.com/office/powerpoint/2010/main" val="35420413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03668-0070-3BB1-0465-27CCFA4287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1A79F4-944D-93F4-01E8-4D56890B5C3D}"/>
              </a:ext>
            </a:extLst>
          </p:cNvPr>
          <p:cNvSpPr>
            <a:spLocks noGrp="1"/>
          </p:cNvSpPr>
          <p:nvPr>
            <p:ph type="title"/>
          </p:nvPr>
        </p:nvSpPr>
        <p:spPr/>
        <p:txBody>
          <a:bodyPr anchor="b">
            <a:normAutofit/>
          </a:bodyPr>
          <a:lstStyle/>
          <a:p>
            <a:r>
              <a:rPr lang="en-GB" dirty="0"/>
              <a:t>Results and Findings</a:t>
            </a:r>
          </a:p>
        </p:txBody>
      </p:sp>
      <p:sp>
        <p:nvSpPr>
          <p:cNvPr id="4" name="Date Placeholder 3">
            <a:extLst>
              <a:ext uri="{FF2B5EF4-FFF2-40B4-BE49-F238E27FC236}">
                <a16:creationId xmlns:a16="http://schemas.microsoft.com/office/drawing/2014/main" id="{3627EE7F-6E53-76CD-5378-314A454D8F80}"/>
              </a:ext>
            </a:extLst>
          </p:cNvPr>
          <p:cNvSpPr>
            <a:spLocks noGrp="1"/>
          </p:cNvSpPr>
          <p:nvPr>
            <p:ph type="dt" sz="half" idx="10"/>
          </p:nvPr>
        </p:nvSpPr>
        <p:spPr/>
        <p:txBody>
          <a:bodyPr anchor="ctr">
            <a:normAutofit/>
          </a:bodyPr>
          <a:lstStyle/>
          <a:p>
            <a:pPr>
              <a:spcAft>
                <a:spcPts val="600"/>
              </a:spcAft>
            </a:pPr>
            <a:fld id="{9359D150-08B8-48D1-8B3A-9856B5641015}" type="datetime1">
              <a:rPr lang="en-GB"/>
              <a:pPr>
                <a:spcAft>
                  <a:spcPts val="600"/>
                </a:spcAft>
              </a:pPr>
              <a:t>25/05/2026</a:t>
            </a:fld>
            <a:endParaRPr lang="en-US"/>
          </a:p>
        </p:txBody>
      </p:sp>
    </p:spTree>
    <p:extLst>
      <p:ext uri="{BB962C8B-B14F-4D97-AF65-F5344CB8AC3E}">
        <p14:creationId xmlns:p14="http://schemas.microsoft.com/office/powerpoint/2010/main" val="20163022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5C688-C111-DEED-21C0-CC8E03AFD114}"/>
              </a:ext>
            </a:extLst>
          </p:cNvPr>
          <p:cNvSpPr>
            <a:spLocks noGrp="1"/>
          </p:cNvSpPr>
          <p:nvPr>
            <p:ph type="title"/>
          </p:nvPr>
        </p:nvSpPr>
        <p:spPr>
          <a:xfrm>
            <a:off x="222145" y="470303"/>
            <a:ext cx="4576161" cy="536962"/>
          </a:xfrm>
        </p:spPr>
        <p:txBody>
          <a:bodyPr>
            <a:normAutofit/>
          </a:bodyPr>
          <a:lstStyle/>
          <a:p>
            <a:r>
              <a:rPr lang="en-GB" sz="2800" dirty="0"/>
              <a:t>Research Survey Results</a:t>
            </a:r>
          </a:p>
        </p:txBody>
      </p:sp>
      <p:sp>
        <p:nvSpPr>
          <p:cNvPr id="3" name="Text Placeholder 2">
            <a:extLst>
              <a:ext uri="{FF2B5EF4-FFF2-40B4-BE49-F238E27FC236}">
                <a16:creationId xmlns:a16="http://schemas.microsoft.com/office/drawing/2014/main" id="{E4C73C82-3AA0-9369-B502-5C9638FF5F50}"/>
              </a:ext>
            </a:extLst>
          </p:cNvPr>
          <p:cNvSpPr>
            <a:spLocks noGrp="1"/>
          </p:cNvSpPr>
          <p:nvPr>
            <p:ph type="body" sz="half" idx="2"/>
          </p:nvPr>
        </p:nvSpPr>
        <p:spPr>
          <a:xfrm>
            <a:off x="313370" y="1282431"/>
            <a:ext cx="6483246" cy="5097201"/>
          </a:xfrm>
        </p:spPr>
        <p:txBody>
          <a:bodyPr vert="horz" lIns="91440" tIns="45720" rIns="91440" bIns="45720" rtlCol="0" anchor="t">
            <a:normAutofit/>
          </a:bodyPr>
          <a:lstStyle/>
          <a:p>
            <a:pPr marL="285750" indent="-285750">
              <a:buAutoNum type="arabicPeriod"/>
            </a:pPr>
            <a:r>
              <a:rPr lang="en-GB" sz="1200" dirty="0"/>
              <a:t>Average of 173 hours spent on story-driven campaigns.</a:t>
            </a:r>
            <a:endParaRPr lang="en-US" sz="1200"/>
          </a:p>
          <a:p>
            <a:pPr marL="742950" lvl="1" indent="-285750">
              <a:buAutoNum type="alphaLcPeriod"/>
            </a:pPr>
            <a:r>
              <a:rPr lang="en-GB" sz="1200" dirty="0"/>
              <a:t>The most common range was 51-100 hours (50%)</a:t>
            </a:r>
          </a:p>
          <a:p>
            <a:pPr marL="285750" indent="-285750">
              <a:buAutoNum type="arabicPeriod"/>
            </a:pPr>
            <a:r>
              <a:rPr lang="en-GB" sz="1200" dirty="0"/>
              <a:t>Average Likert of 8.00 out of 10. </a:t>
            </a:r>
          </a:p>
          <a:p>
            <a:pPr marL="742950" lvl="1" indent="-285750">
              <a:buAutoNum type="alphaLcPeriod"/>
            </a:pPr>
            <a:r>
              <a:rPr lang="en-GB" sz="1200" dirty="0"/>
              <a:t>Respondents agreed that narrative is important to a game’s success.  </a:t>
            </a:r>
          </a:p>
          <a:p>
            <a:pPr marL="285750" indent="-285750">
              <a:buAutoNum type="arabicPeriod"/>
            </a:pPr>
            <a:r>
              <a:rPr lang="en-GB" sz="1200" dirty="0">
                <a:ea typeface="+mn-lt"/>
                <a:cs typeface="+mn-lt"/>
              </a:rPr>
              <a:t>Average Likert of 8.50 out of 10. </a:t>
            </a:r>
          </a:p>
          <a:p>
            <a:pPr marL="742950" lvl="1" indent="-285750">
              <a:buAutoNum type="alphaLcPeriod"/>
            </a:pPr>
            <a:r>
              <a:rPr lang="en-GB" sz="1200" dirty="0">
                <a:ea typeface="+mn-lt"/>
                <a:cs typeface="+mn-lt"/>
              </a:rPr>
              <a:t>Respondents find themselves very immersed into a game’s narrative. </a:t>
            </a:r>
          </a:p>
          <a:p>
            <a:pPr marL="285750" indent="-285750">
              <a:buAutoNum type="arabicPeriod"/>
            </a:pPr>
            <a:r>
              <a:rPr lang="en-GB" sz="1200" dirty="0">
                <a:ea typeface="+mn-lt"/>
                <a:cs typeface="+mn-lt"/>
              </a:rPr>
              <a:t>Participants attributed impactful choices and meaningful themes in the cast and story to a narrative game's success.</a:t>
            </a:r>
          </a:p>
          <a:p>
            <a:pPr marL="285750" indent="-285750">
              <a:buAutoNum type="arabicPeriod"/>
            </a:pPr>
            <a:r>
              <a:rPr lang="en-GB" sz="1200" dirty="0">
                <a:ea typeface="+mn-lt"/>
                <a:cs typeface="+mn-lt"/>
              </a:rPr>
              <a:t>Participants ranked the following factors discussed by Isbister K (2022) in the following order for their importance.</a:t>
            </a:r>
          </a:p>
          <a:p>
            <a:pPr marL="742950" lvl="1" indent="-285750">
              <a:buAutoNum type="alphaLcPeriod"/>
            </a:pPr>
            <a:r>
              <a:rPr lang="en-GB" sz="1200" dirty="0">
                <a:ea typeface="+mn-lt"/>
                <a:cs typeface="+mn-lt"/>
              </a:rPr>
              <a:t>Cognitive Immersion</a:t>
            </a:r>
          </a:p>
          <a:p>
            <a:pPr marL="742950" lvl="1" indent="-285750">
              <a:buAutoNum type="alphaLcPeriod"/>
            </a:pPr>
            <a:r>
              <a:rPr lang="en-GB" sz="1200" dirty="0">
                <a:ea typeface="+mn-lt"/>
                <a:cs typeface="+mn-lt"/>
              </a:rPr>
              <a:t>Social Affordance </a:t>
            </a:r>
          </a:p>
          <a:p>
            <a:pPr marL="742950" lvl="1" indent="-285750">
              <a:buAutoNum type="alphaLcPeriod"/>
            </a:pPr>
            <a:r>
              <a:rPr lang="en-GB" sz="1200" dirty="0">
                <a:ea typeface="+mn-lt"/>
                <a:cs typeface="+mn-lt"/>
              </a:rPr>
              <a:t>Visceral Feedback </a:t>
            </a:r>
          </a:p>
          <a:p>
            <a:pPr marL="742950" lvl="1" indent="-285750">
              <a:buAutoNum type="alphaLcPeriod"/>
            </a:pPr>
            <a:r>
              <a:rPr lang="en-GB" sz="1200" dirty="0">
                <a:ea typeface="+mn-lt"/>
                <a:cs typeface="+mn-lt"/>
              </a:rPr>
              <a:t>Fantasy Affordance</a:t>
            </a:r>
          </a:p>
          <a:p>
            <a:pPr marL="285750" indent="-285750">
              <a:buAutoNum type="arabicPeriod"/>
            </a:pPr>
            <a:r>
              <a:rPr lang="en-GB" sz="1200" dirty="0">
                <a:ea typeface="+mn-lt"/>
                <a:cs typeface="+mn-lt"/>
              </a:rPr>
              <a:t>Averaged Likert of 8 out of 10. </a:t>
            </a:r>
          </a:p>
          <a:p>
            <a:pPr marL="742950" lvl="1" indent="-285750">
              <a:buAutoNum type="alphaLcPeriod"/>
            </a:pPr>
            <a:r>
              <a:rPr lang="en-GB" sz="1200" dirty="0">
                <a:ea typeface="+mn-lt"/>
                <a:cs typeface="+mn-lt"/>
              </a:rPr>
              <a:t>Respondents found branching storylines to be very impactful as a feedback mechanism to a player’s actions. </a:t>
            </a:r>
            <a:endParaRPr lang="en-GB" sz="1200"/>
          </a:p>
        </p:txBody>
      </p:sp>
      <p:sp>
        <p:nvSpPr>
          <p:cNvPr id="4" name="Date Placeholder 3">
            <a:extLst>
              <a:ext uri="{FF2B5EF4-FFF2-40B4-BE49-F238E27FC236}">
                <a16:creationId xmlns:a16="http://schemas.microsoft.com/office/drawing/2014/main" id="{FEACE364-FBDF-13F7-DF0F-98EEF45D72D9}"/>
              </a:ext>
            </a:extLst>
          </p:cNvPr>
          <p:cNvSpPr>
            <a:spLocks noGrp="1"/>
          </p:cNvSpPr>
          <p:nvPr>
            <p:ph type="dt" sz="half" idx="10"/>
          </p:nvPr>
        </p:nvSpPr>
        <p:spPr/>
        <p:txBody>
          <a:bodyPr/>
          <a:lstStyle/>
          <a:p>
            <a:fld id="{C2E47438-536E-42DC-8091-9868BC7096BD}" type="datetime1">
              <a:t>5/25/2026</a:t>
            </a:fld>
            <a:endParaRPr lang="en-US"/>
          </a:p>
        </p:txBody>
      </p:sp>
      <p:pic>
        <p:nvPicPr>
          <p:cNvPr id="7" name="Content Placeholder 4" descr="A graph with blue bars&#10;&#10;AI-generated content may be incorrect.">
            <a:extLst>
              <a:ext uri="{FF2B5EF4-FFF2-40B4-BE49-F238E27FC236}">
                <a16:creationId xmlns:a16="http://schemas.microsoft.com/office/drawing/2014/main" id="{4E487D24-A0B6-72EC-8BFF-BCFA9C887D34}"/>
              </a:ext>
            </a:extLst>
          </p:cNvPr>
          <p:cNvPicPr>
            <a:picLocks noGrp="1" noChangeAspect="1"/>
          </p:cNvPicPr>
          <p:nvPr>
            <p:ph idx="1"/>
          </p:nvPr>
        </p:nvPicPr>
        <p:blipFill>
          <a:blip r:embed="rId2"/>
          <a:stretch>
            <a:fillRect/>
          </a:stretch>
        </p:blipFill>
        <p:spPr>
          <a:xfrm>
            <a:off x="7743243" y="4402210"/>
            <a:ext cx="2835276" cy="1573742"/>
          </a:xfrm>
          <a:prstGeom prst="rect">
            <a:avLst/>
          </a:prstGeom>
        </p:spPr>
      </p:pic>
      <p:pic>
        <p:nvPicPr>
          <p:cNvPr id="9" name="Picture 8" descr="A graph with blue squares&#10;&#10;AI-generated content may be incorrect.">
            <a:extLst>
              <a:ext uri="{FF2B5EF4-FFF2-40B4-BE49-F238E27FC236}">
                <a16:creationId xmlns:a16="http://schemas.microsoft.com/office/drawing/2014/main" id="{E6A451E1-B9DA-F8C0-57A9-A6FA70ABA36F}"/>
              </a:ext>
            </a:extLst>
          </p:cNvPr>
          <p:cNvPicPr>
            <a:picLocks noChangeAspect="1"/>
          </p:cNvPicPr>
          <p:nvPr/>
        </p:nvPicPr>
        <p:blipFill>
          <a:blip r:embed="rId3"/>
          <a:stretch>
            <a:fillRect/>
          </a:stretch>
        </p:blipFill>
        <p:spPr>
          <a:xfrm>
            <a:off x="7444846" y="302154"/>
            <a:ext cx="2826809" cy="1713443"/>
          </a:xfrm>
          <a:prstGeom prst="rect">
            <a:avLst/>
          </a:prstGeom>
        </p:spPr>
      </p:pic>
      <p:pic>
        <p:nvPicPr>
          <p:cNvPr id="11" name="Picture 10" descr="A graph of a graph with blue and orange bars&#10;&#10;AI-generated content may be incorrect.">
            <a:extLst>
              <a:ext uri="{FF2B5EF4-FFF2-40B4-BE49-F238E27FC236}">
                <a16:creationId xmlns:a16="http://schemas.microsoft.com/office/drawing/2014/main" id="{611A13E3-5945-BFBF-BDCF-FB0AEDFE0A0D}"/>
              </a:ext>
            </a:extLst>
          </p:cNvPr>
          <p:cNvPicPr>
            <a:picLocks noChangeAspect="1"/>
          </p:cNvPicPr>
          <p:nvPr/>
        </p:nvPicPr>
        <p:blipFill>
          <a:blip r:embed="rId4"/>
          <a:stretch>
            <a:fillRect/>
          </a:stretch>
        </p:blipFill>
        <p:spPr>
          <a:xfrm>
            <a:off x="8165571" y="2241021"/>
            <a:ext cx="3046942" cy="1709209"/>
          </a:xfrm>
          <a:prstGeom prst="rect">
            <a:avLst/>
          </a:prstGeom>
        </p:spPr>
      </p:pic>
    </p:spTree>
    <p:extLst>
      <p:ext uri="{BB962C8B-B14F-4D97-AF65-F5344CB8AC3E}">
        <p14:creationId xmlns:p14="http://schemas.microsoft.com/office/powerpoint/2010/main" val="6475400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F920C-42C3-1886-B09E-D6FEE8374F78}"/>
              </a:ext>
            </a:extLst>
          </p:cNvPr>
          <p:cNvSpPr>
            <a:spLocks noGrp="1"/>
          </p:cNvSpPr>
          <p:nvPr>
            <p:ph type="title"/>
          </p:nvPr>
        </p:nvSpPr>
        <p:spPr>
          <a:xfrm>
            <a:off x="253895" y="480886"/>
            <a:ext cx="4681995" cy="589878"/>
          </a:xfrm>
        </p:spPr>
        <p:txBody>
          <a:bodyPr/>
          <a:lstStyle/>
          <a:p>
            <a:r>
              <a:rPr lang="en-GB" sz="2800"/>
              <a:t>Research Survey Results</a:t>
            </a:r>
            <a:endParaRPr lang="en-GB" sz="2800" b="0">
              <a:solidFill>
                <a:srgbClr val="000000"/>
              </a:solidFill>
            </a:endParaRPr>
          </a:p>
          <a:p>
            <a:endParaRPr lang="en-GB" dirty="0"/>
          </a:p>
        </p:txBody>
      </p:sp>
      <p:sp>
        <p:nvSpPr>
          <p:cNvPr id="3" name="Content Placeholder 2">
            <a:extLst>
              <a:ext uri="{FF2B5EF4-FFF2-40B4-BE49-F238E27FC236}">
                <a16:creationId xmlns:a16="http://schemas.microsoft.com/office/drawing/2014/main" id="{0C9E8F5E-E8C1-B980-AE25-550335FDEB2B}"/>
              </a:ext>
            </a:extLst>
          </p:cNvPr>
          <p:cNvSpPr>
            <a:spLocks noGrp="1"/>
          </p:cNvSpPr>
          <p:nvPr>
            <p:ph idx="1"/>
          </p:nvPr>
        </p:nvSpPr>
        <p:spPr>
          <a:xfrm>
            <a:off x="491066" y="1072869"/>
            <a:ext cx="10515070" cy="5169181"/>
          </a:xfrm>
        </p:spPr>
        <p:txBody>
          <a:bodyPr vert="horz" lIns="91440" tIns="45720" rIns="91440" bIns="45720" rtlCol="0" anchor="t">
            <a:noAutofit/>
          </a:bodyPr>
          <a:lstStyle/>
          <a:p>
            <a:r>
              <a:rPr lang="en-GB" sz="1200" dirty="0">
                <a:ea typeface="+mn-lt"/>
                <a:cs typeface="+mn-lt"/>
              </a:rPr>
              <a:t>When discussing the topic of parasocial attachment and relationships</a:t>
            </a:r>
          </a:p>
          <a:p>
            <a:pPr lvl="1">
              <a:buFont typeface="Courier New" panose="020B0604020202020204" pitchFamily="34" charset="0"/>
              <a:buChar char="o"/>
            </a:pPr>
            <a:r>
              <a:rPr lang="en-GB" sz="1200" dirty="0">
                <a:ea typeface="+mn-lt"/>
                <a:cs typeface="+mn-lt"/>
              </a:rPr>
              <a:t>50% of participants did not report having felt this type of attachment to a video game character.</a:t>
            </a:r>
          </a:p>
          <a:p>
            <a:pPr lvl="1">
              <a:buFont typeface="Courier New" panose="020B0604020202020204" pitchFamily="34" charset="0"/>
              <a:buChar char="o"/>
            </a:pPr>
            <a:r>
              <a:rPr lang="en-GB" sz="1200" dirty="0">
                <a:ea typeface="+mn-lt"/>
                <a:cs typeface="+mn-lt"/>
              </a:rPr>
              <a:t> In contrast, 25% reported that they did and the remaining 25% remained unsure.  </a:t>
            </a:r>
            <a:endParaRPr lang="en-GB" sz="1200"/>
          </a:p>
          <a:p>
            <a:r>
              <a:rPr lang="en-GB" sz="1200" dirty="0">
                <a:ea typeface="+mn-lt"/>
                <a:cs typeface="+mn-lt"/>
              </a:rPr>
              <a:t>Answers regarding factors that may increase affection were attached to themes of human emotions, effective character writing and level of exposure.</a:t>
            </a:r>
          </a:p>
          <a:p>
            <a:pPr lvl="1">
              <a:buFont typeface="Courier New" panose="020B0604020202020204" pitchFamily="34" charset="0"/>
              <a:buChar char="o"/>
            </a:pPr>
            <a:r>
              <a:rPr lang="en-GB" sz="1200" dirty="0">
                <a:ea typeface="+mn-lt"/>
                <a:cs typeface="+mn-lt"/>
              </a:rPr>
              <a:t> Regarding the topic of human emotions, 75% of participants commented on characters having a sense of realism. </a:t>
            </a:r>
          </a:p>
          <a:p>
            <a:pPr lvl="1">
              <a:buFont typeface="Courier New" panose="020B0604020202020204" pitchFamily="34" charset="0"/>
              <a:buChar char="o"/>
            </a:pPr>
            <a:r>
              <a:rPr lang="en-GB" sz="1200" dirty="0">
                <a:ea typeface="+mn-lt"/>
                <a:cs typeface="+mn-lt"/>
              </a:rPr>
              <a:t>Character writing was mentioned to some extent within all answers submitted. Additional comments addressed the importance of first impressions and prior character building. </a:t>
            </a:r>
          </a:p>
          <a:p>
            <a:pPr lvl="1">
              <a:buFont typeface="Courier New" panose="020B0604020202020204" pitchFamily="34" charset="0"/>
              <a:buChar char="o"/>
            </a:pPr>
            <a:r>
              <a:rPr lang="en-GB" sz="1200" dirty="0">
                <a:ea typeface="+mn-lt"/>
                <a:cs typeface="+mn-lt"/>
              </a:rPr>
              <a:t>Finally, 50% of answers refer to the effect that regular interactions can have on growing connected to characters.  </a:t>
            </a:r>
            <a:endParaRPr lang="en-GB" sz="1200"/>
          </a:p>
          <a:p>
            <a:r>
              <a:rPr lang="en-GB" sz="1200" dirty="0">
                <a:ea typeface="+mn-lt"/>
                <a:cs typeface="+mn-lt"/>
              </a:rPr>
              <a:t>When discussing techniques within successful series, respondents brought up the series The Walking Dead and The Last of Us.</a:t>
            </a:r>
          </a:p>
          <a:p>
            <a:r>
              <a:rPr lang="en-GB" sz="1200" dirty="0">
                <a:ea typeface="+mn-lt"/>
                <a:cs typeface="+mn-lt"/>
              </a:rPr>
              <a:t>Outside of connections to individual franchises, other techniques discussed areas such as mechanics and introduction. </a:t>
            </a:r>
          </a:p>
          <a:p>
            <a:r>
              <a:rPr lang="en-GB" sz="1200" dirty="0">
                <a:ea typeface="+mn-lt"/>
                <a:cs typeface="+mn-lt"/>
              </a:rPr>
              <a:t>When faced with a meaningful decision, most responses initially lean towards to the good outcome..  </a:t>
            </a:r>
            <a:endParaRPr lang="en-GB" sz="1200"/>
          </a:p>
          <a:p>
            <a:r>
              <a:rPr lang="en-GB" sz="1200" dirty="0">
                <a:ea typeface="+mn-lt"/>
                <a:cs typeface="+mn-lt"/>
              </a:rPr>
              <a:t>Unlike the meaningful choices, the responses related to moral decisions were more nuanced. </a:t>
            </a:r>
          </a:p>
          <a:p>
            <a:r>
              <a:rPr lang="en-GB" sz="1200" dirty="0">
                <a:ea typeface="+mn-lt"/>
                <a:cs typeface="+mn-lt"/>
              </a:rPr>
              <a:t>Most participants mentioned that their narrative decisions can be directly impacted by their attachment to the playable cast.</a:t>
            </a:r>
            <a:endParaRPr lang="en-GB" sz="1200"/>
          </a:p>
          <a:p>
            <a:r>
              <a:rPr lang="en-GB" sz="1200" dirty="0">
                <a:ea typeface="+mn-lt"/>
                <a:cs typeface="+mn-lt"/>
              </a:rPr>
              <a:t>Respondents agreed that upholding player choice agency was the key attribute for developers to consider when implementing branched narratives. </a:t>
            </a:r>
            <a:endParaRPr lang="en-GB" sz="1200"/>
          </a:p>
          <a:p>
            <a:pPr lvl="1">
              <a:buFont typeface="Courier New" panose="020B0604020202020204" pitchFamily="34" charset="0"/>
              <a:buChar char="o"/>
            </a:pPr>
            <a:r>
              <a:rPr lang="en-GB" sz="1200" dirty="0">
                <a:ea typeface="+mn-lt"/>
                <a:cs typeface="+mn-lt"/>
              </a:rPr>
              <a:t> One entrant phrased these factors as two questions. How will different branches impact the gameplay? Furthermore, what effect will the player experience by going down each path? </a:t>
            </a:r>
            <a:endParaRPr lang="en-GB" sz="1100" dirty="0"/>
          </a:p>
        </p:txBody>
      </p:sp>
      <p:sp>
        <p:nvSpPr>
          <p:cNvPr id="5" name="Date Placeholder 4">
            <a:extLst>
              <a:ext uri="{FF2B5EF4-FFF2-40B4-BE49-F238E27FC236}">
                <a16:creationId xmlns:a16="http://schemas.microsoft.com/office/drawing/2014/main" id="{1287E8C2-F646-149E-09DF-49A17391FBEE}"/>
              </a:ext>
            </a:extLst>
          </p:cNvPr>
          <p:cNvSpPr>
            <a:spLocks noGrp="1"/>
          </p:cNvSpPr>
          <p:nvPr>
            <p:ph type="dt" sz="half" idx="10"/>
          </p:nvPr>
        </p:nvSpPr>
        <p:spPr/>
        <p:txBody>
          <a:bodyPr/>
          <a:lstStyle/>
          <a:p>
            <a:fld id="{60E02E0E-3889-483C-996D-18B6CE4BFC36}" type="datetime1">
              <a:t>5/25/2026</a:t>
            </a:fld>
            <a:endParaRPr lang="en-US"/>
          </a:p>
        </p:txBody>
      </p:sp>
    </p:spTree>
    <p:extLst>
      <p:ext uri="{BB962C8B-B14F-4D97-AF65-F5344CB8AC3E}">
        <p14:creationId xmlns:p14="http://schemas.microsoft.com/office/powerpoint/2010/main" val="5185253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ADBC2-7CA0-D3ED-8013-2D9A6B321BCF}"/>
              </a:ext>
            </a:extLst>
          </p:cNvPr>
          <p:cNvSpPr>
            <a:spLocks noGrp="1"/>
          </p:cNvSpPr>
          <p:nvPr>
            <p:ph type="title"/>
          </p:nvPr>
        </p:nvSpPr>
        <p:spPr>
          <a:xfrm>
            <a:off x="371887" y="723516"/>
            <a:ext cx="3995693" cy="621195"/>
          </a:xfrm>
        </p:spPr>
        <p:txBody>
          <a:bodyPr/>
          <a:lstStyle/>
          <a:p>
            <a:r>
              <a:rPr lang="en-GB" dirty="0"/>
              <a:t>Playtest Results</a:t>
            </a:r>
          </a:p>
        </p:txBody>
      </p:sp>
      <p:sp>
        <p:nvSpPr>
          <p:cNvPr id="5" name="Content Placeholder 4">
            <a:extLst>
              <a:ext uri="{FF2B5EF4-FFF2-40B4-BE49-F238E27FC236}">
                <a16:creationId xmlns:a16="http://schemas.microsoft.com/office/drawing/2014/main" id="{6A4D867E-0224-82CC-072C-8498EDA79130}"/>
              </a:ext>
            </a:extLst>
          </p:cNvPr>
          <p:cNvSpPr>
            <a:spLocks noGrp="1"/>
          </p:cNvSpPr>
          <p:nvPr>
            <p:ph type="body" sz="half" idx="2"/>
          </p:nvPr>
        </p:nvSpPr>
        <p:spPr>
          <a:xfrm>
            <a:off x="371887" y="1462615"/>
            <a:ext cx="6975063" cy="4938182"/>
          </a:xfrm>
        </p:spPr>
        <p:txBody>
          <a:bodyPr vert="horz" lIns="91440" tIns="45720" rIns="91440" bIns="45720" rtlCol="0" anchor="t">
            <a:normAutofit/>
          </a:bodyPr>
          <a:lstStyle/>
          <a:p>
            <a:pPr marL="285750" indent="-285750">
              <a:buChar char="•"/>
            </a:pPr>
            <a:r>
              <a:rPr lang="en-GB" dirty="0"/>
              <a:t>50/50 split for both the good and neutral endings</a:t>
            </a:r>
            <a:endParaRPr lang="en-US"/>
          </a:p>
          <a:p>
            <a:pPr marL="285750" indent="-285750">
              <a:buChar char="•"/>
            </a:pPr>
            <a:r>
              <a:rPr lang="en-GB" dirty="0">
                <a:ea typeface="+mn-lt"/>
                <a:cs typeface="+mn-lt"/>
              </a:rPr>
              <a:t> All participants visited the Character Profile Scene</a:t>
            </a:r>
          </a:p>
          <a:p>
            <a:pPr marL="285750" indent="-285750">
              <a:buChar char="•"/>
            </a:pPr>
            <a:r>
              <a:rPr lang="en-GB" dirty="0">
                <a:ea typeface="+mn-lt"/>
                <a:cs typeface="+mn-lt"/>
              </a:rPr>
              <a:t> 75% of participants noted that the extra information impacted their impression of the character.</a:t>
            </a:r>
            <a:endParaRPr lang="en-GB"/>
          </a:p>
          <a:p>
            <a:pPr marL="285750" indent="-285750">
              <a:buChar char="•"/>
            </a:pPr>
            <a:r>
              <a:rPr lang="en-GB" dirty="0">
                <a:ea typeface="+mn-lt"/>
                <a:cs typeface="+mn-lt"/>
              </a:rPr>
              <a:t>All participants stated the artefact presented displayed a noticeably fast pace which hurt the character development and broke immersion with the story. </a:t>
            </a:r>
          </a:p>
          <a:p>
            <a:pPr marL="285750" indent="-285750">
              <a:buChar char="•"/>
            </a:pPr>
            <a:r>
              <a:rPr lang="en-GB" dirty="0">
                <a:ea typeface="+mn-lt"/>
                <a:cs typeface="+mn-lt"/>
              </a:rPr>
              <a:t>All participants visited the Mechanics Testing Scene and the average rating for the mechanic concept was 7.5 out of 10.</a:t>
            </a:r>
            <a:endParaRPr lang="en-GB" dirty="0"/>
          </a:p>
          <a:p>
            <a:pPr marL="285750" indent="-285750">
              <a:buChar char="•"/>
            </a:pPr>
            <a:r>
              <a:rPr lang="en-GB" dirty="0">
                <a:ea typeface="+mn-lt"/>
                <a:cs typeface="+mn-lt"/>
              </a:rPr>
              <a:t>Participants suggested:  additional parameters, facial expressions, ambient audio and a sub menu as additions to improve the artefact experience.  </a:t>
            </a:r>
            <a:endParaRPr lang="en-GB" dirty="0"/>
          </a:p>
        </p:txBody>
      </p:sp>
      <p:sp>
        <p:nvSpPr>
          <p:cNvPr id="4" name="Date Placeholder 3">
            <a:extLst>
              <a:ext uri="{FF2B5EF4-FFF2-40B4-BE49-F238E27FC236}">
                <a16:creationId xmlns:a16="http://schemas.microsoft.com/office/drawing/2014/main" id="{21C359DC-F0B2-F3FE-C3C5-5B235AEBB5C6}"/>
              </a:ext>
            </a:extLst>
          </p:cNvPr>
          <p:cNvSpPr>
            <a:spLocks noGrp="1"/>
          </p:cNvSpPr>
          <p:nvPr>
            <p:ph type="dt" sz="half" idx="10"/>
          </p:nvPr>
        </p:nvSpPr>
        <p:spPr/>
        <p:txBody>
          <a:bodyPr/>
          <a:lstStyle/>
          <a:p>
            <a:fld id="{7A6F3F94-C2A5-4B68-84E3-B25D275E3CD3}" type="datetime1">
              <a:t>5/25/2026</a:t>
            </a:fld>
            <a:endParaRPr lang="en-US"/>
          </a:p>
        </p:txBody>
      </p:sp>
      <p:pic>
        <p:nvPicPr>
          <p:cNvPr id="3" name="Picture 2" descr="Figure 7.1: A bar chart to display the frequency of each ending with reference to the number of participants (total participants = 4) ">
            <a:extLst>
              <a:ext uri="{FF2B5EF4-FFF2-40B4-BE49-F238E27FC236}">
                <a16:creationId xmlns:a16="http://schemas.microsoft.com/office/drawing/2014/main" id="{86625E02-D570-C9A2-F7E3-C33B0767538E}"/>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7842250" y="930805"/>
            <a:ext cx="2635251" cy="1450976"/>
          </a:xfrm>
          <a:prstGeom prst="rect">
            <a:avLst/>
          </a:prstGeom>
        </p:spPr>
      </p:pic>
      <p:pic>
        <p:nvPicPr>
          <p:cNvPr id="7" name="Picture 6">
            <a:extLst>
              <a:ext uri="{FF2B5EF4-FFF2-40B4-BE49-F238E27FC236}">
                <a16:creationId xmlns:a16="http://schemas.microsoft.com/office/drawing/2014/main" id="{F60D4C3C-696D-6E8E-64B5-6AD96C075547}"/>
              </a:ext>
            </a:extLst>
          </p:cNvPr>
          <p:cNvPicPr>
            <a:picLocks noChangeAspect="1"/>
          </p:cNvPicPr>
          <p:nvPr/>
        </p:nvPicPr>
        <p:blipFill>
          <a:blip r:embed="rId3"/>
          <a:stretch>
            <a:fillRect/>
          </a:stretch>
        </p:blipFill>
        <p:spPr>
          <a:xfrm>
            <a:off x="8799512" y="2470148"/>
            <a:ext cx="2900892" cy="1695451"/>
          </a:xfrm>
          <a:prstGeom prst="rect">
            <a:avLst/>
          </a:prstGeom>
        </p:spPr>
      </p:pic>
      <p:pic>
        <p:nvPicPr>
          <p:cNvPr id="8" name="Picture 7" descr="A graph with blue rectangles&#10;&#10;AI-generated content may be incorrect.">
            <a:extLst>
              <a:ext uri="{FF2B5EF4-FFF2-40B4-BE49-F238E27FC236}">
                <a16:creationId xmlns:a16="http://schemas.microsoft.com/office/drawing/2014/main" id="{74468E1E-17B3-463E-AAC6-45BC5B4A8841}"/>
              </a:ext>
            </a:extLst>
          </p:cNvPr>
          <p:cNvPicPr>
            <a:picLocks noChangeAspect="1"/>
          </p:cNvPicPr>
          <p:nvPr/>
        </p:nvPicPr>
        <p:blipFill>
          <a:blip r:embed="rId4"/>
          <a:stretch>
            <a:fillRect/>
          </a:stretch>
        </p:blipFill>
        <p:spPr>
          <a:xfrm>
            <a:off x="7845954" y="4252912"/>
            <a:ext cx="2998258" cy="1791760"/>
          </a:xfrm>
          <a:prstGeom prst="rect">
            <a:avLst/>
          </a:prstGeom>
        </p:spPr>
      </p:pic>
    </p:spTree>
    <p:extLst>
      <p:ext uri="{BB962C8B-B14F-4D97-AF65-F5344CB8AC3E}">
        <p14:creationId xmlns:p14="http://schemas.microsoft.com/office/powerpoint/2010/main" val="14023369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B3D330-D044-621D-24CB-25223B5256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6637F3-07A7-A12D-3CAA-C99EBC99E013}"/>
              </a:ext>
            </a:extLst>
          </p:cNvPr>
          <p:cNvSpPr>
            <a:spLocks noGrp="1"/>
          </p:cNvSpPr>
          <p:nvPr>
            <p:ph type="title"/>
          </p:nvPr>
        </p:nvSpPr>
        <p:spPr/>
        <p:txBody>
          <a:bodyPr anchor="b">
            <a:normAutofit/>
          </a:bodyPr>
          <a:lstStyle/>
          <a:p>
            <a:r>
              <a:rPr lang="en-GB" dirty="0"/>
              <a:t>Discussion and Analysis</a:t>
            </a:r>
          </a:p>
        </p:txBody>
      </p:sp>
      <p:sp>
        <p:nvSpPr>
          <p:cNvPr id="4" name="Date Placeholder 3">
            <a:extLst>
              <a:ext uri="{FF2B5EF4-FFF2-40B4-BE49-F238E27FC236}">
                <a16:creationId xmlns:a16="http://schemas.microsoft.com/office/drawing/2014/main" id="{760DB617-9C1F-6BB3-90A7-4FBD45BD1BD8}"/>
              </a:ext>
            </a:extLst>
          </p:cNvPr>
          <p:cNvSpPr>
            <a:spLocks noGrp="1"/>
          </p:cNvSpPr>
          <p:nvPr>
            <p:ph type="dt" sz="half" idx="10"/>
          </p:nvPr>
        </p:nvSpPr>
        <p:spPr/>
        <p:txBody>
          <a:bodyPr anchor="ctr">
            <a:normAutofit/>
          </a:bodyPr>
          <a:lstStyle/>
          <a:p>
            <a:pPr>
              <a:spcAft>
                <a:spcPts val="600"/>
              </a:spcAft>
            </a:pPr>
            <a:fld id="{9359D150-08B8-48D1-8B3A-9856B5641015}" type="datetime1">
              <a:rPr lang="en-GB"/>
              <a:pPr>
                <a:spcAft>
                  <a:spcPts val="600"/>
                </a:spcAft>
              </a:pPr>
              <a:t>25/05/2026</a:t>
            </a:fld>
            <a:endParaRPr lang="en-US"/>
          </a:p>
        </p:txBody>
      </p:sp>
    </p:spTree>
    <p:extLst>
      <p:ext uri="{BB962C8B-B14F-4D97-AF65-F5344CB8AC3E}">
        <p14:creationId xmlns:p14="http://schemas.microsoft.com/office/powerpoint/2010/main" val="8517916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CF260-4309-0154-0D64-A03B5D93B5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B427E4-1FF2-670A-3D39-F7C84B59C5B3}"/>
              </a:ext>
            </a:extLst>
          </p:cNvPr>
          <p:cNvSpPr>
            <a:spLocks noGrp="1"/>
          </p:cNvSpPr>
          <p:nvPr>
            <p:ph type="title"/>
          </p:nvPr>
        </p:nvSpPr>
        <p:spPr/>
        <p:txBody>
          <a:bodyPr/>
          <a:lstStyle/>
          <a:p>
            <a:r>
              <a:rPr lang="en-GB" dirty="0"/>
              <a:t>Aim</a:t>
            </a:r>
          </a:p>
        </p:txBody>
      </p:sp>
      <p:sp>
        <p:nvSpPr>
          <p:cNvPr id="3" name="Text Placeholder 2">
            <a:extLst>
              <a:ext uri="{FF2B5EF4-FFF2-40B4-BE49-F238E27FC236}">
                <a16:creationId xmlns:a16="http://schemas.microsoft.com/office/drawing/2014/main" id="{C0668B4D-C1D5-4E0D-1FD9-13CEF0BE441C}"/>
              </a:ext>
            </a:extLst>
          </p:cNvPr>
          <p:cNvSpPr>
            <a:spLocks noGrp="1"/>
          </p:cNvSpPr>
          <p:nvPr>
            <p:ph idx="1"/>
          </p:nvPr>
        </p:nvSpPr>
        <p:spPr/>
        <p:txBody>
          <a:bodyPr vert="horz" lIns="91440" tIns="45720" rIns="91440" bIns="45720" rtlCol="0" anchor="t">
            <a:normAutofit/>
          </a:bodyPr>
          <a:lstStyle/>
          <a:p>
            <a:r>
              <a:rPr lang="en-GB" dirty="0">
                <a:ea typeface="+mn-lt"/>
                <a:cs typeface="+mn-lt"/>
              </a:rPr>
              <a:t>The literature and theory supported all the results given during the investigation in terms of the best practices and techniques.</a:t>
            </a:r>
            <a:endParaRPr lang="en-US"/>
          </a:p>
          <a:p>
            <a:pPr lvl="1">
              <a:buFont typeface="Courier New" panose="020B0604020202020204" pitchFamily="34" charset="0"/>
              <a:buChar char="o"/>
            </a:pPr>
            <a:r>
              <a:rPr lang="en-GB" dirty="0">
                <a:ea typeface="+mn-lt"/>
                <a:cs typeface="+mn-lt"/>
              </a:rPr>
              <a:t>Suggesting that this area of research is well documented. </a:t>
            </a:r>
            <a:endParaRPr lang="en-GB"/>
          </a:p>
          <a:p>
            <a:r>
              <a:rPr lang="en-GB" dirty="0">
                <a:ea typeface="+mn-lt"/>
                <a:cs typeface="+mn-lt"/>
              </a:rPr>
              <a:t>Within the industry, successful games can interweave their narratives directly with player behaviour and gameplay to create a feedback loop. </a:t>
            </a:r>
            <a:endParaRPr lang="en-GB"/>
          </a:p>
          <a:p>
            <a:pPr lvl="1">
              <a:buFont typeface="Courier New" panose="020B0604020202020204" pitchFamily="34" charset="0"/>
              <a:buChar char="o"/>
            </a:pPr>
            <a:r>
              <a:rPr lang="en-GB" dirty="0">
                <a:ea typeface="+mn-lt"/>
                <a:cs typeface="+mn-lt"/>
              </a:rPr>
              <a:t>This loop ensures that the player’s actions hold weight and that the game’s story shifts to create a personalised experience. </a:t>
            </a:r>
          </a:p>
          <a:p>
            <a:r>
              <a:rPr lang="en-GB" dirty="0">
                <a:ea typeface="+mn-lt"/>
                <a:cs typeface="+mn-lt"/>
              </a:rPr>
              <a:t>The investigation showed the significance of immersion and character design. </a:t>
            </a:r>
            <a:endParaRPr lang="en-GB" err="1">
              <a:ea typeface="+mn-lt"/>
              <a:cs typeface="+mn-lt"/>
            </a:endParaRPr>
          </a:p>
          <a:p>
            <a:pPr lvl="1">
              <a:buFont typeface="Courier New" panose="020B0604020202020204" pitchFamily="34" charset="0"/>
              <a:buChar char="o"/>
            </a:pPr>
            <a:r>
              <a:rPr lang="en-GB" dirty="0">
                <a:ea typeface="+mn-lt"/>
                <a:cs typeface="+mn-lt"/>
              </a:rPr>
              <a:t>Responses from participants demonstrated the importance of development of characters,</a:t>
            </a:r>
          </a:p>
          <a:p>
            <a:r>
              <a:rPr lang="en-GB" dirty="0">
                <a:ea typeface="+mn-lt"/>
                <a:cs typeface="+mn-lt"/>
              </a:rPr>
              <a:t>Participants when asked to comment, tended to highlights flaws within the artefact.</a:t>
            </a:r>
            <a:endParaRPr lang="en-GB" dirty="0"/>
          </a:p>
        </p:txBody>
      </p:sp>
      <p:sp>
        <p:nvSpPr>
          <p:cNvPr id="4" name="Date Placeholder 3">
            <a:extLst>
              <a:ext uri="{FF2B5EF4-FFF2-40B4-BE49-F238E27FC236}">
                <a16:creationId xmlns:a16="http://schemas.microsoft.com/office/drawing/2014/main" id="{22BEC71F-D831-E4F8-DBE1-7DAEE147E286}"/>
              </a:ext>
            </a:extLst>
          </p:cNvPr>
          <p:cNvSpPr>
            <a:spLocks noGrp="1"/>
          </p:cNvSpPr>
          <p:nvPr>
            <p:ph type="dt" sz="half" idx="10"/>
          </p:nvPr>
        </p:nvSpPr>
        <p:spPr/>
        <p:txBody>
          <a:bodyPr/>
          <a:lstStyle/>
          <a:p>
            <a:fld id="{E902110D-6ADA-425B-80AF-42AC4EC78893}" type="datetime1">
              <a:t>5/25/2026</a:t>
            </a:fld>
            <a:endParaRPr lang="en-US"/>
          </a:p>
        </p:txBody>
      </p:sp>
    </p:spTree>
    <p:extLst>
      <p:ext uri="{BB962C8B-B14F-4D97-AF65-F5344CB8AC3E}">
        <p14:creationId xmlns:p14="http://schemas.microsoft.com/office/powerpoint/2010/main" val="7850245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C3695-89C7-1030-DD11-3598FE42A17D}"/>
              </a:ext>
            </a:extLst>
          </p:cNvPr>
          <p:cNvSpPr>
            <a:spLocks noGrp="1"/>
          </p:cNvSpPr>
          <p:nvPr>
            <p:ph type="title"/>
          </p:nvPr>
        </p:nvSpPr>
        <p:spPr/>
        <p:txBody>
          <a:bodyPr/>
          <a:lstStyle/>
          <a:p>
            <a:r>
              <a:rPr lang="en-GB" dirty="0"/>
              <a:t>Objective 1</a:t>
            </a:r>
          </a:p>
        </p:txBody>
      </p:sp>
      <p:sp>
        <p:nvSpPr>
          <p:cNvPr id="3" name="Content Placeholder 2">
            <a:extLst>
              <a:ext uri="{FF2B5EF4-FFF2-40B4-BE49-F238E27FC236}">
                <a16:creationId xmlns:a16="http://schemas.microsoft.com/office/drawing/2014/main" id="{8C46329A-4090-A189-9C89-4498C0038910}"/>
              </a:ext>
            </a:extLst>
          </p:cNvPr>
          <p:cNvSpPr>
            <a:spLocks noGrp="1"/>
          </p:cNvSpPr>
          <p:nvPr>
            <p:ph idx="1"/>
          </p:nvPr>
        </p:nvSpPr>
        <p:spPr/>
        <p:txBody>
          <a:bodyPr vert="horz" lIns="91440" tIns="45720" rIns="91440" bIns="45720" rtlCol="0" anchor="t">
            <a:noAutofit/>
          </a:bodyPr>
          <a:lstStyle/>
          <a:p>
            <a:r>
              <a:rPr lang="en-GB" sz="2000" dirty="0">
                <a:ea typeface="+mn-lt"/>
                <a:cs typeface="+mn-lt"/>
              </a:rPr>
              <a:t>Branching pathways offers developers the opportunity to </a:t>
            </a:r>
            <a:endParaRPr lang="en-US" sz="2000">
              <a:ea typeface="+mn-lt"/>
              <a:cs typeface="+mn-lt"/>
            </a:endParaRPr>
          </a:p>
          <a:p>
            <a:pPr lvl="1"/>
            <a:r>
              <a:rPr lang="en-GB" sz="1800" dirty="0">
                <a:ea typeface="+mn-lt"/>
                <a:cs typeface="+mn-lt"/>
              </a:rPr>
              <a:t>Better implement player agency</a:t>
            </a:r>
            <a:endParaRPr lang="en-US" sz="1800">
              <a:ea typeface="+mn-lt"/>
              <a:cs typeface="+mn-lt"/>
            </a:endParaRPr>
          </a:p>
          <a:p>
            <a:pPr lvl="1"/>
            <a:r>
              <a:rPr lang="en-GB" sz="1800" dirty="0">
                <a:ea typeface="+mn-lt"/>
                <a:cs typeface="+mn-lt"/>
              </a:rPr>
              <a:t>Create a unique narrative for their experience. </a:t>
            </a:r>
            <a:endParaRPr lang="en-US" sz="1800">
              <a:ea typeface="+mn-lt"/>
              <a:cs typeface="+mn-lt"/>
            </a:endParaRPr>
          </a:p>
          <a:p>
            <a:r>
              <a:rPr lang="en-GB" sz="2000" dirty="0">
                <a:ea typeface="+mn-lt"/>
                <a:cs typeface="+mn-lt"/>
              </a:rPr>
              <a:t>Both participants and the research of Heussner, T. (2015) discuss the pitfalls presented in the implementation. </a:t>
            </a:r>
            <a:endParaRPr lang="en-US" sz="2000">
              <a:ea typeface="+mn-lt"/>
              <a:cs typeface="+mn-lt"/>
            </a:endParaRPr>
          </a:p>
          <a:p>
            <a:pPr lvl="1"/>
            <a:r>
              <a:rPr lang="en-GB" sz="1800" dirty="0">
                <a:ea typeface="+mn-lt"/>
                <a:cs typeface="+mn-lt"/>
              </a:rPr>
              <a:t>Both sources addressed invalidating the player’s choices as an area of concern. </a:t>
            </a:r>
            <a:endParaRPr lang="en-US" sz="1800">
              <a:ea typeface="+mn-lt"/>
              <a:cs typeface="+mn-lt"/>
            </a:endParaRPr>
          </a:p>
          <a:p>
            <a:r>
              <a:rPr lang="en-GB" sz="2000" dirty="0">
                <a:ea typeface="+mn-lt"/>
                <a:cs typeface="+mn-lt"/>
              </a:rPr>
              <a:t>Overall, the freedom of decision granted to the player must be upheld</a:t>
            </a:r>
          </a:p>
        </p:txBody>
      </p:sp>
      <p:sp>
        <p:nvSpPr>
          <p:cNvPr id="4" name="Date Placeholder 3">
            <a:extLst>
              <a:ext uri="{FF2B5EF4-FFF2-40B4-BE49-F238E27FC236}">
                <a16:creationId xmlns:a16="http://schemas.microsoft.com/office/drawing/2014/main" id="{BAA96DBF-CE84-0DC4-7263-6B9C327CD9E1}"/>
              </a:ext>
            </a:extLst>
          </p:cNvPr>
          <p:cNvSpPr>
            <a:spLocks noGrp="1"/>
          </p:cNvSpPr>
          <p:nvPr>
            <p:ph type="dt" sz="half" idx="10"/>
          </p:nvPr>
        </p:nvSpPr>
        <p:spPr/>
        <p:txBody>
          <a:bodyPr/>
          <a:lstStyle/>
          <a:p>
            <a:fld id="{DC478DAA-FF64-43E4-817F-20BF5BADAC02}" type="datetime1">
              <a:t>5/25/2026</a:t>
            </a:fld>
            <a:endParaRPr lang="en-US"/>
          </a:p>
        </p:txBody>
      </p:sp>
    </p:spTree>
    <p:extLst>
      <p:ext uri="{BB962C8B-B14F-4D97-AF65-F5344CB8AC3E}">
        <p14:creationId xmlns:p14="http://schemas.microsoft.com/office/powerpoint/2010/main" val="7971724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626D4-4EE2-07B6-1599-FBA221147C61}"/>
              </a:ext>
            </a:extLst>
          </p:cNvPr>
          <p:cNvSpPr>
            <a:spLocks noGrp="1"/>
          </p:cNvSpPr>
          <p:nvPr>
            <p:ph type="title"/>
          </p:nvPr>
        </p:nvSpPr>
        <p:spPr/>
        <p:txBody>
          <a:bodyPr/>
          <a:lstStyle/>
          <a:p>
            <a:r>
              <a:rPr lang="en-GB" dirty="0"/>
              <a:t>Objective 2</a:t>
            </a:r>
          </a:p>
        </p:txBody>
      </p:sp>
      <p:sp>
        <p:nvSpPr>
          <p:cNvPr id="3" name="Content Placeholder 2">
            <a:extLst>
              <a:ext uri="{FF2B5EF4-FFF2-40B4-BE49-F238E27FC236}">
                <a16:creationId xmlns:a16="http://schemas.microsoft.com/office/drawing/2014/main" id="{0B34F723-8C08-5DB2-5C63-CC889BA4901D}"/>
              </a:ext>
            </a:extLst>
          </p:cNvPr>
          <p:cNvSpPr>
            <a:spLocks noGrp="1"/>
          </p:cNvSpPr>
          <p:nvPr>
            <p:ph idx="1"/>
          </p:nvPr>
        </p:nvSpPr>
        <p:spPr/>
        <p:txBody>
          <a:bodyPr vert="horz" lIns="91440" tIns="45720" rIns="91440" bIns="45720" rtlCol="0" anchor="t">
            <a:normAutofit/>
          </a:bodyPr>
          <a:lstStyle/>
          <a:p>
            <a:r>
              <a:rPr lang="en-GB" dirty="0">
                <a:ea typeface="+mn-lt"/>
                <a:cs typeface="+mn-lt"/>
              </a:rPr>
              <a:t>Emotional connections to fictional characters can be formed due to writing a character as human. </a:t>
            </a:r>
            <a:endParaRPr lang="en-US" dirty="0">
              <a:ea typeface="+mn-lt"/>
              <a:cs typeface="+mn-lt"/>
            </a:endParaRPr>
          </a:p>
          <a:p>
            <a:r>
              <a:rPr lang="en-GB" dirty="0">
                <a:ea typeface="+mn-lt"/>
                <a:cs typeface="+mn-lt"/>
              </a:rPr>
              <a:t> Survey answers support the idea that:</a:t>
            </a:r>
            <a:endParaRPr lang="en-US" dirty="0">
              <a:ea typeface="+mn-lt"/>
              <a:cs typeface="+mn-lt"/>
            </a:endParaRPr>
          </a:p>
          <a:p>
            <a:pPr lvl="1">
              <a:buFont typeface="Courier New" panose="020B0604020202020204" pitchFamily="34" charset="0"/>
              <a:buChar char="o"/>
            </a:pPr>
            <a:r>
              <a:rPr lang="en-GB" dirty="0">
                <a:ea typeface="+mn-lt"/>
                <a:cs typeface="+mn-lt"/>
              </a:rPr>
              <a:t> Player will prioritise significant narrative decisions that prevent harm to the characters that they care for.  </a:t>
            </a:r>
            <a:endParaRPr lang="en-US" dirty="0">
              <a:ea typeface="+mn-lt"/>
              <a:cs typeface="+mn-lt"/>
            </a:endParaRPr>
          </a:p>
          <a:p>
            <a:pPr lvl="1">
              <a:buFont typeface="Courier New" panose="020B0604020202020204" pitchFamily="34" charset="0"/>
              <a:buChar char="o"/>
            </a:pPr>
            <a:r>
              <a:rPr lang="en-GB" dirty="0">
                <a:ea typeface="+mn-lt"/>
                <a:cs typeface="+mn-lt"/>
              </a:rPr>
              <a:t>Players are more likely to choose to place disliked characters in disadvantageous positions. </a:t>
            </a:r>
            <a:endParaRPr lang="en-US" dirty="0">
              <a:ea typeface="+mn-lt"/>
              <a:cs typeface="+mn-lt"/>
            </a:endParaRPr>
          </a:p>
        </p:txBody>
      </p:sp>
      <p:sp>
        <p:nvSpPr>
          <p:cNvPr id="4" name="Date Placeholder 3">
            <a:extLst>
              <a:ext uri="{FF2B5EF4-FFF2-40B4-BE49-F238E27FC236}">
                <a16:creationId xmlns:a16="http://schemas.microsoft.com/office/drawing/2014/main" id="{A3919C3E-A924-6834-869B-786A023F9A2E}"/>
              </a:ext>
            </a:extLst>
          </p:cNvPr>
          <p:cNvSpPr>
            <a:spLocks noGrp="1"/>
          </p:cNvSpPr>
          <p:nvPr>
            <p:ph type="dt" sz="half" idx="10"/>
          </p:nvPr>
        </p:nvSpPr>
        <p:spPr/>
        <p:txBody>
          <a:bodyPr/>
          <a:lstStyle/>
          <a:p>
            <a:fld id="{0A7510C0-E8CD-4405-ACCC-1646BEBDC7FD}" type="datetime1">
              <a:t>5/25/2026</a:t>
            </a:fld>
            <a:endParaRPr lang="en-US"/>
          </a:p>
        </p:txBody>
      </p:sp>
    </p:spTree>
    <p:extLst>
      <p:ext uri="{BB962C8B-B14F-4D97-AF65-F5344CB8AC3E}">
        <p14:creationId xmlns:p14="http://schemas.microsoft.com/office/powerpoint/2010/main" val="37939601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9C644-94EF-E128-3A04-F3C730BCAC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CBAD95-8700-E335-52D2-2A2125B8A294}"/>
              </a:ext>
            </a:extLst>
          </p:cNvPr>
          <p:cNvSpPr>
            <a:spLocks noGrp="1"/>
          </p:cNvSpPr>
          <p:nvPr>
            <p:ph type="title"/>
          </p:nvPr>
        </p:nvSpPr>
        <p:spPr/>
        <p:txBody>
          <a:bodyPr/>
          <a:lstStyle/>
          <a:p>
            <a:r>
              <a:rPr lang="en-GB" dirty="0"/>
              <a:t>Objective 3</a:t>
            </a:r>
          </a:p>
        </p:txBody>
      </p:sp>
      <p:sp>
        <p:nvSpPr>
          <p:cNvPr id="3" name="Content Placeholder 2">
            <a:extLst>
              <a:ext uri="{FF2B5EF4-FFF2-40B4-BE49-F238E27FC236}">
                <a16:creationId xmlns:a16="http://schemas.microsoft.com/office/drawing/2014/main" id="{4D04BCF2-9992-9B25-18F0-D26CE726B2BD}"/>
              </a:ext>
            </a:extLst>
          </p:cNvPr>
          <p:cNvSpPr>
            <a:spLocks noGrp="1"/>
          </p:cNvSpPr>
          <p:nvPr>
            <p:ph idx="1"/>
          </p:nvPr>
        </p:nvSpPr>
        <p:spPr/>
        <p:txBody>
          <a:bodyPr vert="horz" lIns="91440" tIns="45720" rIns="91440" bIns="45720" rtlCol="0" anchor="t">
            <a:normAutofit/>
          </a:bodyPr>
          <a:lstStyle/>
          <a:p>
            <a:r>
              <a:rPr lang="en-GB" dirty="0">
                <a:ea typeface="+mn-lt"/>
                <a:cs typeface="+mn-lt"/>
              </a:rPr>
              <a:t>Previous researchers' practices involved </a:t>
            </a:r>
            <a:endParaRPr lang="en-US"/>
          </a:p>
          <a:p>
            <a:r>
              <a:rPr lang="en-GB" dirty="0">
                <a:ea typeface="+mn-lt"/>
                <a:cs typeface="+mn-lt"/>
              </a:rPr>
              <a:t>Bopp J (2019) utilised thematic analysis to categorize the type of emotional attachment described in participant’s arguments from their survey.</a:t>
            </a:r>
          </a:p>
          <a:p>
            <a:r>
              <a:rPr lang="en-GB" dirty="0">
                <a:ea typeface="+mn-lt"/>
                <a:cs typeface="+mn-lt"/>
              </a:rPr>
              <a:t> </a:t>
            </a:r>
            <a:r>
              <a:rPr lang="en-GB" dirty="0" err="1">
                <a:ea typeface="+mn-lt"/>
                <a:cs typeface="+mn-lt"/>
              </a:rPr>
              <a:t>Karhulahti</a:t>
            </a:r>
            <a:r>
              <a:rPr lang="en-GB" dirty="0">
                <a:ea typeface="+mn-lt"/>
                <a:cs typeface="+mn-lt"/>
              </a:rPr>
              <a:t>, V (2021) however performed systematic analysis on online discussions.</a:t>
            </a:r>
          </a:p>
          <a:p>
            <a:r>
              <a:rPr lang="en-GB" dirty="0">
                <a:ea typeface="+mn-lt"/>
                <a:cs typeface="+mn-lt"/>
              </a:rPr>
              <a:t> In comparison, the methodology of this investigation has followed similar research techniques</a:t>
            </a:r>
          </a:p>
          <a:p>
            <a:r>
              <a:rPr lang="en-GB" dirty="0">
                <a:ea typeface="+mn-lt"/>
                <a:cs typeface="+mn-lt"/>
              </a:rPr>
              <a:t>Low sample size hurts the investigation outcomes on being statistically significant.</a:t>
            </a:r>
            <a:endParaRPr lang="en-GB" dirty="0"/>
          </a:p>
        </p:txBody>
      </p:sp>
      <p:sp>
        <p:nvSpPr>
          <p:cNvPr id="4" name="Date Placeholder 3">
            <a:extLst>
              <a:ext uri="{FF2B5EF4-FFF2-40B4-BE49-F238E27FC236}">
                <a16:creationId xmlns:a16="http://schemas.microsoft.com/office/drawing/2014/main" id="{5AA36993-EBFB-3302-113A-2C4A1AC19F53}"/>
              </a:ext>
            </a:extLst>
          </p:cNvPr>
          <p:cNvSpPr>
            <a:spLocks noGrp="1"/>
          </p:cNvSpPr>
          <p:nvPr>
            <p:ph type="dt" sz="half" idx="10"/>
          </p:nvPr>
        </p:nvSpPr>
        <p:spPr/>
        <p:txBody>
          <a:bodyPr/>
          <a:lstStyle/>
          <a:p>
            <a:fld id="{0A7510C0-E8CD-4405-ACCC-1646BEBDC7FD}" type="datetime1">
              <a:t>5/25/2026</a:t>
            </a:fld>
            <a:endParaRPr lang="en-US"/>
          </a:p>
        </p:txBody>
      </p:sp>
    </p:spTree>
    <p:extLst>
      <p:ext uri="{BB962C8B-B14F-4D97-AF65-F5344CB8AC3E}">
        <p14:creationId xmlns:p14="http://schemas.microsoft.com/office/powerpoint/2010/main" val="28675411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8C592-17B4-1423-C121-4B0E30D6D4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1D34CF-E911-A89D-25F3-10AD553EC481}"/>
              </a:ext>
            </a:extLst>
          </p:cNvPr>
          <p:cNvSpPr>
            <a:spLocks noGrp="1"/>
          </p:cNvSpPr>
          <p:nvPr>
            <p:ph type="title"/>
          </p:nvPr>
        </p:nvSpPr>
        <p:spPr>
          <a:xfrm>
            <a:off x="340137" y="620202"/>
            <a:ext cx="9946163" cy="719114"/>
          </a:xfrm>
        </p:spPr>
        <p:txBody>
          <a:bodyPr/>
          <a:lstStyle/>
          <a:p>
            <a:r>
              <a:rPr lang="en-GB" dirty="0"/>
              <a:t>Objective 4</a:t>
            </a:r>
          </a:p>
        </p:txBody>
      </p:sp>
      <p:sp>
        <p:nvSpPr>
          <p:cNvPr id="3" name="Content Placeholder 2">
            <a:extLst>
              <a:ext uri="{FF2B5EF4-FFF2-40B4-BE49-F238E27FC236}">
                <a16:creationId xmlns:a16="http://schemas.microsoft.com/office/drawing/2014/main" id="{C80293E4-CF62-8BAB-45A1-1E94DECFC124}"/>
              </a:ext>
            </a:extLst>
          </p:cNvPr>
          <p:cNvSpPr>
            <a:spLocks noGrp="1"/>
          </p:cNvSpPr>
          <p:nvPr>
            <p:ph idx="1"/>
          </p:nvPr>
        </p:nvSpPr>
        <p:spPr>
          <a:xfrm>
            <a:off x="335467" y="1491864"/>
            <a:ext cx="7268581" cy="4738015"/>
          </a:xfrm>
        </p:spPr>
        <p:txBody>
          <a:bodyPr vert="horz" lIns="91440" tIns="45720" rIns="91440" bIns="45720" rtlCol="0" anchor="t">
            <a:noAutofit/>
          </a:bodyPr>
          <a:lstStyle/>
          <a:p>
            <a:r>
              <a:rPr lang="en-GB" sz="1400" dirty="0">
                <a:ea typeface="+mn-lt"/>
                <a:cs typeface="+mn-lt"/>
              </a:rPr>
              <a:t>Successful story driven games have implemented a range of techniques, the adapt the gameplay around a player’s actions.</a:t>
            </a:r>
            <a:endParaRPr lang="en-US" sz="1400">
              <a:ea typeface="+mn-lt"/>
              <a:cs typeface="+mn-lt"/>
            </a:endParaRPr>
          </a:p>
          <a:p>
            <a:r>
              <a:rPr lang="en-GB" sz="1600" dirty="0">
                <a:ea typeface="+mn-lt"/>
                <a:cs typeface="+mn-lt"/>
              </a:rPr>
              <a:t>‘Life is Strange’ makes use of real-world issues as the themes for the franchise. </a:t>
            </a:r>
            <a:endParaRPr lang="en-US" sz="1600">
              <a:ea typeface="+mn-lt"/>
              <a:cs typeface="+mn-lt"/>
            </a:endParaRPr>
          </a:p>
          <a:p>
            <a:pPr lvl="1">
              <a:buFont typeface="Courier New" panose="020B0604020202020204" pitchFamily="34" charset="0"/>
              <a:buChar char="o"/>
            </a:pPr>
            <a:r>
              <a:rPr lang="en-GB" sz="1400" dirty="0">
                <a:ea typeface="+mn-lt"/>
                <a:cs typeface="+mn-lt"/>
              </a:rPr>
              <a:t>Incorporating real-world issues or emotions creates characters that appear more human. Koch M (2016) </a:t>
            </a:r>
            <a:endParaRPr lang="en-US" sz="1400">
              <a:ea typeface="+mn-lt"/>
              <a:cs typeface="+mn-lt"/>
            </a:endParaRPr>
          </a:p>
          <a:p>
            <a:pPr lvl="1">
              <a:buFont typeface="Courier New" panose="020B0604020202020204" pitchFamily="34" charset="0"/>
              <a:buChar char="o"/>
            </a:pPr>
            <a:r>
              <a:rPr lang="en-GB" sz="1400" dirty="0">
                <a:ea typeface="+mn-lt"/>
                <a:cs typeface="+mn-lt"/>
              </a:rPr>
              <a:t>Answers for the corresponding question within the research survey discussed character building or realism could be intricately linked to the ideal outcomes of thought-provoking experiences. </a:t>
            </a:r>
            <a:endParaRPr lang="en-US" sz="1400"/>
          </a:p>
          <a:p>
            <a:r>
              <a:rPr lang="en-GB" sz="1400" dirty="0">
                <a:ea typeface="+mn-lt"/>
                <a:cs typeface="+mn-lt"/>
              </a:rPr>
              <a:t>‘Fallout New Vegas’ chooses to scope widely for player response options. (Sawyer J, 2012)</a:t>
            </a:r>
          </a:p>
          <a:p>
            <a:pPr lvl="1">
              <a:buFont typeface="Courier New" panose="020B0604020202020204" pitchFamily="34" charset="0"/>
              <a:buChar char="o"/>
            </a:pPr>
            <a:r>
              <a:rPr lang="en-GB" sz="1400" dirty="0">
                <a:ea typeface="+mn-lt"/>
                <a:cs typeface="+mn-lt"/>
              </a:rPr>
              <a:t>One respondent finding side content more appealing than the main questline when asked on any changes to the logic that determines a narrative decision.</a:t>
            </a:r>
          </a:p>
          <a:p>
            <a:pPr lvl="1">
              <a:buFont typeface="Courier New" panose="020B0604020202020204" pitchFamily="34" charset="0"/>
              <a:buChar char="o"/>
            </a:pPr>
            <a:r>
              <a:rPr lang="en-GB" sz="1400" dirty="0">
                <a:ea typeface="+mn-lt"/>
                <a:cs typeface="+mn-lt"/>
              </a:rPr>
              <a:t>Greater spread of story directions help characters further standout in memorable moments</a:t>
            </a:r>
            <a:endParaRPr lang="en-GB" sz="1400" dirty="0"/>
          </a:p>
        </p:txBody>
      </p:sp>
      <p:sp>
        <p:nvSpPr>
          <p:cNvPr id="4" name="Date Placeholder 3">
            <a:extLst>
              <a:ext uri="{FF2B5EF4-FFF2-40B4-BE49-F238E27FC236}">
                <a16:creationId xmlns:a16="http://schemas.microsoft.com/office/drawing/2014/main" id="{DD666C2E-B1C1-DFA8-897E-C53DFA6C1635}"/>
              </a:ext>
            </a:extLst>
          </p:cNvPr>
          <p:cNvSpPr>
            <a:spLocks noGrp="1"/>
          </p:cNvSpPr>
          <p:nvPr>
            <p:ph type="dt" sz="half" idx="10"/>
          </p:nvPr>
        </p:nvSpPr>
        <p:spPr/>
        <p:txBody>
          <a:bodyPr/>
          <a:lstStyle/>
          <a:p>
            <a:fld id="{0A7510C0-E8CD-4405-ACCC-1646BEBDC7FD}" type="datetime1">
              <a:t>5/25/2026</a:t>
            </a:fld>
            <a:endParaRPr lang="en-US"/>
          </a:p>
        </p:txBody>
      </p:sp>
    </p:spTree>
    <p:extLst>
      <p:ext uri="{BB962C8B-B14F-4D97-AF65-F5344CB8AC3E}">
        <p14:creationId xmlns:p14="http://schemas.microsoft.com/office/powerpoint/2010/main" val="2969968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A0EDCC-03CC-8C65-B774-E464DFC92096}"/>
              </a:ext>
            </a:extLst>
          </p:cNvPr>
          <p:cNvSpPr>
            <a:spLocks noGrp="1"/>
          </p:cNvSpPr>
          <p:nvPr>
            <p:ph idx="1"/>
          </p:nvPr>
        </p:nvSpPr>
        <p:spPr>
          <a:xfrm>
            <a:off x="335466" y="1491864"/>
            <a:ext cx="7448497" cy="4600431"/>
          </a:xfrm>
        </p:spPr>
        <p:txBody>
          <a:bodyPr vert="horz" lIns="91440" tIns="45720" rIns="91440" bIns="45720" rtlCol="0" anchor="t">
            <a:normAutofit/>
          </a:bodyPr>
          <a:lstStyle/>
          <a:p>
            <a:r>
              <a:rPr lang="en-GB" dirty="0"/>
              <a:t>Survey results also highlighted ‘The Last of Us’ and ‘The Walking Dead’ </a:t>
            </a:r>
            <a:endParaRPr lang="en-US"/>
          </a:p>
          <a:p>
            <a:pPr lvl="1">
              <a:buFont typeface="Courier New,monospace" panose="020B0604020202020204" pitchFamily="34" charset="0"/>
              <a:buChar char="o"/>
            </a:pPr>
            <a:r>
              <a:rPr lang="en-GB" sz="1800" dirty="0"/>
              <a:t>Higher immersion because of watching the growth of another character over the course of the game. </a:t>
            </a:r>
            <a:endParaRPr lang="en-US" sz="1800"/>
          </a:p>
          <a:p>
            <a:pPr lvl="1">
              <a:buFont typeface="Courier New,monospace" panose="020B0604020202020204" pitchFamily="34" charset="0"/>
              <a:buChar char="o"/>
            </a:pPr>
            <a:r>
              <a:rPr lang="en-GB" sz="1800" dirty="0"/>
              <a:t>This offers an example of defining interaction moments as addressed Isbister K. (2022)</a:t>
            </a:r>
          </a:p>
          <a:p>
            <a:pPr>
              <a:buFont typeface="Courier New,monospace" panose="020B0604020202020204" pitchFamily="34" charset="0"/>
              <a:buChar char="o"/>
            </a:pPr>
            <a:r>
              <a:rPr lang="en-GB" dirty="0"/>
              <a:t>‘Mass Effect 2’ which the reasons for maintaining narrative flow was discussed. </a:t>
            </a:r>
            <a:endParaRPr lang="en-US"/>
          </a:p>
          <a:p>
            <a:pPr lvl="1">
              <a:buFont typeface="Courier New,monospace" panose="020B0604020202020204" pitchFamily="34" charset="0"/>
              <a:buChar char="o"/>
            </a:pPr>
            <a:r>
              <a:rPr lang="en-GB" sz="1800" dirty="0"/>
              <a:t>The introduction of save-file importation </a:t>
            </a:r>
            <a:endParaRPr lang="en-US" sz="1800"/>
          </a:p>
          <a:p>
            <a:pPr lvl="1">
              <a:buFont typeface="Courier New,monospace" panose="020B0604020202020204" pitchFamily="34" charset="0"/>
              <a:buChar char="o"/>
            </a:pPr>
            <a:r>
              <a:rPr lang="en-GB" sz="1800" dirty="0"/>
              <a:t>Legacy players can continue their previous story</a:t>
            </a:r>
            <a:endParaRPr lang="en-US" sz="1800"/>
          </a:p>
          <a:p>
            <a:pPr lvl="1">
              <a:buFont typeface="Courier New,monospace" panose="020B0604020202020204" pitchFamily="34" charset="0"/>
              <a:buChar char="o"/>
            </a:pPr>
            <a:r>
              <a:rPr lang="en-GB" sz="1800" dirty="0"/>
              <a:t>Developers can use saves as presets during development.</a:t>
            </a:r>
          </a:p>
        </p:txBody>
      </p:sp>
      <p:sp>
        <p:nvSpPr>
          <p:cNvPr id="4" name="Date Placeholder 3">
            <a:extLst>
              <a:ext uri="{FF2B5EF4-FFF2-40B4-BE49-F238E27FC236}">
                <a16:creationId xmlns:a16="http://schemas.microsoft.com/office/drawing/2014/main" id="{D101AC2E-BE25-2D05-4C70-72AEB5003367}"/>
              </a:ext>
            </a:extLst>
          </p:cNvPr>
          <p:cNvSpPr>
            <a:spLocks noGrp="1"/>
          </p:cNvSpPr>
          <p:nvPr>
            <p:ph type="dt" sz="half" idx="10"/>
          </p:nvPr>
        </p:nvSpPr>
        <p:spPr/>
        <p:txBody>
          <a:bodyPr/>
          <a:lstStyle/>
          <a:p>
            <a:fld id="{D42F0738-0269-49FD-9413-41C1E65FE4D3}" type="datetime1">
              <a:t>5/25/2026</a:t>
            </a:fld>
            <a:endParaRPr lang="en-US"/>
          </a:p>
        </p:txBody>
      </p:sp>
      <p:sp>
        <p:nvSpPr>
          <p:cNvPr id="6" name="Title 1">
            <a:extLst>
              <a:ext uri="{FF2B5EF4-FFF2-40B4-BE49-F238E27FC236}">
                <a16:creationId xmlns:a16="http://schemas.microsoft.com/office/drawing/2014/main" id="{F258D00C-95F5-46A5-DDD6-8E848FBA434E}"/>
              </a:ext>
            </a:extLst>
          </p:cNvPr>
          <p:cNvSpPr>
            <a:spLocks noGrp="1"/>
          </p:cNvSpPr>
          <p:nvPr>
            <p:ph type="title"/>
          </p:nvPr>
        </p:nvSpPr>
        <p:spPr>
          <a:xfrm>
            <a:off x="340137" y="620202"/>
            <a:ext cx="9946163" cy="719114"/>
          </a:xfrm>
        </p:spPr>
        <p:txBody>
          <a:bodyPr/>
          <a:lstStyle/>
          <a:p>
            <a:r>
              <a:rPr lang="en-GB" dirty="0"/>
              <a:t>Objective 4 (Continued)</a:t>
            </a:r>
          </a:p>
        </p:txBody>
      </p:sp>
    </p:spTree>
    <p:extLst>
      <p:ext uri="{BB962C8B-B14F-4D97-AF65-F5344CB8AC3E}">
        <p14:creationId xmlns:p14="http://schemas.microsoft.com/office/powerpoint/2010/main" val="5230503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1298E-4EF7-F94E-4CD7-E42ACB94B1CA}"/>
              </a:ext>
            </a:extLst>
          </p:cNvPr>
          <p:cNvSpPr>
            <a:spLocks noGrp="1"/>
          </p:cNvSpPr>
          <p:nvPr>
            <p:ph type="title"/>
          </p:nvPr>
        </p:nvSpPr>
        <p:spPr/>
        <p:txBody>
          <a:bodyPr/>
          <a:lstStyle/>
          <a:p>
            <a:r>
              <a:rPr lang="en-GB" dirty="0"/>
              <a:t>Explanations</a:t>
            </a:r>
          </a:p>
        </p:txBody>
      </p:sp>
      <p:sp>
        <p:nvSpPr>
          <p:cNvPr id="3" name="Content Placeholder 2">
            <a:extLst>
              <a:ext uri="{FF2B5EF4-FFF2-40B4-BE49-F238E27FC236}">
                <a16:creationId xmlns:a16="http://schemas.microsoft.com/office/drawing/2014/main" id="{858F58C0-8AB3-21D5-799A-2929690BCBC7}"/>
              </a:ext>
            </a:extLst>
          </p:cNvPr>
          <p:cNvSpPr>
            <a:spLocks noGrp="1"/>
          </p:cNvSpPr>
          <p:nvPr>
            <p:ph idx="1"/>
          </p:nvPr>
        </p:nvSpPr>
        <p:spPr/>
        <p:txBody>
          <a:bodyPr vert="horz" lIns="91440" tIns="45720" rIns="91440" bIns="45720" rtlCol="0" anchor="t">
            <a:normAutofit/>
          </a:bodyPr>
          <a:lstStyle/>
          <a:p>
            <a:r>
              <a:rPr lang="en-GB" dirty="0">
                <a:ea typeface="+mn-lt"/>
                <a:cs typeface="+mn-lt"/>
              </a:rPr>
              <a:t>Exposure to the type of game highlighted. </a:t>
            </a:r>
          </a:p>
          <a:p>
            <a:r>
              <a:rPr lang="en-GB" dirty="0">
                <a:ea typeface="+mn-lt"/>
                <a:cs typeface="+mn-lt"/>
              </a:rPr>
              <a:t>Participants with more time spent playing these types of game also demonstrated being more immersed into the game narrative. </a:t>
            </a:r>
          </a:p>
          <a:p>
            <a:pPr lvl="1">
              <a:buFont typeface="Courier New" panose="020B0604020202020204" pitchFamily="34" charset="0"/>
              <a:buChar char="o"/>
            </a:pPr>
            <a:r>
              <a:rPr lang="en-GB" dirty="0">
                <a:ea typeface="+mn-lt"/>
                <a:cs typeface="+mn-lt"/>
              </a:rPr>
              <a:t>To a less extent they were more aware of experiencing parasocial attachments. </a:t>
            </a:r>
          </a:p>
          <a:p>
            <a:r>
              <a:rPr lang="en-GB" dirty="0">
                <a:ea typeface="+mn-lt"/>
                <a:cs typeface="+mn-lt"/>
              </a:rPr>
              <a:t>Character interactions spread over the course of the game can be attributed to creating a connection between the player and the video game character.  </a:t>
            </a:r>
            <a:endParaRPr lang="en-GB"/>
          </a:p>
        </p:txBody>
      </p:sp>
      <p:sp>
        <p:nvSpPr>
          <p:cNvPr id="4" name="Date Placeholder 3">
            <a:extLst>
              <a:ext uri="{FF2B5EF4-FFF2-40B4-BE49-F238E27FC236}">
                <a16:creationId xmlns:a16="http://schemas.microsoft.com/office/drawing/2014/main" id="{946581F9-212F-A1E0-C0DE-1BCF693B622F}"/>
              </a:ext>
            </a:extLst>
          </p:cNvPr>
          <p:cNvSpPr>
            <a:spLocks noGrp="1"/>
          </p:cNvSpPr>
          <p:nvPr>
            <p:ph type="dt" sz="half" idx="10"/>
          </p:nvPr>
        </p:nvSpPr>
        <p:spPr/>
        <p:txBody>
          <a:bodyPr/>
          <a:lstStyle/>
          <a:p>
            <a:fld id="{24965776-E0F0-4C67-9115-330BC5558417}" type="datetime1">
              <a:t>5/25/2026</a:t>
            </a:fld>
            <a:endParaRPr lang="en-US"/>
          </a:p>
        </p:txBody>
      </p:sp>
    </p:spTree>
    <p:extLst>
      <p:ext uri="{BB962C8B-B14F-4D97-AF65-F5344CB8AC3E}">
        <p14:creationId xmlns:p14="http://schemas.microsoft.com/office/powerpoint/2010/main" val="35751348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8967C-738E-A8E2-773A-E7CAA859DE53}"/>
              </a:ext>
            </a:extLst>
          </p:cNvPr>
          <p:cNvSpPr>
            <a:spLocks noGrp="1"/>
          </p:cNvSpPr>
          <p:nvPr>
            <p:ph type="title"/>
          </p:nvPr>
        </p:nvSpPr>
        <p:spPr/>
        <p:txBody>
          <a:bodyPr/>
          <a:lstStyle/>
          <a:p>
            <a:r>
              <a:rPr lang="en-GB" dirty="0"/>
              <a:t>Criticisms</a:t>
            </a:r>
          </a:p>
        </p:txBody>
      </p:sp>
      <p:sp>
        <p:nvSpPr>
          <p:cNvPr id="3" name="Content Placeholder 2">
            <a:extLst>
              <a:ext uri="{FF2B5EF4-FFF2-40B4-BE49-F238E27FC236}">
                <a16:creationId xmlns:a16="http://schemas.microsoft.com/office/drawing/2014/main" id="{D5BF7780-AFE4-3D4C-1FB3-583E9C4D1EF8}"/>
              </a:ext>
            </a:extLst>
          </p:cNvPr>
          <p:cNvSpPr>
            <a:spLocks noGrp="1"/>
          </p:cNvSpPr>
          <p:nvPr>
            <p:ph idx="1"/>
          </p:nvPr>
        </p:nvSpPr>
        <p:spPr>
          <a:xfrm>
            <a:off x="303717" y="2306781"/>
            <a:ext cx="7395581" cy="3870181"/>
          </a:xfrm>
        </p:spPr>
        <p:txBody>
          <a:bodyPr vert="horz" lIns="91440" tIns="45720" rIns="91440" bIns="45720" rtlCol="0" anchor="t">
            <a:noAutofit/>
          </a:bodyPr>
          <a:lstStyle/>
          <a:p>
            <a:r>
              <a:rPr lang="en-GB" sz="1400" dirty="0"/>
              <a:t>Methodology </a:t>
            </a:r>
          </a:p>
          <a:p>
            <a:pPr lvl="1">
              <a:buFont typeface="Courier New" panose="020B0604020202020204" pitchFamily="34" charset="0"/>
              <a:buChar char="o"/>
            </a:pPr>
            <a:r>
              <a:rPr lang="en-GB" sz="1400" dirty="0"/>
              <a:t>Online survey format. </a:t>
            </a:r>
            <a:endParaRPr lang="en-US" sz="1400" dirty="0"/>
          </a:p>
          <a:p>
            <a:pPr lvl="1">
              <a:buFont typeface="Courier New" panose="020B0604020202020204" pitchFamily="34" charset="0"/>
              <a:buChar char="o"/>
            </a:pPr>
            <a:r>
              <a:rPr lang="en-GB" sz="1400" dirty="0"/>
              <a:t>Individual interviews</a:t>
            </a:r>
          </a:p>
          <a:p>
            <a:r>
              <a:rPr lang="en-GB" sz="1400" dirty="0"/>
              <a:t>Playtest sessions</a:t>
            </a:r>
          </a:p>
          <a:p>
            <a:pPr lvl="1">
              <a:buFont typeface="Courier New" panose="020B0604020202020204" pitchFamily="34" charset="0"/>
              <a:buChar char="o"/>
            </a:pPr>
            <a:r>
              <a:rPr lang="en-US" sz="1400" dirty="0"/>
              <a:t>Data limited by singular playthrough</a:t>
            </a:r>
          </a:p>
          <a:p>
            <a:pPr lvl="1">
              <a:buFont typeface="Courier New" panose="020B0604020202020204" pitchFamily="34" charset="0"/>
              <a:buChar char="o"/>
            </a:pPr>
            <a:r>
              <a:rPr lang="en-GB" sz="1400" dirty="0"/>
              <a:t>Introducing a second playthrough</a:t>
            </a:r>
          </a:p>
          <a:p>
            <a:r>
              <a:rPr lang="en-GB" sz="1400" dirty="0"/>
              <a:t>Artefact </a:t>
            </a:r>
          </a:p>
          <a:p>
            <a:pPr lvl="1">
              <a:buFont typeface="Courier New" panose="020B0604020202020204" pitchFamily="34" charset="0"/>
              <a:buChar char="o"/>
            </a:pPr>
            <a:r>
              <a:rPr lang="en-GB" sz="1400" dirty="0"/>
              <a:t>The writing of the artefact needs further revisions. </a:t>
            </a:r>
          </a:p>
          <a:p>
            <a:pPr lvl="1">
              <a:buFont typeface="Courier New" panose="020B0604020202020204" pitchFamily="34" charset="0"/>
              <a:buChar char="o"/>
            </a:pPr>
            <a:r>
              <a:rPr lang="en-GB" sz="1400" dirty="0"/>
              <a:t>Broken Immersion due context, environment and interactions being mishandled.</a:t>
            </a:r>
          </a:p>
          <a:p>
            <a:pPr lvl="1">
              <a:buFont typeface="Courier New" panose="020B0604020202020204" pitchFamily="34" charset="0"/>
              <a:buChar char="o"/>
            </a:pPr>
            <a:r>
              <a:rPr lang="en-GB" sz="1400" dirty="0"/>
              <a:t>Scope and mechanic design</a:t>
            </a:r>
          </a:p>
          <a:p>
            <a:pPr lvl="1">
              <a:buFont typeface="Courier New" panose="020B0604020202020204" pitchFamily="34" charset="0"/>
              <a:buChar char="o"/>
            </a:pPr>
            <a:r>
              <a:rPr lang="en-GB" sz="1400" dirty="0"/>
              <a:t>Iterative Design and Scheduling Adjustments</a:t>
            </a:r>
          </a:p>
        </p:txBody>
      </p:sp>
      <p:sp>
        <p:nvSpPr>
          <p:cNvPr id="4" name="Date Placeholder 3">
            <a:extLst>
              <a:ext uri="{FF2B5EF4-FFF2-40B4-BE49-F238E27FC236}">
                <a16:creationId xmlns:a16="http://schemas.microsoft.com/office/drawing/2014/main" id="{03A57BC2-90EC-9703-80A2-7E182DF32968}"/>
              </a:ext>
            </a:extLst>
          </p:cNvPr>
          <p:cNvSpPr>
            <a:spLocks noGrp="1"/>
          </p:cNvSpPr>
          <p:nvPr>
            <p:ph type="dt" sz="half" idx="10"/>
          </p:nvPr>
        </p:nvSpPr>
        <p:spPr/>
        <p:txBody>
          <a:bodyPr/>
          <a:lstStyle/>
          <a:p>
            <a:fld id="{48736AB1-B3CC-4482-ABE9-5DCA1F35F0D9}" type="datetime1">
              <a:t>5/25/2026</a:t>
            </a:fld>
            <a:endParaRPr lang="en-US"/>
          </a:p>
        </p:txBody>
      </p:sp>
    </p:spTree>
    <p:extLst>
      <p:ext uri="{BB962C8B-B14F-4D97-AF65-F5344CB8AC3E}">
        <p14:creationId xmlns:p14="http://schemas.microsoft.com/office/powerpoint/2010/main" val="1794424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D3B0B-7398-48EB-4E2C-48D6FE7963AB}"/>
              </a:ext>
            </a:extLst>
          </p:cNvPr>
          <p:cNvSpPr>
            <a:spLocks noGrp="1"/>
          </p:cNvSpPr>
          <p:nvPr>
            <p:ph type="title"/>
          </p:nvPr>
        </p:nvSpPr>
        <p:spPr/>
        <p:txBody>
          <a:bodyPr/>
          <a:lstStyle/>
          <a:p>
            <a:r>
              <a:rPr lang="en-GB" dirty="0"/>
              <a:t>Changes</a:t>
            </a:r>
          </a:p>
        </p:txBody>
      </p:sp>
      <p:sp>
        <p:nvSpPr>
          <p:cNvPr id="3" name="Content Placeholder 2">
            <a:extLst>
              <a:ext uri="{FF2B5EF4-FFF2-40B4-BE49-F238E27FC236}">
                <a16:creationId xmlns:a16="http://schemas.microsoft.com/office/drawing/2014/main" id="{F6DACDB2-97D8-C969-536D-5B906D1D2C6F}"/>
              </a:ext>
            </a:extLst>
          </p:cNvPr>
          <p:cNvSpPr>
            <a:spLocks noGrp="1"/>
          </p:cNvSpPr>
          <p:nvPr>
            <p:ph idx="1"/>
          </p:nvPr>
        </p:nvSpPr>
        <p:spPr>
          <a:xfrm>
            <a:off x="303717" y="2306781"/>
            <a:ext cx="9967331" cy="3277515"/>
          </a:xfrm>
        </p:spPr>
        <p:txBody>
          <a:bodyPr vert="horz" lIns="91440" tIns="45720" rIns="91440" bIns="45720" rtlCol="0" anchor="t">
            <a:normAutofit/>
          </a:bodyPr>
          <a:lstStyle/>
          <a:p>
            <a:pPr>
              <a:buNone/>
            </a:pPr>
            <a:r>
              <a:rPr lang="en-GB" dirty="0">
                <a:ea typeface="+mn-lt"/>
                <a:cs typeface="+mn-lt"/>
              </a:rPr>
              <a:t>In recognition of the criticism that were raised. Some potential impact on the results include:</a:t>
            </a:r>
            <a:endParaRPr lang="en-US" dirty="0"/>
          </a:p>
          <a:p>
            <a:r>
              <a:rPr lang="en-GB" dirty="0">
                <a:ea typeface="+mn-lt"/>
                <a:cs typeface="+mn-lt"/>
              </a:rPr>
              <a:t>Heuristics profiles</a:t>
            </a:r>
          </a:p>
          <a:p>
            <a:r>
              <a:rPr lang="en-GB" dirty="0">
                <a:ea typeface="+mn-lt"/>
                <a:cs typeface="+mn-lt"/>
              </a:rPr>
              <a:t>Parasocial relationships</a:t>
            </a:r>
          </a:p>
          <a:p>
            <a:r>
              <a:rPr lang="en-GB" dirty="0">
                <a:ea typeface="+mn-lt"/>
                <a:cs typeface="+mn-lt"/>
              </a:rPr>
              <a:t>Time Investment</a:t>
            </a:r>
          </a:p>
          <a:p>
            <a:r>
              <a:rPr lang="en-GB" dirty="0">
                <a:ea typeface="+mn-lt"/>
                <a:cs typeface="+mn-lt"/>
              </a:rPr>
              <a:t>Wider examples of games</a:t>
            </a:r>
          </a:p>
          <a:p>
            <a:r>
              <a:rPr lang="en-GB" dirty="0"/>
              <a:t>Impact on the individual. </a:t>
            </a:r>
          </a:p>
        </p:txBody>
      </p:sp>
      <p:sp>
        <p:nvSpPr>
          <p:cNvPr id="4" name="Date Placeholder 3">
            <a:extLst>
              <a:ext uri="{FF2B5EF4-FFF2-40B4-BE49-F238E27FC236}">
                <a16:creationId xmlns:a16="http://schemas.microsoft.com/office/drawing/2014/main" id="{4C1CA048-9C09-9602-2F7D-E3E0D3A61893}"/>
              </a:ext>
            </a:extLst>
          </p:cNvPr>
          <p:cNvSpPr>
            <a:spLocks noGrp="1"/>
          </p:cNvSpPr>
          <p:nvPr>
            <p:ph type="dt" sz="half" idx="10"/>
          </p:nvPr>
        </p:nvSpPr>
        <p:spPr/>
        <p:txBody>
          <a:bodyPr/>
          <a:lstStyle/>
          <a:p>
            <a:fld id="{2126DA8E-47D9-40A1-9A5E-D16A093570AC}" type="datetime1">
              <a:t>5/25/2026</a:t>
            </a:fld>
            <a:endParaRPr lang="en-US"/>
          </a:p>
        </p:txBody>
      </p:sp>
    </p:spTree>
    <p:extLst>
      <p:ext uri="{BB962C8B-B14F-4D97-AF65-F5344CB8AC3E}">
        <p14:creationId xmlns:p14="http://schemas.microsoft.com/office/powerpoint/2010/main" val="21424965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16BA9-17F4-08DD-A4D3-F97DE0E27E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3E0E0B-396B-EFFD-238B-83B44203898C}"/>
              </a:ext>
            </a:extLst>
          </p:cNvPr>
          <p:cNvSpPr>
            <a:spLocks noGrp="1"/>
          </p:cNvSpPr>
          <p:nvPr>
            <p:ph type="title"/>
          </p:nvPr>
        </p:nvSpPr>
        <p:spPr/>
        <p:txBody>
          <a:bodyPr anchor="b">
            <a:normAutofit/>
          </a:bodyPr>
          <a:lstStyle/>
          <a:p>
            <a:r>
              <a:rPr lang="en-GB" dirty="0"/>
              <a:t>Conclusion</a:t>
            </a:r>
          </a:p>
        </p:txBody>
      </p:sp>
      <p:sp>
        <p:nvSpPr>
          <p:cNvPr id="4" name="Date Placeholder 3">
            <a:extLst>
              <a:ext uri="{FF2B5EF4-FFF2-40B4-BE49-F238E27FC236}">
                <a16:creationId xmlns:a16="http://schemas.microsoft.com/office/drawing/2014/main" id="{BD8359D3-BE13-FB6B-EF25-A3F244844474}"/>
              </a:ext>
            </a:extLst>
          </p:cNvPr>
          <p:cNvSpPr>
            <a:spLocks noGrp="1"/>
          </p:cNvSpPr>
          <p:nvPr>
            <p:ph type="dt" sz="half" idx="10"/>
          </p:nvPr>
        </p:nvSpPr>
        <p:spPr/>
        <p:txBody>
          <a:bodyPr anchor="ctr">
            <a:normAutofit/>
          </a:bodyPr>
          <a:lstStyle/>
          <a:p>
            <a:pPr>
              <a:spcAft>
                <a:spcPts val="600"/>
              </a:spcAft>
            </a:pPr>
            <a:fld id="{9359D150-08B8-48D1-8B3A-9856B5641015}" type="datetime1">
              <a:rPr lang="en-GB"/>
              <a:pPr>
                <a:spcAft>
                  <a:spcPts val="600"/>
                </a:spcAft>
              </a:pPr>
              <a:t>25/05/2026</a:t>
            </a:fld>
            <a:endParaRPr lang="en-US"/>
          </a:p>
        </p:txBody>
      </p:sp>
    </p:spTree>
    <p:extLst>
      <p:ext uri="{BB962C8B-B14F-4D97-AF65-F5344CB8AC3E}">
        <p14:creationId xmlns:p14="http://schemas.microsoft.com/office/powerpoint/2010/main" val="13218557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1DD19-077B-A957-57F7-D1F9BF00CB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8B92CB-FBA9-6B4A-60B8-C0C2C9CC39C9}"/>
              </a:ext>
            </a:extLst>
          </p:cNvPr>
          <p:cNvSpPr>
            <a:spLocks noGrp="1"/>
          </p:cNvSpPr>
          <p:nvPr>
            <p:ph type="title"/>
          </p:nvPr>
        </p:nvSpPr>
        <p:spPr/>
        <p:txBody>
          <a:bodyPr/>
          <a:lstStyle/>
          <a:p>
            <a:r>
              <a:rPr lang="en-GB" dirty="0"/>
              <a:t>Conclusion</a:t>
            </a:r>
          </a:p>
        </p:txBody>
      </p:sp>
      <p:sp>
        <p:nvSpPr>
          <p:cNvPr id="3" name="Content Placeholder 2">
            <a:extLst>
              <a:ext uri="{FF2B5EF4-FFF2-40B4-BE49-F238E27FC236}">
                <a16:creationId xmlns:a16="http://schemas.microsoft.com/office/drawing/2014/main" id="{C55B9059-0EB6-D9EB-526E-B52CF5298778}"/>
              </a:ext>
            </a:extLst>
          </p:cNvPr>
          <p:cNvSpPr>
            <a:spLocks noGrp="1"/>
          </p:cNvSpPr>
          <p:nvPr>
            <p:ph idx="1"/>
          </p:nvPr>
        </p:nvSpPr>
        <p:spPr>
          <a:xfrm>
            <a:off x="303717" y="2306781"/>
            <a:ext cx="9967331" cy="4071264"/>
          </a:xfrm>
        </p:spPr>
        <p:txBody>
          <a:bodyPr vert="horz" lIns="91440" tIns="45720" rIns="91440" bIns="45720" rtlCol="0" anchor="t">
            <a:noAutofit/>
          </a:bodyPr>
          <a:lstStyle/>
          <a:p>
            <a:r>
              <a:rPr lang="en-GB" sz="1600" dirty="0">
                <a:latin typeface="Neue Haas Grotesk Text Pro"/>
                <a:cs typeface="Arial"/>
              </a:rPr>
              <a:t>Based on the qualitative analysis of 4 participants results as well as an explorative review of current research: </a:t>
            </a:r>
            <a:endParaRPr lang="en-US" dirty="0"/>
          </a:p>
          <a:p>
            <a:r>
              <a:rPr lang="en-GB" sz="1600" dirty="0">
                <a:latin typeface="Neue Haas Grotesk Text Pro"/>
                <a:cs typeface="Arial"/>
              </a:rPr>
              <a:t>Identified effective strategies employed in the game industry at handling player behaviour and player’s preferences within branching narratives games. </a:t>
            </a:r>
            <a:endParaRPr lang="en-GB" dirty="0"/>
          </a:p>
          <a:p>
            <a:r>
              <a:rPr lang="en-GB" sz="1600" dirty="0">
                <a:latin typeface="Neue Haas Grotesk Text Pro"/>
                <a:cs typeface="Arial"/>
              </a:rPr>
              <a:t>Existing research suggested that player attachment is a nuanced and varied measure as the formation of attachment will occur under different circumstances from player to player. </a:t>
            </a:r>
          </a:p>
          <a:p>
            <a:r>
              <a:rPr lang="en-GB" sz="1600" dirty="0">
                <a:latin typeface="Neue Haas Grotesk Text Pro"/>
                <a:cs typeface="Arial"/>
              </a:rPr>
              <a:t>While the conditions of the attachment are less fixed, substantial evidence suggest that it is a major determining factor for narrative decisions in a branched storyline. </a:t>
            </a:r>
            <a:endParaRPr lang="en-GB" sz="1600">
              <a:cs typeface="Arial"/>
            </a:endParaRPr>
          </a:p>
          <a:p>
            <a:r>
              <a:rPr lang="en-GB" sz="1600" dirty="0">
                <a:latin typeface="Neue Haas Grotesk Text Pro"/>
                <a:cs typeface="Arial"/>
              </a:rPr>
              <a:t>The artefact in contrast to the research displayed a few areas to improve on but the playtest feedback has offered direction on how to tackle these issues. </a:t>
            </a:r>
          </a:p>
          <a:p>
            <a:r>
              <a:rPr lang="en-GB" sz="1600" dirty="0">
                <a:latin typeface="Neue Haas Grotesk Text Pro"/>
                <a:cs typeface="Arial"/>
              </a:rPr>
              <a:t>Further research is heavily suggested to better incorporate the psychological field.</a:t>
            </a:r>
          </a:p>
          <a:p>
            <a:endParaRPr lang="en-GB" sz="1200" dirty="0"/>
          </a:p>
        </p:txBody>
      </p:sp>
      <p:sp>
        <p:nvSpPr>
          <p:cNvPr id="4" name="Date Placeholder 3">
            <a:extLst>
              <a:ext uri="{FF2B5EF4-FFF2-40B4-BE49-F238E27FC236}">
                <a16:creationId xmlns:a16="http://schemas.microsoft.com/office/drawing/2014/main" id="{3DA2B248-0AF8-B106-1E30-8877D976F2AE}"/>
              </a:ext>
            </a:extLst>
          </p:cNvPr>
          <p:cNvSpPr>
            <a:spLocks noGrp="1"/>
          </p:cNvSpPr>
          <p:nvPr>
            <p:ph type="dt" sz="half" idx="10"/>
          </p:nvPr>
        </p:nvSpPr>
        <p:spPr/>
        <p:txBody>
          <a:bodyPr/>
          <a:lstStyle/>
          <a:p>
            <a:fld id="{F27C3E16-24B6-49D0-8274-9D26A3982576}" type="datetime1">
              <a:t>5/25/2026</a:t>
            </a:fld>
            <a:endParaRPr lang="en-US"/>
          </a:p>
        </p:txBody>
      </p:sp>
    </p:spTree>
    <p:extLst>
      <p:ext uri="{BB962C8B-B14F-4D97-AF65-F5344CB8AC3E}">
        <p14:creationId xmlns:p14="http://schemas.microsoft.com/office/powerpoint/2010/main" val="6013673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35B4E-C44A-53DB-7F67-35846DAE8C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3A4865-2977-DC70-0E25-E990C3A7CBAC}"/>
              </a:ext>
            </a:extLst>
          </p:cNvPr>
          <p:cNvSpPr>
            <a:spLocks noGrp="1"/>
          </p:cNvSpPr>
          <p:nvPr>
            <p:ph type="title"/>
          </p:nvPr>
        </p:nvSpPr>
        <p:spPr/>
        <p:txBody>
          <a:bodyPr anchor="b">
            <a:normAutofit/>
          </a:bodyPr>
          <a:lstStyle/>
          <a:p>
            <a:r>
              <a:rPr lang="en-GB" dirty="0"/>
              <a:t>Further Research</a:t>
            </a:r>
          </a:p>
        </p:txBody>
      </p:sp>
      <p:sp>
        <p:nvSpPr>
          <p:cNvPr id="4" name="Date Placeholder 3">
            <a:extLst>
              <a:ext uri="{FF2B5EF4-FFF2-40B4-BE49-F238E27FC236}">
                <a16:creationId xmlns:a16="http://schemas.microsoft.com/office/drawing/2014/main" id="{65BFE184-5234-2BAA-AE4E-E1978DA752DB}"/>
              </a:ext>
            </a:extLst>
          </p:cNvPr>
          <p:cNvSpPr>
            <a:spLocks noGrp="1"/>
          </p:cNvSpPr>
          <p:nvPr>
            <p:ph type="dt" sz="half" idx="10"/>
          </p:nvPr>
        </p:nvSpPr>
        <p:spPr/>
        <p:txBody>
          <a:bodyPr anchor="ctr">
            <a:normAutofit/>
          </a:bodyPr>
          <a:lstStyle/>
          <a:p>
            <a:pPr>
              <a:spcAft>
                <a:spcPts val="600"/>
              </a:spcAft>
            </a:pPr>
            <a:fld id="{9359D150-08B8-48D1-8B3A-9856B5641015}" type="datetime1">
              <a:rPr lang="en-GB"/>
              <a:pPr>
                <a:spcAft>
                  <a:spcPts val="600"/>
                </a:spcAft>
              </a:pPr>
              <a:t>25/05/2026</a:t>
            </a:fld>
            <a:endParaRPr lang="en-US"/>
          </a:p>
        </p:txBody>
      </p:sp>
    </p:spTree>
    <p:extLst>
      <p:ext uri="{BB962C8B-B14F-4D97-AF65-F5344CB8AC3E}">
        <p14:creationId xmlns:p14="http://schemas.microsoft.com/office/powerpoint/2010/main" val="11984583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BD08F-D1B6-20E4-0DF2-1E411B46BB2C}"/>
              </a:ext>
            </a:extLst>
          </p:cNvPr>
          <p:cNvSpPr>
            <a:spLocks noGrp="1"/>
          </p:cNvSpPr>
          <p:nvPr>
            <p:ph type="title"/>
          </p:nvPr>
        </p:nvSpPr>
        <p:spPr/>
        <p:txBody>
          <a:bodyPr/>
          <a:lstStyle/>
          <a:p>
            <a:r>
              <a:rPr lang="en-GB" dirty="0"/>
              <a:t>Further Research</a:t>
            </a:r>
          </a:p>
        </p:txBody>
      </p:sp>
      <p:sp>
        <p:nvSpPr>
          <p:cNvPr id="3" name="Content Placeholder 2">
            <a:extLst>
              <a:ext uri="{FF2B5EF4-FFF2-40B4-BE49-F238E27FC236}">
                <a16:creationId xmlns:a16="http://schemas.microsoft.com/office/drawing/2014/main" id="{0D546548-22BB-F5FE-76B2-485307D02D7D}"/>
              </a:ext>
            </a:extLst>
          </p:cNvPr>
          <p:cNvSpPr>
            <a:spLocks noGrp="1"/>
          </p:cNvSpPr>
          <p:nvPr>
            <p:ph idx="1"/>
          </p:nvPr>
        </p:nvSpPr>
        <p:spPr>
          <a:xfrm>
            <a:off x="304987" y="2205181"/>
            <a:ext cx="9956747" cy="3870181"/>
          </a:xfrm>
        </p:spPr>
        <p:txBody>
          <a:bodyPr vert="horz" lIns="91440" tIns="45720" rIns="91440" bIns="45720" rtlCol="0" anchor="t">
            <a:normAutofit/>
          </a:bodyPr>
          <a:lstStyle/>
          <a:p>
            <a:r>
              <a:rPr lang="en-GB" dirty="0">
                <a:ea typeface="+mn-lt"/>
                <a:cs typeface="+mn-lt"/>
              </a:rPr>
              <a:t>The fields of player narrative and measuring human affection have extraordinarily little research that explores any correlations between the two.</a:t>
            </a:r>
            <a:endParaRPr lang="en-US" dirty="0">
              <a:ea typeface="+mn-lt"/>
              <a:cs typeface="+mn-lt"/>
            </a:endParaRPr>
          </a:p>
          <a:p>
            <a:r>
              <a:rPr lang="en-GB" dirty="0">
                <a:ea typeface="+mn-lt"/>
                <a:cs typeface="+mn-lt"/>
              </a:rPr>
              <a:t>Psychological impact that branched decisions can have on a player</a:t>
            </a:r>
            <a:endParaRPr lang="en-US">
              <a:ea typeface="+mn-lt"/>
              <a:cs typeface="+mn-lt"/>
            </a:endParaRPr>
          </a:p>
          <a:p>
            <a:r>
              <a:rPr lang="en-GB" dirty="0">
                <a:ea typeface="+mn-lt"/>
                <a:cs typeface="+mn-lt"/>
              </a:rPr>
              <a:t>Individual types of affection on decision making (E.g. Admiration or Love) </a:t>
            </a:r>
          </a:p>
          <a:p>
            <a:r>
              <a:rPr lang="en-GB" dirty="0">
                <a:ea typeface="+mn-lt"/>
                <a:cs typeface="+mn-lt"/>
              </a:rPr>
              <a:t>Rewards and Punishments for player decision </a:t>
            </a:r>
          </a:p>
          <a:p>
            <a:r>
              <a:rPr lang="en-GB" dirty="0">
                <a:ea typeface="+mn-lt"/>
                <a:cs typeface="+mn-lt"/>
              </a:rPr>
              <a:t>Whether prior attachments hold any significant weighting in that decision. </a:t>
            </a:r>
            <a:endParaRPr lang="en-GB"/>
          </a:p>
          <a:p>
            <a:r>
              <a:rPr lang="en-GB" dirty="0">
                <a:ea typeface="+mn-lt"/>
                <a:cs typeface="+mn-lt"/>
              </a:rPr>
              <a:t>Transmedia characters and whether the origins of a character can impact the emotions a player can feel towards them.</a:t>
            </a:r>
            <a:endParaRPr lang="en-GB" dirty="0"/>
          </a:p>
        </p:txBody>
      </p:sp>
      <p:sp>
        <p:nvSpPr>
          <p:cNvPr id="4" name="Date Placeholder 3">
            <a:extLst>
              <a:ext uri="{FF2B5EF4-FFF2-40B4-BE49-F238E27FC236}">
                <a16:creationId xmlns:a16="http://schemas.microsoft.com/office/drawing/2014/main" id="{0725A911-56DE-F380-465C-1866021F4938}"/>
              </a:ext>
            </a:extLst>
          </p:cNvPr>
          <p:cNvSpPr>
            <a:spLocks noGrp="1"/>
          </p:cNvSpPr>
          <p:nvPr>
            <p:ph type="dt" sz="half" idx="10"/>
          </p:nvPr>
        </p:nvSpPr>
        <p:spPr/>
        <p:txBody>
          <a:bodyPr/>
          <a:lstStyle/>
          <a:p>
            <a:fld id="{F27C3E16-24B6-49D0-8274-9D26A3982576}" type="datetime1">
              <a:t>5/25/2026</a:t>
            </a:fld>
            <a:endParaRPr lang="en-US"/>
          </a:p>
        </p:txBody>
      </p:sp>
    </p:spTree>
    <p:extLst>
      <p:ext uri="{BB962C8B-B14F-4D97-AF65-F5344CB8AC3E}">
        <p14:creationId xmlns:p14="http://schemas.microsoft.com/office/powerpoint/2010/main" val="8540671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4617C-9B1D-6BD2-6E0B-70FBC3AD9F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61B82A-09F4-5EA3-9AFB-1E9E6FBA9C63}"/>
              </a:ext>
            </a:extLst>
          </p:cNvPr>
          <p:cNvSpPr>
            <a:spLocks noGrp="1"/>
          </p:cNvSpPr>
          <p:nvPr>
            <p:ph type="title"/>
          </p:nvPr>
        </p:nvSpPr>
        <p:spPr>
          <a:xfrm>
            <a:off x="308387" y="620202"/>
            <a:ext cx="9956747" cy="1438780"/>
          </a:xfrm>
        </p:spPr>
        <p:txBody>
          <a:bodyPr anchor="b">
            <a:normAutofit/>
          </a:bodyPr>
          <a:lstStyle/>
          <a:p>
            <a:r>
              <a:rPr lang="en-GB" dirty="0"/>
              <a:t>References</a:t>
            </a:r>
          </a:p>
        </p:txBody>
      </p:sp>
      <p:pic>
        <p:nvPicPr>
          <p:cNvPr id="7" name="Content Placeholder 6" descr="Blur blurry image of a library&#10;&#10;AI-generated content may be incorrect.">
            <a:extLst>
              <a:ext uri="{FF2B5EF4-FFF2-40B4-BE49-F238E27FC236}">
                <a16:creationId xmlns:a16="http://schemas.microsoft.com/office/drawing/2014/main" id="{53AB5F93-CE62-7076-751C-1E96FB621510}"/>
              </a:ext>
            </a:extLst>
          </p:cNvPr>
          <p:cNvPicPr>
            <a:picLocks noGrp="1" noChangeAspect="1"/>
          </p:cNvPicPr>
          <p:nvPr>
            <p:ph idx="1"/>
          </p:nvPr>
        </p:nvPicPr>
        <p:blipFill>
          <a:blip r:embed="rId3"/>
          <a:srcRect t="14078" r="1" b="27690"/>
          <a:stretch>
            <a:fillRect/>
          </a:stretch>
        </p:blipFill>
        <p:spPr>
          <a:xfrm>
            <a:off x="335467" y="2306781"/>
            <a:ext cx="9956747" cy="3870181"/>
          </a:xfrm>
          <a:prstGeom prst="rect">
            <a:avLst/>
          </a:prstGeom>
          <a:noFill/>
        </p:spPr>
      </p:pic>
      <p:sp>
        <p:nvSpPr>
          <p:cNvPr id="4" name="Date Placeholder 3">
            <a:extLst>
              <a:ext uri="{FF2B5EF4-FFF2-40B4-BE49-F238E27FC236}">
                <a16:creationId xmlns:a16="http://schemas.microsoft.com/office/drawing/2014/main" id="{0354F09C-11C2-158D-BD06-060AD8511FB0}"/>
              </a:ext>
            </a:extLst>
          </p:cNvPr>
          <p:cNvSpPr>
            <a:spLocks noGrp="1"/>
          </p:cNvSpPr>
          <p:nvPr>
            <p:ph type="dt" sz="half" idx="10"/>
          </p:nvPr>
        </p:nvSpPr>
        <p:spPr>
          <a:xfrm>
            <a:off x="340137" y="63202"/>
            <a:ext cx="2743200" cy="318221"/>
          </a:xfrm>
        </p:spPr>
        <p:txBody>
          <a:bodyPr anchor="ctr">
            <a:normAutofit/>
          </a:bodyPr>
          <a:lstStyle/>
          <a:p>
            <a:pPr>
              <a:spcAft>
                <a:spcPts val="600"/>
              </a:spcAft>
            </a:pPr>
            <a:fld id="{7A3B567B-0605-40B6-89B1-26DD380B239B}" type="datetime1">
              <a:pPr>
                <a:spcAft>
                  <a:spcPts val="600"/>
                </a:spcAft>
              </a:pPr>
              <a:t>5/25/2026</a:t>
            </a:fld>
            <a:endParaRPr lang="en-US"/>
          </a:p>
        </p:txBody>
      </p:sp>
    </p:spTree>
    <p:extLst>
      <p:ext uri="{BB962C8B-B14F-4D97-AF65-F5344CB8AC3E}">
        <p14:creationId xmlns:p14="http://schemas.microsoft.com/office/powerpoint/2010/main" val="25155940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0D62B-65D1-6D06-966D-9364A2195A61}"/>
              </a:ext>
            </a:extLst>
          </p:cNvPr>
          <p:cNvSpPr>
            <a:spLocks noGrp="1"/>
          </p:cNvSpPr>
          <p:nvPr>
            <p:ph type="title"/>
          </p:nvPr>
        </p:nvSpPr>
        <p:spPr>
          <a:xfrm>
            <a:off x="302358" y="2148192"/>
            <a:ext cx="11456537" cy="3959549"/>
          </a:xfrm>
        </p:spPr>
        <p:txBody>
          <a:bodyPr vert="horz" lIns="91440" tIns="45720" rIns="91440" bIns="45720" rtlCol="0" anchor="t">
            <a:noAutofit/>
          </a:bodyPr>
          <a:lstStyle/>
          <a:p>
            <a:pPr marL="285750" indent="-285750" algn="just">
              <a:buAutoNum type="arabicPeriod"/>
            </a:pPr>
            <a:r>
              <a:rPr lang="en-GB" sz="1400" b="0" dirty="0">
                <a:ea typeface="+mj-lt"/>
                <a:cs typeface="+mj-lt"/>
              </a:rPr>
              <a:t>Lebowitz, J. et al (2011). </a:t>
            </a:r>
            <a:r>
              <a:rPr lang="en-GB" sz="1400" b="0" i="1" dirty="0">
                <a:ea typeface="+mj-lt"/>
                <a:cs typeface="+mj-lt"/>
              </a:rPr>
              <a:t>Interactive storytelling for video games: a player-</a:t>
            </a:r>
            <a:r>
              <a:rPr lang="en-GB" sz="1400" b="0" i="1" err="1">
                <a:ea typeface="+mj-lt"/>
                <a:cs typeface="+mj-lt"/>
              </a:rPr>
              <a:t>centered</a:t>
            </a:r>
            <a:r>
              <a:rPr lang="en-GB" sz="1400" b="0" i="1" dirty="0">
                <a:ea typeface="+mj-lt"/>
                <a:cs typeface="+mj-lt"/>
              </a:rPr>
              <a:t> approach to creating memorable characters and stories</a:t>
            </a:r>
            <a:r>
              <a:rPr lang="en-GB" sz="1400" b="0" dirty="0">
                <a:ea typeface="+mj-lt"/>
                <a:cs typeface="+mj-lt"/>
              </a:rPr>
              <a:t> (1st edition). Focal Press. </a:t>
            </a:r>
            <a:r>
              <a:rPr lang="en-GB" sz="1400" b="0" u="sng" dirty="0">
                <a:ea typeface="+mj-lt"/>
                <a:cs typeface="+mj-lt"/>
                <a:hlinkClick r:id="rId2"/>
              </a:rPr>
              <a:t>https://doi.org/10.4324/9780240817187</a:t>
            </a:r>
            <a:endParaRPr lang="en-GB" sz="1400" b="0" dirty="0">
              <a:ea typeface="+mj-lt"/>
              <a:cs typeface="+mj-lt"/>
            </a:endParaRPr>
          </a:p>
          <a:p>
            <a:pPr marL="285750" indent="-285750" algn="just">
              <a:buAutoNum type="arabicPeriod"/>
            </a:pPr>
            <a:r>
              <a:rPr lang="en-GB" sz="1400" b="0" dirty="0">
                <a:ea typeface="+mj-lt"/>
                <a:cs typeface="+mj-lt"/>
              </a:rPr>
              <a:t>Skolnick, E. (2014). </a:t>
            </a:r>
            <a:r>
              <a:rPr lang="en-GB" sz="1400" b="0" i="1" dirty="0">
                <a:ea typeface="+mj-lt"/>
                <a:cs typeface="+mj-lt"/>
              </a:rPr>
              <a:t>Video game storytelling: what every developer needs to know about narrative techniques</a:t>
            </a:r>
            <a:r>
              <a:rPr lang="en-GB" sz="1400" b="0" dirty="0">
                <a:ea typeface="+mj-lt"/>
                <a:cs typeface="+mj-lt"/>
              </a:rPr>
              <a:t> (1st ed.). Watson-Guptill.</a:t>
            </a:r>
            <a:endParaRPr lang="en-GB" sz="1400"/>
          </a:p>
          <a:p>
            <a:pPr marL="285750" indent="-285750" algn="just">
              <a:buAutoNum type="arabicPeriod"/>
            </a:pPr>
            <a:r>
              <a:rPr lang="en-GB" sz="1400" b="0" dirty="0">
                <a:ea typeface="+mj-lt"/>
                <a:cs typeface="+mj-lt"/>
              </a:rPr>
              <a:t>Nicklin, H. (2022). </a:t>
            </a:r>
            <a:r>
              <a:rPr lang="en-GB" sz="1400" b="0" i="1" dirty="0">
                <a:ea typeface="+mj-lt"/>
                <a:cs typeface="+mj-lt"/>
              </a:rPr>
              <a:t>Writing for Games: Theory and Practice</a:t>
            </a:r>
            <a:r>
              <a:rPr lang="en-GB" sz="1400" b="0" dirty="0">
                <a:ea typeface="+mj-lt"/>
                <a:cs typeface="+mj-lt"/>
              </a:rPr>
              <a:t> (1st ed., Vol. 1). CRC Press. </a:t>
            </a:r>
            <a:r>
              <a:rPr lang="en-GB" sz="1400" b="0" u="sng" dirty="0">
                <a:ea typeface="+mj-lt"/>
                <a:cs typeface="+mj-lt"/>
                <a:hlinkClick r:id="rId3"/>
              </a:rPr>
              <a:t>https://doi.org/10.1201/9781003182832</a:t>
            </a:r>
            <a:endParaRPr lang="en-GB" sz="1400" b="0" dirty="0">
              <a:ea typeface="+mj-lt"/>
              <a:cs typeface="+mj-lt"/>
            </a:endParaRPr>
          </a:p>
          <a:p>
            <a:pPr marL="285750" indent="-285750" algn="just">
              <a:buAutoNum type="arabicPeriod"/>
            </a:pPr>
            <a:r>
              <a:rPr lang="en-GB" sz="1400" b="0" dirty="0">
                <a:ea typeface="+mj-lt"/>
                <a:cs typeface="+mj-lt"/>
              </a:rPr>
              <a:t>Suter, B. et al (2021). Narrative Mechanics Strategies and Meanings in Games and Real Life. In </a:t>
            </a:r>
            <a:r>
              <a:rPr lang="en-GB" sz="1400" b="0" i="1" dirty="0">
                <a:ea typeface="+mj-lt"/>
                <a:cs typeface="+mj-lt"/>
              </a:rPr>
              <a:t>Suter et al. (eds.), Narrative Mechanics Strategies and Meanings in Games and Real Life</a:t>
            </a:r>
            <a:r>
              <a:rPr lang="en-GB" sz="1400" b="0" dirty="0">
                <a:ea typeface="+mj-lt"/>
                <a:cs typeface="+mj-lt"/>
              </a:rPr>
              <a:t> (1st ed.). transcript Verlag. </a:t>
            </a:r>
            <a:r>
              <a:rPr lang="en-GB" sz="1400" b="0" u="sng" dirty="0">
                <a:ea typeface="+mj-lt"/>
                <a:cs typeface="+mj-lt"/>
                <a:hlinkClick r:id="rId4"/>
              </a:rPr>
              <a:t>https://doi.org/10.14361/9783839453452</a:t>
            </a:r>
            <a:endParaRPr lang="en-GB" sz="1400" b="0" dirty="0">
              <a:ea typeface="+mj-lt"/>
              <a:cs typeface="+mj-lt"/>
            </a:endParaRPr>
          </a:p>
          <a:p>
            <a:pPr marL="285750" indent="-285750" algn="just">
              <a:buAutoNum type="arabicPeriod"/>
            </a:pPr>
            <a:r>
              <a:rPr lang="en-GB" sz="1400" b="0" dirty="0">
                <a:ea typeface="+mj-lt"/>
                <a:cs typeface="+mj-lt"/>
              </a:rPr>
              <a:t>Berger, R. (2025). </a:t>
            </a:r>
            <a:r>
              <a:rPr lang="en-GB" sz="1400" b="0" i="1" dirty="0">
                <a:ea typeface="+mj-lt"/>
                <a:cs typeface="+mj-lt"/>
              </a:rPr>
              <a:t>Dramatic Storytelling and Narrative Design: A Writer’s Guide to Video Games and Transmedia</a:t>
            </a:r>
            <a:r>
              <a:rPr lang="en-GB" sz="1400" b="0" dirty="0">
                <a:ea typeface="+mj-lt"/>
                <a:cs typeface="+mj-lt"/>
              </a:rPr>
              <a:t> (Second edition.). CRC Press.</a:t>
            </a:r>
            <a:endParaRPr lang="en-GB" sz="1400"/>
          </a:p>
          <a:p>
            <a:pPr marL="285750" indent="-285750" algn="just">
              <a:buAutoNum type="arabicPeriod"/>
            </a:pPr>
            <a:r>
              <a:rPr lang="en-GB" sz="1400" b="0" dirty="0">
                <a:ea typeface="+mj-lt"/>
                <a:cs typeface="+mj-lt"/>
              </a:rPr>
              <a:t>Heussner, T. et al (2015). </a:t>
            </a:r>
            <a:r>
              <a:rPr lang="en-GB" sz="1400" b="0" i="1" dirty="0">
                <a:ea typeface="+mj-lt"/>
                <a:cs typeface="+mj-lt"/>
              </a:rPr>
              <a:t>The Game Narrative Toolbox</a:t>
            </a:r>
            <a:r>
              <a:rPr lang="en-GB" sz="1400" b="0" dirty="0">
                <a:ea typeface="+mj-lt"/>
                <a:cs typeface="+mj-lt"/>
              </a:rPr>
              <a:t> (1st ed.). Taylor &amp; Francis Group. </a:t>
            </a:r>
            <a:r>
              <a:rPr lang="en-GB" sz="1400" b="0" u="sng" dirty="0">
                <a:ea typeface="+mj-lt"/>
                <a:cs typeface="+mj-lt"/>
                <a:hlinkClick r:id="rId5"/>
              </a:rPr>
              <a:t>https://doi.org/10.4324/9781315766836</a:t>
            </a:r>
            <a:endParaRPr lang="en-GB" sz="1400" b="0" dirty="0">
              <a:ea typeface="+mj-lt"/>
              <a:cs typeface="+mj-lt"/>
            </a:endParaRPr>
          </a:p>
          <a:p>
            <a:pPr marL="285750" indent="-285750" algn="just">
              <a:buAutoNum type="arabicPeriod"/>
            </a:pPr>
            <a:r>
              <a:rPr lang="en-GB" sz="1400" b="0" err="1">
                <a:ea typeface="+mj-lt"/>
                <a:cs typeface="+mj-lt"/>
              </a:rPr>
              <a:t>Julialicia</a:t>
            </a:r>
            <a:r>
              <a:rPr lang="en-GB" sz="1400" b="0" dirty="0">
                <a:ea typeface="+mj-lt"/>
                <a:cs typeface="+mj-lt"/>
              </a:rPr>
              <a:t> Case Salvatore Pane, E. F. (2024). </a:t>
            </a:r>
            <a:r>
              <a:rPr lang="en-GB" sz="1400" b="0" i="1" dirty="0">
                <a:ea typeface="+mj-lt"/>
                <a:cs typeface="+mj-lt"/>
              </a:rPr>
              <a:t>Story Mode: The Creative Writer’s Guide to Narrative Video Game Design</a:t>
            </a:r>
            <a:r>
              <a:rPr lang="en-GB" sz="1400" b="0" dirty="0">
                <a:ea typeface="+mj-lt"/>
                <a:cs typeface="+mj-lt"/>
              </a:rPr>
              <a:t> (1st ed.). Bloomsbury Publishing. </a:t>
            </a:r>
            <a:r>
              <a:rPr lang="en-GB" sz="1400" b="0" u="sng" dirty="0">
                <a:ea typeface="+mj-lt"/>
                <a:cs typeface="+mj-lt"/>
                <a:hlinkClick r:id="rId6"/>
              </a:rPr>
              <a:t>https://doi.org/10.5040/9781350301405</a:t>
            </a:r>
            <a:endParaRPr lang="en-GB" sz="1400" b="0" dirty="0">
              <a:ea typeface="+mj-lt"/>
              <a:cs typeface="+mj-lt"/>
            </a:endParaRPr>
          </a:p>
          <a:p>
            <a:pPr marL="285750" indent="-285750" algn="just">
              <a:buAutoNum type="arabicPeriod"/>
            </a:pPr>
            <a:r>
              <a:rPr lang="en-GB" sz="1400" b="0" dirty="0">
                <a:ea typeface="+mj-lt"/>
                <a:cs typeface="+mj-lt"/>
              </a:rPr>
              <a:t>Hudson K et al (2018) </a:t>
            </a:r>
            <a:r>
              <a:rPr lang="en-GB" sz="1400" b="0" i="1" dirty="0">
                <a:ea typeface="+mj-lt"/>
                <a:cs typeface="+mj-lt"/>
              </a:rPr>
              <a:t>Player-Driven Stories: How Do We Get There?</a:t>
            </a:r>
            <a:r>
              <a:rPr lang="en-GB" sz="1400" b="0" dirty="0">
                <a:ea typeface="+mj-lt"/>
                <a:cs typeface="+mj-lt"/>
              </a:rPr>
              <a:t>, </a:t>
            </a:r>
            <a:r>
              <a:rPr lang="en-GB" sz="1400" b="0" i="1" dirty="0">
                <a:ea typeface="+mj-lt"/>
                <a:cs typeface="+mj-lt"/>
              </a:rPr>
              <a:t>YouTube</a:t>
            </a:r>
            <a:r>
              <a:rPr lang="en-GB" sz="1400" b="0" dirty="0">
                <a:ea typeface="+mj-lt"/>
                <a:cs typeface="+mj-lt"/>
              </a:rPr>
              <a:t>. Available at: </a:t>
            </a:r>
            <a:r>
              <a:rPr lang="en-GB" sz="1400" b="0" u="sng" dirty="0">
                <a:ea typeface="+mj-lt"/>
                <a:cs typeface="+mj-lt"/>
                <a:hlinkClick r:id="rId7"/>
              </a:rPr>
              <a:t>https://www.youtube.com/watch?v=qie4My7zOgI</a:t>
            </a:r>
            <a:r>
              <a:rPr lang="en-GB" sz="1400" b="0" dirty="0">
                <a:ea typeface="+mj-lt"/>
                <a:cs typeface="+mj-lt"/>
              </a:rPr>
              <a:t> (Accessed: 12 February 2026).</a:t>
            </a:r>
            <a:endParaRPr lang="en-GB" sz="1400"/>
          </a:p>
          <a:p>
            <a:pPr marL="285750" indent="-285750" algn="just">
              <a:buAutoNum type="arabicPeriod"/>
            </a:pPr>
            <a:r>
              <a:rPr lang="en-GB" sz="1400" b="0" dirty="0">
                <a:ea typeface="+mj-lt"/>
                <a:cs typeface="+mj-lt"/>
              </a:rPr>
              <a:t>Rouse III R et al (2016) </a:t>
            </a:r>
            <a:r>
              <a:rPr lang="en-GB" sz="1400" b="0" i="1" dirty="0">
                <a:ea typeface="+mj-lt"/>
                <a:cs typeface="+mj-lt"/>
              </a:rPr>
              <a:t>Dynamic Stories for Dynamic Games: Six Ways to Give Each Player a Unique Narrative</a:t>
            </a:r>
            <a:r>
              <a:rPr lang="en-GB" sz="1400" b="0" dirty="0">
                <a:ea typeface="+mj-lt"/>
                <a:cs typeface="+mj-lt"/>
              </a:rPr>
              <a:t>, </a:t>
            </a:r>
            <a:r>
              <a:rPr lang="en-GB" sz="1400" b="0" i="1" dirty="0">
                <a:ea typeface="+mj-lt"/>
                <a:cs typeface="+mj-lt"/>
              </a:rPr>
              <a:t>YouTube</a:t>
            </a:r>
            <a:r>
              <a:rPr lang="en-GB" sz="1400" b="0" dirty="0">
                <a:ea typeface="+mj-lt"/>
                <a:cs typeface="+mj-lt"/>
              </a:rPr>
              <a:t>. Available at: </a:t>
            </a:r>
            <a:r>
              <a:rPr lang="en-GB" sz="1400" b="0" u="sng" dirty="0">
                <a:ea typeface="+mj-lt"/>
                <a:cs typeface="+mj-lt"/>
                <a:hlinkClick r:id="rId8"/>
              </a:rPr>
              <a:t>https://www.youtube.com/watch?v=SsSh62mSPZE</a:t>
            </a:r>
            <a:r>
              <a:rPr lang="en-GB" sz="1400" b="0" dirty="0">
                <a:ea typeface="+mj-lt"/>
                <a:cs typeface="+mj-lt"/>
              </a:rPr>
              <a:t> (Accessed: 12 February 2026).</a:t>
            </a:r>
            <a:endParaRPr lang="en-GB" sz="1400"/>
          </a:p>
          <a:p>
            <a:pPr marL="285750" indent="-285750" algn="just">
              <a:buAutoNum type="arabicPeriod"/>
            </a:pPr>
            <a:r>
              <a:rPr lang="en-GB" sz="1400" b="0" dirty="0">
                <a:ea typeface="+mj-lt"/>
                <a:cs typeface="+mj-lt"/>
              </a:rPr>
              <a:t>Howard-Arias T et al (2022) </a:t>
            </a:r>
            <a:r>
              <a:rPr lang="en-GB" sz="1400" b="0" i="1" dirty="0">
                <a:ea typeface="+mj-lt"/>
                <a:cs typeface="+mj-lt"/>
              </a:rPr>
              <a:t>Making Player Choices Feel like They Matter in Your Narrative,</a:t>
            </a:r>
            <a:r>
              <a:rPr lang="en-GB" sz="1400" b="0" dirty="0">
                <a:ea typeface="+mj-lt"/>
                <a:cs typeface="+mj-lt"/>
              </a:rPr>
              <a:t> YouTube. Available at: </a:t>
            </a:r>
            <a:r>
              <a:rPr lang="en-GB" sz="1400" b="0" u="sng" dirty="0">
                <a:ea typeface="+mj-lt"/>
                <a:cs typeface="+mj-lt"/>
                <a:hlinkClick r:id="rId9"/>
              </a:rPr>
              <a:t>https://www.youtube.com/watch?v=KU3FlTpxSyk</a:t>
            </a:r>
            <a:r>
              <a:rPr lang="en-GB" sz="1400" b="0" dirty="0">
                <a:ea typeface="+mj-lt"/>
                <a:cs typeface="+mj-lt"/>
              </a:rPr>
              <a:t> (Accessed: 12 February 2026).</a:t>
            </a:r>
            <a:endParaRPr lang="en-GB" sz="1400"/>
          </a:p>
          <a:p>
            <a:pPr marL="285750" indent="-285750" algn="just">
              <a:buAutoNum type="arabicPeriod"/>
            </a:pPr>
            <a:r>
              <a:rPr lang="en-GB" sz="1400" b="0" dirty="0">
                <a:ea typeface="+mj-lt"/>
                <a:cs typeface="+mj-lt"/>
              </a:rPr>
              <a:t>Schell J, GDC 2025 (2018) </a:t>
            </a:r>
            <a:r>
              <a:rPr lang="en-GB" sz="1400" b="0" i="1" dirty="0">
                <a:ea typeface="+mj-lt"/>
                <a:cs typeface="+mj-lt"/>
              </a:rPr>
              <a:t>The Nature of Order in Game Narrative</a:t>
            </a:r>
            <a:r>
              <a:rPr lang="en-GB" sz="1400" b="0" dirty="0">
                <a:ea typeface="+mj-lt"/>
                <a:cs typeface="+mj-lt"/>
              </a:rPr>
              <a:t>, </a:t>
            </a:r>
            <a:r>
              <a:rPr lang="en-GB" sz="1400" b="0" i="1" dirty="0">
                <a:ea typeface="+mj-lt"/>
                <a:cs typeface="+mj-lt"/>
              </a:rPr>
              <a:t>YouTube</a:t>
            </a:r>
            <a:r>
              <a:rPr lang="en-GB" sz="1400" b="0" dirty="0">
                <a:ea typeface="+mj-lt"/>
                <a:cs typeface="+mj-lt"/>
              </a:rPr>
              <a:t>. Available at: </a:t>
            </a:r>
            <a:r>
              <a:rPr lang="en-GB" sz="1400" b="0" u="sng" dirty="0">
                <a:ea typeface="+mj-lt"/>
                <a:cs typeface="+mj-lt"/>
                <a:hlinkClick r:id="rId10"/>
              </a:rPr>
              <a:t>https://www.youtube.com/watch?v=E-qnXNUSUMA</a:t>
            </a:r>
            <a:r>
              <a:rPr lang="en-GB" sz="1400" b="0" dirty="0">
                <a:ea typeface="+mj-lt"/>
                <a:cs typeface="+mj-lt"/>
              </a:rPr>
              <a:t>.</a:t>
            </a:r>
            <a:endParaRPr lang="en-GB" sz="1400"/>
          </a:p>
          <a:p>
            <a:pPr marL="285750" indent="-285750" algn="just">
              <a:buAutoNum type="arabicPeriod"/>
            </a:pPr>
            <a:r>
              <a:rPr lang="en-GB" sz="1400" b="0" dirty="0">
                <a:ea typeface="+mj-lt"/>
                <a:cs typeface="+mj-lt"/>
              </a:rPr>
              <a:t>Laidlaw M et al (2018) </a:t>
            </a:r>
            <a:r>
              <a:rPr lang="en-GB" sz="1400" b="0" i="1" dirty="0">
                <a:ea typeface="+mj-lt"/>
                <a:cs typeface="+mj-lt"/>
              </a:rPr>
              <a:t>Empires to Ages: Storytelling Lessons Learned in 14 Years at BioWare</a:t>
            </a:r>
            <a:r>
              <a:rPr lang="en-GB" sz="1400" b="0" dirty="0">
                <a:ea typeface="+mj-lt"/>
                <a:cs typeface="+mj-lt"/>
              </a:rPr>
              <a:t>, </a:t>
            </a:r>
            <a:r>
              <a:rPr lang="en-GB" sz="1400" b="0" i="1" dirty="0">
                <a:ea typeface="+mj-lt"/>
                <a:cs typeface="+mj-lt"/>
              </a:rPr>
              <a:t>YouTube</a:t>
            </a:r>
            <a:r>
              <a:rPr lang="en-GB" sz="1400" b="0" dirty="0">
                <a:ea typeface="+mj-lt"/>
                <a:cs typeface="+mj-lt"/>
              </a:rPr>
              <a:t>. Available at: </a:t>
            </a:r>
            <a:r>
              <a:rPr lang="en-GB" sz="1400" b="0" u="sng" dirty="0">
                <a:ea typeface="+mj-lt"/>
                <a:cs typeface="+mj-lt"/>
                <a:hlinkClick r:id="rId11"/>
              </a:rPr>
              <a:t>https://www.youtube.com/watch?v=Gsh-aYdFWws</a:t>
            </a:r>
            <a:r>
              <a:rPr lang="en-GB" sz="1400" b="0" dirty="0">
                <a:ea typeface="+mj-lt"/>
                <a:cs typeface="+mj-lt"/>
              </a:rPr>
              <a:t> (Accessed: 12 February 2026).</a:t>
            </a:r>
            <a:endParaRPr lang="en-GB" sz="1400"/>
          </a:p>
          <a:p>
            <a:pPr marL="285750" indent="-285750" algn="just">
              <a:buAutoNum type="arabicPeriod"/>
            </a:pPr>
            <a:endParaRPr lang="en-GB" sz="1100" b="0" dirty="0">
              <a:ea typeface="+mj-lt"/>
              <a:cs typeface="+mj-lt"/>
            </a:endParaRPr>
          </a:p>
        </p:txBody>
      </p:sp>
      <p:sp>
        <p:nvSpPr>
          <p:cNvPr id="4" name="Date Placeholder 3">
            <a:extLst>
              <a:ext uri="{FF2B5EF4-FFF2-40B4-BE49-F238E27FC236}">
                <a16:creationId xmlns:a16="http://schemas.microsoft.com/office/drawing/2014/main" id="{2ECE5857-CC7D-4E22-B53C-925D34E90109}"/>
              </a:ext>
            </a:extLst>
          </p:cNvPr>
          <p:cNvSpPr>
            <a:spLocks noGrp="1"/>
          </p:cNvSpPr>
          <p:nvPr>
            <p:ph type="dt" sz="half" idx="10"/>
          </p:nvPr>
        </p:nvSpPr>
        <p:spPr/>
        <p:txBody>
          <a:bodyPr/>
          <a:lstStyle/>
          <a:p>
            <a:fld id="{B7493302-F71B-4666-9DC7-E417CF355976}" type="datetime1">
              <a:t>5/25/2026</a:t>
            </a:fld>
            <a:endParaRPr lang="en-US"/>
          </a:p>
        </p:txBody>
      </p:sp>
      <p:sp>
        <p:nvSpPr>
          <p:cNvPr id="5" name="Title 1">
            <a:extLst>
              <a:ext uri="{FF2B5EF4-FFF2-40B4-BE49-F238E27FC236}">
                <a16:creationId xmlns:a16="http://schemas.microsoft.com/office/drawing/2014/main" id="{A2428246-EB29-A245-B6BC-30D8CEBE031D}"/>
              </a:ext>
            </a:extLst>
          </p:cNvPr>
          <p:cNvSpPr txBox="1">
            <a:spLocks/>
          </p:cNvSpPr>
          <p:nvPr/>
        </p:nvSpPr>
        <p:spPr>
          <a:xfrm>
            <a:off x="308387" y="620202"/>
            <a:ext cx="9956747" cy="143878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600" b="1" kern="1200">
                <a:solidFill>
                  <a:schemeClr val="tx1"/>
                </a:solidFill>
                <a:latin typeface="+mj-lt"/>
                <a:ea typeface="+mj-ea"/>
                <a:cs typeface="+mj-cs"/>
              </a:defRPr>
            </a:lvl1pPr>
          </a:lstStyle>
          <a:p>
            <a:r>
              <a:rPr lang="en-GB" sz="4400" dirty="0"/>
              <a:t>Reference List</a:t>
            </a:r>
          </a:p>
        </p:txBody>
      </p:sp>
    </p:spTree>
    <p:extLst>
      <p:ext uri="{BB962C8B-B14F-4D97-AF65-F5344CB8AC3E}">
        <p14:creationId xmlns:p14="http://schemas.microsoft.com/office/powerpoint/2010/main" val="28204793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6E437-1F93-CAC8-8BA5-EC4911BE1219}"/>
              </a:ext>
            </a:extLst>
          </p:cNvPr>
          <p:cNvSpPr>
            <a:spLocks noGrp="1"/>
          </p:cNvSpPr>
          <p:nvPr>
            <p:ph type="title"/>
          </p:nvPr>
        </p:nvSpPr>
        <p:spPr>
          <a:xfrm>
            <a:off x="327925" y="620202"/>
            <a:ext cx="9966516" cy="901473"/>
          </a:xfrm>
        </p:spPr>
        <p:txBody>
          <a:bodyPr/>
          <a:lstStyle/>
          <a:p>
            <a:r>
              <a:rPr lang="en-GB" dirty="0"/>
              <a:t>Reference List</a:t>
            </a:r>
          </a:p>
        </p:txBody>
      </p:sp>
      <p:sp>
        <p:nvSpPr>
          <p:cNvPr id="3" name="Text Placeholder 2">
            <a:extLst>
              <a:ext uri="{FF2B5EF4-FFF2-40B4-BE49-F238E27FC236}">
                <a16:creationId xmlns:a16="http://schemas.microsoft.com/office/drawing/2014/main" id="{ACE5F0B4-01F0-3A0A-B330-34E05B33549C}"/>
              </a:ext>
            </a:extLst>
          </p:cNvPr>
          <p:cNvSpPr>
            <a:spLocks noGrp="1"/>
          </p:cNvSpPr>
          <p:nvPr>
            <p:ph idx="1"/>
          </p:nvPr>
        </p:nvSpPr>
        <p:spPr>
          <a:xfrm>
            <a:off x="169390" y="1525243"/>
            <a:ext cx="12389284" cy="3870181"/>
          </a:xfrm>
        </p:spPr>
        <p:txBody>
          <a:bodyPr vert="horz" lIns="91440" tIns="45720" rIns="91440" bIns="45720" rtlCol="0" anchor="t">
            <a:noAutofit/>
          </a:bodyPr>
          <a:lstStyle/>
          <a:p>
            <a:pPr>
              <a:buAutoNum type="arabicPeriod"/>
            </a:pPr>
            <a:r>
              <a:rPr lang="en-GB" sz="1000" dirty="0">
                <a:ea typeface="+mn-lt"/>
                <a:cs typeface="+mn-lt"/>
              </a:rPr>
              <a:t>Koch M et al (2016) Life is Strange: Using Interactive Storytelling and Game Design to Tackle Real World Problems, YouTube. Available at: </a:t>
            </a:r>
            <a:r>
              <a:rPr lang="en-GB" sz="1000" dirty="0">
                <a:ea typeface="+mn-lt"/>
                <a:cs typeface="+mn-lt"/>
                <a:hlinkClick r:id="rId2"/>
              </a:rPr>
              <a:t>https://www.youtube.com/watch?v=fDVuH20c0zw</a:t>
            </a:r>
            <a:r>
              <a:rPr lang="en-GB" sz="1000" dirty="0">
                <a:ea typeface="+mn-lt"/>
                <a:cs typeface="+mn-lt"/>
              </a:rPr>
              <a:t>. (Accessed 12 February 2026) </a:t>
            </a:r>
            <a:endParaRPr lang="en-US" sz="1000"/>
          </a:p>
          <a:p>
            <a:pPr>
              <a:buAutoNum type="arabicPeriod"/>
            </a:pPr>
            <a:r>
              <a:rPr lang="en-GB" sz="1000" dirty="0">
                <a:ea typeface="+mn-lt"/>
                <a:cs typeface="+mn-lt"/>
              </a:rPr>
              <a:t>Troisi A et al (2010) Interactive Storytelling in Mass Effect 2, YouTube. Available at: </a:t>
            </a:r>
            <a:r>
              <a:rPr lang="en-GB" sz="1000" dirty="0">
                <a:ea typeface="+mn-lt"/>
                <a:cs typeface="+mn-lt"/>
                <a:hlinkClick r:id="rId3"/>
              </a:rPr>
              <a:t>https://www.youtube.com/watch?v=pMd5SS35KgM</a:t>
            </a:r>
            <a:r>
              <a:rPr lang="en-GB" sz="1000" dirty="0">
                <a:ea typeface="+mn-lt"/>
                <a:cs typeface="+mn-lt"/>
              </a:rPr>
              <a:t>. (Accessed 12 February 2026) </a:t>
            </a:r>
            <a:endParaRPr lang="en-GB" sz="1000"/>
          </a:p>
          <a:p>
            <a:pPr>
              <a:buAutoNum type="arabicPeriod"/>
            </a:pPr>
            <a:r>
              <a:rPr lang="en-GB" sz="1000" dirty="0">
                <a:ea typeface="+mn-lt"/>
                <a:cs typeface="+mn-lt"/>
              </a:rPr>
              <a:t>Sawyer J et al (2017) ‘Choice Architecture, Player Expression, and Narrative Design in Fallout: New Vegas’, YouTube. Available at: </a:t>
            </a:r>
            <a:r>
              <a:rPr lang="en-GB" sz="1000" dirty="0">
                <a:ea typeface="+mn-lt"/>
                <a:cs typeface="+mn-lt"/>
                <a:hlinkClick r:id="rId4"/>
              </a:rPr>
              <a:t>https://www.youtube.com/watch?v=LR4OxNfzTvU</a:t>
            </a:r>
            <a:r>
              <a:rPr lang="en-GB" sz="1000" dirty="0">
                <a:ea typeface="+mn-lt"/>
                <a:cs typeface="+mn-lt"/>
              </a:rPr>
              <a:t>. (Accessed 12 February 2026) </a:t>
            </a:r>
            <a:endParaRPr lang="en-GB" sz="1000"/>
          </a:p>
          <a:p>
            <a:pPr>
              <a:buAutoNum type="arabicPeriod"/>
            </a:pPr>
            <a:r>
              <a:rPr lang="en-GB" sz="1000" dirty="0">
                <a:ea typeface="+mn-lt"/>
                <a:cs typeface="+mn-lt"/>
              </a:rPr>
              <a:t>Blom, Joleen. (2023). Video Game Characters and Transmedia Storytelling: The Dynamic Game Character. (1st ed.). Amsterdam University Press. </a:t>
            </a:r>
            <a:r>
              <a:rPr lang="en-GB" sz="1000" dirty="0">
                <a:ea typeface="+mn-lt"/>
                <a:cs typeface="+mn-lt"/>
                <a:hlinkClick r:id="rId5"/>
              </a:rPr>
              <a:t>https://doi.org/10.1515/9789048553495</a:t>
            </a:r>
            <a:r>
              <a:rPr lang="en-GB" sz="1000" dirty="0">
                <a:ea typeface="+mn-lt"/>
                <a:cs typeface="+mn-lt"/>
              </a:rPr>
              <a:t> </a:t>
            </a:r>
            <a:endParaRPr lang="en-GB" sz="1000"/>
          </a:p>
          <a:p>
            <a:pPr>
              <a:buAutoNum type="arabicPeriod"/>
            </a:pPr>
            <a:r>
              <a:rPr lang="en-GB" sz="1000" err="1">
                <a:ea typeface="+mn-lt"/>
                <a:cs typeface="+mn-lt"/>
              </a:rPr>
              <a:t>Iuppa</a:t>
            </a:r>
            <a:r>
              <a:rPr lang="en-GB" sz="1000" dirty="0">
                <a:ea typeface="+mn-lt"/>
                <a:cs typeface="+mn-lt"/>
              </a:rPr>
              <a:t>, N., et al (2007). Story and Simulations for Serious Games: Tales from The Trenches (1st edition). Focal Press. </a:t>
            </a:r>
            <a:r>
              <a:rPr lang="en-GB" sz="1000" dirty="0">
                <a:ea typeface="+mn-lt"/>
                <a:cs typeface="+mn-lt"/>
                <a:hlinkClick r:id="rId6"/>
              </a:rPr>
              <a:t>https://doi.org/10.4324/9780080467207</a:t>
            </a:r>
            <a:r>
              <a:rPr lang="en-GB" sz="1000" dirty="0">
                <a:ea typeface="+mn-lt"/>
                <a:cs typeface="+mn-lt"/>
              </a:rPr>
              <a:t> </a:t>
            </a:r>
            <a:endParaRPr lang="en-GB" sz="1000"/>
          </a:p>
          <a:p>
            <a:pPr>
              <a:buAutoNum type="arabicPeriod"/>
            </a:pPr>
            <a:r>
              <a:rPr lang="en-GB" sz="1000" dirty="0">
                <a:ea typeface="+mn-lt"/>
                <a:cs typeface="+mn-lt"/>
              </a:rPr>
              <a:t>Isbister, K. (2022). Better Game Characters By Design A Psychological Approach. CRC Press. </a:t>
            </a:r>
            <a:endParaRPr lang="en-GB" sz="1000"/>
          </a:p>
          <a:p>
            <a:pPr>
              <a:buAutoNum type="arabicPeriod"/>
            </a:pPr>
            <a:r>
              <a:rPr lang="en-GB" sz="1000" dirty="0">
                <a:ea typeface="+mn-lt"/>
                <a:cs typeface="+mn-lt"/>
              </a:rPr>
              <a:t>Garavaglia, F. et al (2022). Moody5: Personality-biased agents to enhance interactive storytelling in video games. </a:t>
            </a:r>
            <a:r>
              <a:rPr lang="en-GB" sz="1000" err="1">
                <a:ea typeface="+mn-lt"/>
                <a:cs typeface="+mn-lt"/>
              </a:rPr>
              <a:t>CoG</a:t>
            </a:r>
            <a:r>
              <a:rPr lang="en-GB" sz="1000" dirty="0">
                <a:ea typeface="+mn-lt"/>
                <a:cs typeface="+mn-lt"/>
              </a:rPr>
              <a:t>, 175–182. </a:t>
            </a:r>
            <a:r>
              <a:rPr lang="en-GB" sz="1000" dirty="0">
                <a:ea typeface="+mn-lt"/>
                <a:cs typeface="+mn-lt"/>
                <a:hlinkClick r:id="rId7"/>
              </a:rPr>
              <a:t>https://doi.org/10.1109/CoG51982.2022.9893689</a:t>
            </a:r>
            <a:r>
              <a:rPr lang="en-GB" sz="1000" dirty="0">
                <a:ea typeface="+mn-lt"/>
                <a:cs typeface="+mn-lt"/>
              </a:rPr>
              <a:t> </a:t>
            </a:r>
            <a:endParaRPr lang="en-GB" sz="1000"/>
          </a:p>
          <a:p>
            <a:pPr>
              <a:buAutoNum type="arabicPeriod"/>
            </a:pPr>
            <a:r>
              <a:rPr lang="en-GB" sz="1000" dirty="0">
                <a:ea typeface="+mn-lt"/>
                <a:cs typeface="+mn-lt"/>
              </a:rPr>
              <a:t>Szolin, K. et al (2023). “I am the character, the character is me”: A thematic analysis of the use-avatar relationship in videogames. Computers in Human </a:t>
            </a:r>
            <a:r>
              <a:rPr lang="en-GB" sz="1000" err="1">
                <a:ea typeface="+mn-lt"/>
                <a:cs typeface="+mn-lt"/>
              </a:rPr>
              <a:t>Behavior</a:t>
            </a:r>
            <a:r>
              <a:rPr lang="en-GB" sz="1000" dirty="0">
                <a:ea typeface="+mn-lt"/>
                <a:cs typeface="+mn-lt"/>
              </a:rPr>
              <a:t>, 143, 107694. </a:t>
            </a:r>
            <a:endParaRPr lang="en-GB" sz="1000"/>
          </a:p>
          <a:p>
            <a:pPr>
              <a:buAutoNum type="arabicPeriod"/>
            </a:pPr>
            <a:r>
              <a:rPr lang="en-GB" sz="1000" dirty="0">
                <a:ea typeface="+mn-lt"/>
                <a:cs typeface="+mn-lt"/>
              </a:rPr>
              <a:t>Peña, J.et al (2020). Game perspective-taking effects on willingness to help immigrants: A replication study with a Spanish sample. New Media &amp; Society, 22(6), 944–958. </a:t>
            </a:r>
            <a:r>
              <a:rPr lang="en-GB" sz="1000" dirty="0">
                <a:ea typeface="+mn-lt"/>
                <a:cs typeface="+mn-lt"/>
                <a:hlinkClick r:id="rId8"/>
              </a:rPr>
              <a:t>https://doi.org/10.1177/1461444819874472</a:t>
            </a:r>
            <a:r>
              <a:rPr lang="en-GB" sz="1000" dirty="0">
                <a:ea typeface="+mn-lt"/>
                <a:cs typeface="+mn-lt"/>
              </a:rPr>
              <a:t> </a:t>
            </a:r>
            <a:endParaRPr lang="en-GB" sz="1000"/>
          </a:p>
          <a:p>
            <a:pPr>
              <a:buAutoNum type="arabicPeriod"/>
            </a:pPr>
            <a:r>
              <a:rPr lang="en-GB" sz="1000" dirty="0">
                <a:ea typeface="+mn-lt"/>
                <a:cs typeface="+mn-lt"/>
              </a:rPr>
              <a:t>Koike M et al (2020). What factors attract people to play romantic video games? PLOS ONE, 15(4), 1–14. </a:t>
            </a:r>
            <a:r>
              <a:rPr lang="en-GB" sz="1000" dirty="0">
                <a:ea typeface="+mn-lt"/>
                <a:cs typeface="+mn-lt"/>
                <a:hlinkClick r:id="rId9"/>
              </a:rPr>
              <a:t>https://doi.org/10.1371/journal.pone.0231535</a:t>
            </a:r>
            <a:r>
              <a:rPr lang="en-GB" sz="1000" dirty="0">
                <a:ea typeface="+mn-lt"/>
                <a:cs typeface="+mn-lt"/>
              </a:rPr>
              <a:t> </a:t>
            </a:r>
            <a:endParaRPr lang="en-GB" sz="1000"/>
          </a:p>
          <a:p>
            <a:pPr>
              <a:buAutoNum type="arabicPeriod"/>
            </a:pPr>
            <a:r>
              <a:rPr lang="en-GB" sz="1000" err="1">
                <a:ea typeface="+mn-lt"/>
                <a:cs typeface="+mn-lt"/>
              </a:rPr>
              <a:t>Karhulahti</a:t>
            </a:r>
            <a:r>
              <a:rPr lang="en-GB" sz="1000" dirty="0">
                <a:ea typeface="+mn-lt"/>
                <a:cs typeface="+mn-lt"/>
              </a:rPr>
              <a:t>, V.-M. et al (2021). </a:t>
            </a:r>
            <a:r>
              <a:rPr lang="en-GB" sz="1000" err="1">
                <a:ea typeface="+mn-lt"/>
                <a:cs typeface="+mn-lt"/>
              </a:rPr>
              <a:t>Fictosexuality</a:t>
            </a:r>
            <a:r>
              <a:rPr lang="en-GB" sz="1000" dirty="0">
                <a:ea typeface="+mn-lt"/>
                <a:cs typeface="+mn-lt"/>
              </a:rPr>
              <a:t>, </a:t>
            </a:r>
            <a:r>
              <a:rPr lang="en-GB" sz="1000" err="1">
                <a:ea typeface="+mn-lt"/>
                <a:cs typeface="+mn-lt"/>
              </a:rPr>
              <a:t>Fictoromance</a:t>
            </a:r>
            <a:r>
              <a:rPr lang="en-GB" sz="1000" dirty="0">
                <a:ea typeface="+mn-lt"/>
                <a:cs typeface="+mn-lt"/>
              </a:rPr>
              <a:t>, and </a:t>
            </a:r>
            <a:r>
              <a:rPr lang="en-GB" sz="1000" err="1">
                <a:ea typeface="+mn-lt"/>
                <a:cs typeface="+mn-lt"/>
              </a:rPr>
              <a:t>Fictophilia</a:t>
            </a:r>
            <a:r>
              <a:rPr lang="en-GB" sz="1000" dirty="0">
                <a:ea typeface="+mn-lt"/>
                <a:cs typeface="+mn-lt"/>
              </a:rPr>
              <a:t>: A Qualitative Study of Love and Desire for Fictional Characters. Frontiers in Psychology, Volume 11-2020. </a:t>
            </a:r>
            <a:r>
              <a:rPr lang="en-GB" sz="1000" dirty="0">
                <a:ea typeface="+mn-lt"/>
                <a:cs typeface="+mn-lt"/>
                <a:hlinkClick r:id="rId10"/>
              </a:rPr>
              <a:t>https://doi.org/10.3389/fpsyg.2020.575427</a:t>
            </a:r>
            <a:r>
              <a:rPr lang="en-GB" sz="1000" dirty="0">
                <a:ea typeface="+mn-lt"/>
                <a:cs typeface="+mn-lt"/>
              </a:rPr>
              <a:t> </a:t>
            </a:r>
            <a:endParaRPr lang="en-GB" sz="1000"/>
          </a:p>
          <a:p>
            <a:pPr>
              <a:buAutoNum type="arabicPeriod"/>
            </a:pPr>
            <a:r>
              <a:rPr lang="en-GB" sz="1000" dirty="0">
                <a:ea typeface="+mn-lt"/>
                <a:cs typeface="+mn-lt"/>
              </a:rPr>
              <a:t>Tan, Y. (2023). More Attached, Less Stressed: Viewers’ Parasocial Attachment to Virtual Youtubers and Its Influence on the Stress of Viewers During the COVID-19 Pandemic. SHS Web of Conferences, 155, 03012. </a:t>
            </a:r>
            <a:r>
              <a:rPr lang="en-GB" sz="1000" dirty="0">
                <a:ea typeface="+mn-lt"/>
                <a:cs typeface="+mn-lt"/>
                <a:hlinkClick r:id="rId11"/>
              </a:rPr>
              <a:t>https://doi.org/10.1051/shsconf/202315503012</a:t>
            </a:r>
            <a:r>
              <a:rPr lang="en-GB" sz="1000" dirty="0">
                <a:ea typeface="+mn-lt"/>
                <a:cs typeface="+mn-lt"/>
              </a:rPr>
              <a:t> </a:t>
            </a:r>
            <a:endParaRPr lang="en-GB" sz="1000"/>
          </a:p>
          <a:p>
            <a:pPr>
              <a:buAutoNum type="arabicPeriod"/>
            </a:pPr>
            <a:r>
              <a:rPr lang="en-GB" sz="1000" dirty="0">
                <a:ea typeface="+mn-lt"/>
                <a:cs typeface="+mn-lt"/>
              </a:rPr>
              <a:t>Bopp, J. A. et al (2019). Exploring emotional attachment to game characters. Proceedings of the Annual Symposium on Computer-Human Interaction in Play, 313–324. </a:t>
            </a:r>
            <a:endParaRPr lang="en-GB" sz="1000"/>
          </a:p>
          <a:p>
            <a:pPr>
              <a:buAutoNum type="arabicPeriod"/>
            </a:pPr>
            <a:r>
              <a:rPr lang="en-GB" sz="1000" dirty="0">
                <a:ea typeface="+mn-lt"/>
                <a:cs typeface="+mn-lt"/>
              </a:rPr>
              <a:t>Burgess, J. et al (2020). The female video game player-character persona and emotional attachment. Persona Studies, 6(2), 7–21. </a:t>
            </a:r>
            <a:endParaRPr lang="en-GB" sz="1000" dirty="0"/>
          </a:p>
          <a:p>
            <a:pPr marL="0" indent="0">
              <a:buNone/>
            </a:pPr>
            <a:endParaRPr lang="en-GB"/>
          </a:p>
          <a:p>
            <a:pPr marL="342900" indent="-342900">
              <a:buAutoNum type="arabicPeriod"/>
            </a:pPr>
            <a:endParaRPr lang="en-GB"/>
          </a:p>
        </p:txBody>
      </p:sp>
      <p:sp>
        <p:nvSpPr>
          <p:cNvPr id="4" name="Date Placeholder 3">
            <a:extLst>
              <a:ext uri="{FF2B5EF4-FFF2-40B4-BE49-F238E27FC236}">
                <a16:creationId xmlns:a16="http://schemas.microsoft.com/office/drawing/2014/main" id="{434E0946-7D61-B48B-AAF2-5A41D35ACD84}"/>
              </a:ext>
            </a:extLst>
          </p:cNvPr>
          <p:cNvSpPr>
            <a:spLocks noGrp="1"/>
          </p:cNvSpPr>
          <p:nvPr>
            <p:ph type="dt" sz="half" idx="10"/>
          </p:nvPr>
        </p:nvSpPr>
        <p:spPr/>
        <p:txBody>
          <a:bodyPr/>
          <a:lstStyle/>
          <a:p>
            <a:fld id="{6A484AC2-1672-4AFC-960C-7187781C92D7}" type="datetime1">
              <a:t>5/25/2026</a:t>
            </a:fld>
            <a:endParaRPr lang="en-US"/>
          </a:p>
        </p:txBody>
      </p:sp>
    </p:spTree>
    <p:extLst>
      <p:ext uri="{BB962C8B-B14F-4D97-AF65-F5344CB8AC3E}">
        <p14:creationId xmlns:p14="http://schemas.microsoft.com/office/powerpoint/2010/main" val="3511980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62B3D-E500-D5E8-787B-C0AA448FF07A}"/>
              </a:ext>
            </a:extLst>
          </p:cNvPr>
          <p:cNvSpPr>
            <a:spLocks noGrp="1"/>
          </p:cNvSpPr>
          <p:nvPr>
            <p:ph type="title"/>
          </p:nvPr>
        </p:nvSpPr>
        <p:spPr>
          <a:xfrm>
            <a:off x="308387" y="620202"/>
            <a:ext cx="9956747" cy="1438780"/>
          </a:xfrm>
        </p:spPr>
        <p:txBody>
          <a:bodyPr anchor="b">
            <a:normAutofit/>
          </a:bodyPr>
          <a:lstStyle/>
          <a:p>
            <a:r>
              <a:rPr lang="en-GB" dirty="0"/>
              <a:t>Any Questions?</a:t>
            </a:r>
          </a:p>
        </p:txBody>
      </p:sp>
      <p:pic>
        <p:nvPicPr>
          <p:cNvPr id="6" name="Picture 5" descr="A yellow question mark in a pile of black question marks&#10;&#10;AI-generated content may be incorrect.">
            <a:extLst>
              <a:ext uri="{FF2B5EF4-FFF2-40B4-BE49-F238E27FC236}">
                <a16:creationId xmlns:a16="http://schemas.microsoft.com/office/drawing/2014/main" id="{9641605A-095C-04F6-FF8A-72B4BA55AF9A}"/>
              </a:ext>
            </a:extLst>
          </p:cNvPr>
          <p:cNvPicPr>
            <a:picLocks noChangeAspect="1"/>
          </p:cNvPicPr>
          <p:nvPr/>
        </p:nvPicPr>
        <p:blipFill>
          <a:blip r:embed="rId2"/>
          <a:stretch>
            <a:fillRect/>
          </a:stretch>
        </p:blipFill>
        <p:spPr>
          <a:xfrm>
            <a:off x="335467" y="2424765"/>
            <a:ext cx="9956747" cy="3634212"/>
          </a:xfrm>
          <a:prstGeom prst="rect">
            <a:avLst/>
          </a:prstGeom>
          <a:noFill/>
        </p:spPr>
      </p:pic>
      <p:sp>
        <p:nvSpPr>
          <p:cNvPr id="3" name="Date Placeholder 2">
            <a:extLst>
              <a:ext uri="{FF2B5EF4-FFF2-40B4-BE49-F238E27FC236}">
                <a16:creationId xmlns:a16="http://schemas.microsoft.com/office/drawing/2014/main" id="{975F69C6-303C-D819-1DCA-C2A25AD04799}"/>
              </a:ext>
            </a:extLst>
          </p:cNvPr>
          <p:cNvSpPr>
            <a:spLocks noGrp="1"/>
          </p:cNvSpPr>
          <p:nvPr>
            <p:ph type="dt" sz="half" idx="10"/>
          </p:nvPr>
        </p:nvSpPr>
        <p:spPr>
          <a:xfrm>
            <a:off x="340137" y="63202"/>
            <a:ext cx="2743200" cy="318221"/>
          </a:xfrm>
        </p:spPr>
        <p:txBody>
          <a:bodyPr anchor="ctr">
            <a:normAutofit/>
          </a:bodyPr>
          <a:lstStyle/>
          <a:p>
            <a:pPr>
              <a:spcAft>
                <a:spcPts val="600"/>
              </a:spcAft>
            </a:pPr>
            <a:fld id="{C9925589-86DE-4856-BAD5-D490355BDCC6}" type="datetime1">
              <a:pPr>
                <a:spcAft>
                  <a:spcPts val="600"/>
                </a:spcAft>
              </a:pPr>
              <a:t>5/25/2026</a:t>
            </a:fld>
            <a:endParaRPr lang="en-US"/>
          </a:p>
        </p:txBody>
      </p:sp>
    </p:spTree>
    <p:extLst>
      <p:ext uri="{BB962C8B-B14F-4D97-AF65-F5344CB8AC3E}">
        <p14:creationId xmlns:p14="http://schemas.microsoft.com/office/powerpoint/2010/main" val="290085928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8B135F-67E1-4611-2C8E-8488AF62291E}"/>
              </a:ext>
            </a:extLst>
          </p:cNvPr>
          <p:cNvSpPr>
            <a:spLocks noGrp="1"/>
          </p:cNvSpPr>
          <p:nvPr>
            <p:ph type="title"/>
          </p:nvPr>
        </p:nvSpPr>
        <p:spPr>
          <a:xfrm>
            <a:off x="308387" y="620202"/>
            <a:ext cx="9956747" cy="645030"/>
          </a:xfrm>
        </p:spPr>
        <p:txBody>
          <a:bodyPr anchor="b">
            <a:normAutofit fontScale="90000"/>
          </a:bodyPr>
          <a:lstStyle/>
          <a:p>
            <a:r>
              <a:rPr lang="en-GB" dirty="0"/>
              <a:t>Gameplay Video</a:t>
            </a:r>
          </a:p>
        </p:txBody>
      </p:sp>
      <p:pic>
        <p:nvPicPr>
          <p:cNvPr id="3" name="Online Media 2" title="Gideon Doe Bokomi FYP Gameplay Video">
            <a:hlinkClick r:id="" action="ppaction://noaction"/>
            <a:extLst>
              <a:ext uri="{FF2B5EF4-FFF2-40B4-BE49-F238E27FC236}">
                <a16:creationId xmlns:a16="http://schemas.microsoft.com/office/drawing/2014/main" id="{7FBBAD2F-C87F-BFB6-9C73-3E125E58B048}"/>
              </a:ext>
            </a:extLst>
          </p:cNvPr>
          <p:cNvPicPr>
            <a:picLocks noRot="1" noChangeAspect="1"/>
          </p:cNvPicPr>
          <p:nvPr>
            <a:videoFile r:link="rId1"/>
          </p:nvPr>
        </p:nvPicPr>
        <p:blipFill>
          <a:blip r:embed="rId3"/>
          <a:stretch>
            <a:fillRect/>
          </a:stretch>
        </p:blipFill>
        <p:spPr>
          <a:xfrm>
            <a:off x="1476152" y="1714114"/>
            <a:ext cx="7611877" cy="4304097"/>
          </a:xfrm>
          <a:prstGeom prst="rect">
            <a:avLst/>
          </a:prstGeom>
          <a:noFill/>
        </p:spPr>
      </p:pic>
      <p:sp>
        <p:nvSpPr>
          <p:cNvPr id="2" name="Date Placeholder 1">
            <a:extLst>
              <a:ext uri="{FF2B5EF4-FFF2-40B4-BE49-F238E27FC236}">
                <a16:creationId xmlns:a16="http://schemas.microsoft.com/office/drawing/2014/main" id="{4458E89D-14CC-48CF-5DDB-E00DE840395E}"/>
              </a:ext>
            </a:extLst>
          </p:cNvPr>
          <p:cNvSpPr>
            <a:spLocks noGrp="1"/>
          </p:cNvSpPr>
          <p:nvPr>
            <p:ph type="dt" sz="half" idx="10"/>
          </p:nvPr>
        </p:nvSpPr>
        <p:spPr>
          <a:xfrm>
            <a:off x="340137" y="63202"/>
            <a:ext cx="2743200" cy="318221"/>
          </a:xfrm>
        </p:spPr>
        <p:txBody>
          <a:bodyPr anchor="ctr">
            <a:normAutofit/>
          </a:bodyPr>
          <a:lstStyle/>
          <a:p>
            <a:pPr>
              <a:spcAft>
                <a:spcPts val="600"/>
              </a:spcAft>
            </a:pPr>
            <a:fld id="{AA6FC737-E7AF-4F1A-8ED5-D0B3D9ED509A}" type="datetime1">
              <a:pPr>
                <a:spcAft>
                  <a:spcPts val="600"/>
                </a:spcAft>
              </a:pPr>
              <a:t>5/25/2026</a:t>
            </a:fld>
            <a:endParaRPr lang="en-US"/>
          </a:p>
        </p:txBody>
      </p:sp>
    </p:spTree>
    <p:extLst>
      <p:ext uri="{BB962C8B-B14F-4D97-AF65-F5344CB8AC3E}">
        <p14:creationId xmlns:p14="http://schemas.microsoft.com/office/powerpoint/2010/main" val="35116144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2FF617D-6EC4-BBB9-5808-0FCC1070BBE9}"/>
              </a:ext>
            </a:extLst>
          </p:cNvPr>
          <p:cNvSpPr>
            <a:spLocks noGrp="1"/>
          </p:cNvSpPr>
          <p:nvPr>
            <p:ph type="title"/>
          </p:nvPr>
        </p:nvSpPr>
        <p:spPr>
          <a:xfrm>
            <a:off x="308387" y="620202"/>
            <a:ext cx="9956747" cy="772030"/>
          </a:xfrm>
        </p:spPr>
        <p:txBody>
          <a:bodyPr anchor="b">
            <a:normAutofit/>
          </a:bodyPr>
          <a:lstStyle/>
          <a:p>
            <a:r>
              <a:rPr lang="en-GB" dirty="0"/>
              <a:t>Technical Demonstration Video</a:t>
            </a:r>
          </a:p>
        </p:txBody>
      </p:sp>
      <p:pic>
        <p:nvPicPr>
          <p:cNvPr id="5" name="Online Media 4" title="Gideon Doe Bokomi FYP Technical Demonstration">
            <a:hlinkClick r:id="" action="ppaction://noaction"/>
            <a:extLst>
              <a:ext uri="{FF2B5EF4-FFF2-40B4-BE49-F238E27FC236}">
                <a16:creationId xmlns:a16="http://schemas.microsoft.com/office/drawing/2014/main" id="{45B7FF05-C047-5231-540E-4D5F56C13E41}"/>
              </a:ext>
            </a:extLst>
          </p:cNvPr>
          <p:cNvPicPr>
            <a:picLocks noRot="1" noChangeAspect="1"/>
          </p:cNvPicPr>
          <p:nvPr>
            <a:videoFile r:link="rId1"/>
          </p:nvPr>
        </p:nvPicPr>
        <p:blipFill>
          <a:blip r:embed="rId3"/>
          <a:stretch>
            <a:fillRect/>
          </a:stretch>
        </p:blipFill>
        <p:spPr>
          <a:xfrm>
            <a:off x="1529069" y="1767032"/>
            <a:ext cx="7929377" cy="4462847"/>
          </a:xfrm>
          <a:prstGeom prst="rect">
            <a:avLst/>
          </a:prstGeom>
          <a:noFill/>
        </p:spPr>
      </p:pic>
      <p:sp>
        <p:nvSpPr>
          <p:cNvPr id="4" name="Date Placeholder 3">
            <a:extLst>
              <a:ext uri="{FF2B5EF4-FFF2-40B4-BE49-F238E27FC236}">
                <a16:creationId xmlns:a16="http://schemas.microsoft.com/office/drawing/2014/main" id="{854B6EAF-C2C0-C8FD-4B47-9A47E74D8D70}"/>
              </a:ext>
            </a:extLst>
          </p:cNvPr>
          <p:cNvSpPr>
            <a:spLocks noGrp="1"/>
          </p:cNvSpPr>
          <p:nvPr>
            <p:ph type="dt" sz="half" idx="10"/>
          </p:nvPr>
        </p:nvSpPr>
        <p:spPr>
          <a:xfrm>
            <a:off x="340137" y="63202"/>
            <a:ext cx="2743200" cy="318221"/>
          </a:xfrm>
        </p:spPr>
        <p:txBody>
          <a:bodyPr anchor="ctr">
            <a:normAutofit/>
          </a:bodyPr>
          <a:lstStyle/>
          <a:p>
            <a:pPr>
              <a:spcAft>
                <a:spcPts val="600"/>
              </a:spcAft>
            </a:pPr>
            <a:fld id="{197F37FA-77C6-4C11-8E15-A4D8CC067A0C}" type="datetime1">
              <a:pPr>
                <a:spcAft>
                  <a:spcPts val="600"/>
                </a:spcAft>
              </a:pPr>
              <a:t>5/25/2026</a:t>
            </a:fld>
            <a:endParaRPr lang="en-US"/>
          </a:p>
        </p:txBody>
      </p:sp>
    </p:spTree>
    <p:extLst>
      <p:ext uri="{BB962C8B-B14F-4D97-AF65-F5344CB8AC3E}">
        <p14:creationId xmlns:p14="http://schemas.microsoft.com/office/powerpoint/2010/main" val="2821142724"/>
      </p:ext>
    </p:extLst>
  </p:cSld>
  <p:clrMapOvr>
    <a:masterClrMapping/>
  </p:clrMapOvr>
</p:sld>
</file>

<file path=ppt/theme/theme1.xml><?xml version="1.0" encoding="utf-8"?>
<a:theme xmlns:a="http://schemas.openxmlformats.org/drawingml/2006/main" name="DylanVTI">
  <a:themeElements>
    <a:clrScheme name="DylanVTI">
      <a:dk1>
        <a:sysClr val="windowText" lastClr="000000"/>
      </a:dk1>
      <a:lt1>
        <a:sysClr val="window" lastClr="FFFFFF"/>
      </a:lt1>
      <a:dk2>
        <a:srgbClr val="1A1A33"/>
      </a:dk2>
      <a:lt2>
        <a:srgbClr val="EEFFE3"/>
      </a:lt2>
      <a:accent1>
        <a:srgbClr val="5C40EF"/>
      </a:accent1>
      <a:accent2>
        <a:srgbClr val="B8A0F8"/>
      </a:accent2>
      <a:accent3>
        <a:srgbClr val="00C777"/>
      </a:accent3>
      <a:accent4>
        <a:srgbClr val="005A66"/>
      </a:accent4>
      <a:accent5>
        <a:srgbClr val="9956EA"/>
      </a:accent5>
      <a:accent6>
        <a:srgbClr val="9BBB25"/>
      </a:accent6>
      <a:hlink>
        <a:srgbClr val="674CF0"/>
      </a:hlink>
      <a:folHlink>
        <a:srgbClr val="B53699"/>
      </a:folHlink>
    </a:clrScheme>
    <a:fontScheme name="DylanVTI">
      <a:majorFont>
        <a:latin typeface="Neue Haas Grotesk Text Pro"/>
        <a:ea typeface=""/>
        <a:cs typeface=""/>
      </a:majorFont>
      <a:minorFont>
        <a:latin typeface="Neue Haas Grotesk Text Pro"/>
        <a:ea typeface=""/>
        <a:cs typeface=""/>
      </a:minorFont>
    </a:fontScheme>
    <a:fmtScheme name="DylanVTI">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ylanVTI" id="{CD0E21EA-FD0B-4FCD-9D95-B274E3CB7535}" vid="{F2F2D961-94DA-46D9-ABD7-77D6D5FB2C2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3BF76585360BE4BB8D976A1E44FFC30" ma:contentTypeVersion="18" ma:contentTypeDescription="Create a new document." ma:contentTypeScope="" ma:versionID="aaefe3884e1e0d48e653b9e3a7e928b2">
  <xsd:schema xmlns:xsd="http://www.w3.org/2001/XMLSchema" xmlns:xs="http://www.w3.org/2001/XMLSchema" xmlns:p="http://schemas.microsoft.com/office/2006/metadata/properties" xmlns:ns2="45c0638f-8904-45ab-b124-b1f7ff451179" xmlns:ns3="ac1d6235-51e3-4a29-8ef4-963eeebbd849" targetNamespace="http://schemas.microsoft.com/office/2006/metadata/properties" ma:root="true" ma:fieldsID="8be55a6742ed12366c104c809b5fa50f" ns2:_="" ns3:_="">
    <xsd:import namespace="45c0638f-8904-45ab-b124-b1f7ff451179"/>
    <xsd:import namespace="ac1d6235-51e3-4a29-8ef4-963eeebbd84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Topics" minOccurs="0"/>
                <xsd:element ref="ns2:MediaServiceLocation" minOccurs="0"/>
                <xsd:element ref="ns2:MediaServiceSearchProperties" minOccurs="0"/>
                <xsd:element ref="ns2:MediaServiceBillingMetadata" minOccurs="0"/>
                <xsd:element ref="ns2: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5c0638f-8904-45ab-b124-b1f7ff45117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9151cd1a-81c0-4f7e-8bca-7c9d41dcf3fb"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Topics" ma:index="21" nillable="true" ma:displayName="Topics" ma:format="Dropdown" ma:internalName="Topics">
      <xsd:simpleType>
        <xsd:restriction base="dms:Text">
          <xsd:maxLength value="255"/>
        </xsd:restriction>
      </xsd:simpleType>
    </xsd:element>
    <xsd:element name="MediaServiceLocation" ma:index="22" nillable="true" ma:displayName="Loca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element name="Details" ma:index="25" nillable="true" ma:displayName="Details" ma:format="Dropdown" ma:internalName="Details">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c1d6235-51e3-4a29-8ef4-963eeebbd849"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3edadf58-48e6-41c9-9b5a-4b8859450888}" ma:internalName="TaxCatchAll" ma:showField="CatchAllData" ma:web="ac1d6235-51e3-4a29-8ef4-963eeebbd849">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opics xmlns="45c0638f-8904-45ab-b124-b1f7ff451179" xsi:nil="true"/>
    <TaxCatchAll xmlns="ac1d6235-51e3-4a29-8ef4-963eeebbd849" xsi:nil="true"/>
    <lcf76f155ced4ddcb4097134ff3c332f xmlns="45c0638f-8904-45ab-b124-b1f7ff451179">
      <Terms xmlns="http://schemas.microsoft.com/office/infopath/2007/PartnerControls"/>
    </lcf76f155ced4ddcb4097134ff3c332f>
    <SharedWithUsers xmlns="ac1d6235-51e3-4a29-8ef4-963eeebbd849">
      <UserInfo>
        <DisplayName/>
        <AccountId xsi:nil="true"/>
        <AccountType/>
      </UserInfo>
    </SharedWithUsers>
    <Details xmlns="45c0638f-8904-45ab-b124-b1f7ff45117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D8B7298-6565-4648-9ADC-683D2D42636D}">
  <ds:schemaRefs>
    <ds:schemaRef ds:uri="45c0638f-8904-45ab-b124-b1f7ff451179"/>
    <ds:schemaRef ds:uri="ac1d6235-51e3-4a29-8ef4-963eeebbd84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5CC142F-F120-4F30-AC4C-0B7512E2EB19}">
  <ds:schemaRefs>
    <ds:schemaRef ds:uri="45c0638f-8904-45ab-b124-b1f7ff451179"/>
    <ds:schemaRef ds:uri="ac1d6235-51e3-4a29-8ef4-963eeebbd849"/>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475A8469-11B7-49DA-B3FC-F2755995F5B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52</Slides>
  <Notes>21</Notes>
  <HiddenSlides>0</HiddenSlide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DylanVTI</vt:lpstr>
      <vt:lpstr>Viva:  Exploring the impact of player attachment on branched narrative decisions </vt:lpstr>
      <vt:lpstr>Abstract</vt:lpstr>
      <vt:lpstr>Viva Structure</vt:lpstr>
      <vt:lpstr>Introduction</vt:lpstr>
      <vt:lpstr>Introduction</vt:lpstr>
      <vt:lpstr>Project Aims and Objectives</vt:lpstr>
      <vt:lpstr> Literature Review: </vt:lpstr>
      <vt:lpstr>History of Narrative Games</vt:lpstr>
      <vt:lpstr>Storytelling in Media</vt:lpstr>
      <vt:lpstr>Storytelling in Video Games</vt:lpstr>
      <vt:lpstr>Branched Storylines</vt:lpstr>
      <vt:lpstr>Industry Best Practices</vt:lpstr>
      <vt:lpstr>Successful Games Case Study 1</vt:lpstr>
      <vt:lpstr>Successful Games Case Study 2</vt:lpstr>
      <vt:lpstr>Successful Games Case Study 3</vt:lpstr>
      <vt:lpstr>Designing Video Game Characters</vt:lpstr>
      <vt:lpstr>Emotional attachment with virtual agents</vt:lpstr>
      <vt:lpstr>Emotional attachment with virtual agents (continued)</vt:lpstr>
      <vt:lpstr>Research Methodologies</vt:lpstr>
      <vt:lpstr>Platforms</vt:lpstr>
      <vt:lpstr>Procedure</vt:lpstr>
      <vt:lpstr>Variables</vt:lpstr>
      <vt:lpstr>PowerPoint Presentation</vt:lpstr>
      <vt:lpstr>PowerPoint Presentation</vt:lpstr>
      <vt:lpstr>Participants</vt:lpstr>
      <vt:lpstr>Limitations</vt:lpstr>
      <vt:lpstr>Research Methodology: Artefact </vt:lpstr>
      <vt:lpstr>Artefact Features</vt:lpstr>
      <vt:lpstr>Results and Findings</vt:lpstr>
      <vt:lpstr>Research Survey Results</vt:lpstr>
      <vt:lpstr>Research Survey Results </vt:lpstr>
      <vt:lpstr>Playtest Results</vt:lpstr>
      <vt:lpstr>Discussion and Analysis</vt:lpstr>
      <vt:lpstr>Aim</vt:lpstr>
      <vt:lpstr>Objective 1</vt:lpstr>
      <vt:lpstr>Objective 2</vt:lpstr>
      <vt:lpstr>Objective 3</vt:lpstr>
      <vt:lpstr>Objective 4</vt:lpstr>
      <vt:lpstr>Objective 4 (Continued)</vt:lpstr>
      <vt:lpstr>Explanations</vt:lpstr>
      <vt:lpstr>Criticisms</vt:lpstr>
      <vt:lpstr>Changes</vt:lpstr>
      <vt:lpstr>Conclusion</vt:lpstr>
      <vt:lpstr>Conclusion</vt:lpstr>
      <vt:lpstr>Further Research</vt:lpstr>
      <vt:lpstr>Further Research</vt:lpstr>
      <vt:lpstr>References</vt:lpstr>
      <vt:lpstr>Lebowitz, J. et al (2011). Interactive storytelling for video games: a player-centered approach to creating memorable characters and stories (1st edition). Focal Press. https://doi.org/10.4324/9780240817187 Skolnick, E. (2014). Video game storytelling: what every developer needs to know about narrative techniques (1st ed.). Watson-Guptill. Nicklin, H. (2022). Writing for Games: Theory and Practice (1st ed., Vol. 1). CRC Press. https://doi.org/10.1201/9781003182832 Suter, B. et al (2021). Narrative Mechanics Strategies and Meanings in Games and Real Life. In Suter et al. (eds.), Narrative Mechanics Strategies and Meanings in Games and Real Life (1st ed.). transcript Verlag. https://doi.org/10.14361/9783839453452 Berger, R. (2025). Dramatic Storytelling and Narrative Design: A Writer’s Guide to Video Games and Transmedia (Second edition.). CRC Press. Heussner, T. et al (2015). The Game Narrative Toolbox (1st ed.). Taylor &amp; Francis Group. https://doi.org/10.4324/9781315766836 Julialicia Case Salvatore Pane, E. F. (2024). Story Mode: The Creative Writer’s Guide to Narrative Video Game Design (1st ed.). Bloomsbury Publishing. https://doi.org/10.5040/9781350301405 Hudson K et al (2018) Player-Driven Stories: How Do We Get There?, YouTube. Available at: https://www.youtube.com/watch?v=qie4My7zOgI (Accessed: 12 February 2026). Rouse III R et al (2016) Dynamic Stories for Dynamic Games: Six Ways to Give Each Player a Unique Narrative, YouTube. Available at: https://www.youtube.com/watch?v=SsSh62mSPZE (Accessed: 12 February 2026). Howard-Arias T et al (2022) Making Player Choices Feel like They Matter in Your Narrative, YouTube. Available at: https://www.youtube.com/watch?v=KU3FlTpxSyk (Accessed: 12 February 2026). Schell J, GDC 2025 (2018) The Nature of Order in Game Narrative, YouTube. Available at: https://www.youtube.com/watch?v=E-qnXNUSUMA. Laidlaw M et al (2018) Empires to Ages: Storytelling Lessons Learned in 14 Years at BioWare, YouTube. Available at: https://www.youtube.com/watch?v=Gsh-aYdFWws (Accessed: 12 February 2026). </vt:lpstr>
      <vt:lpstr>Reference List</vt:lpstr>
      <vt:lpstr>Any Questions?</vt:lpstr>
      <vt:lpstr>Gameplay Video</vt:lpstr>
      <vt:lpstr>Technical Demonstration Video</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Pitch: [Project Title]</dc:title>
  <dc:subject/>
  <dc:creator/>
  <cp:keywords/>
  <dc:description>generated using python-pptx</dc:description>
  <cp:revision>2190</cp:revision>
  <dcterms:created xsi:type="dcterms:W3CDTF">2013-01-27T09:14:16Z</dcterms:created>
  <dcterms:modified xsi:type="dcterms:W3CDTF">2026-05-25T21:20:52Z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0x010100F3BF76585360BE4BB8D976A1E44FFC30</vt:lpwstr>
  </property>
  <property fmtid="{D5CDD505-2E9C-101B-9397-08002B2CF9AE}" pid="3" name="Order">
    <vt:r8>17200</vt:r8>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y fmtid="{D5CDD505-2E9C-101B-9397-08002B2CF9AE}" pid="7" name="MediaServiceImageTags">
    <vt:lpwstr/>
  </property>
</Properties>
</file>