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30"/>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487889-A646-7846-88D6-EAAC6E72E27A}" v="20" dt="2026-02-24T13:50:59.645"/>
    <p1510:client id="{AE9A1A2F-262C-431A-B748-F42A5D5D4AEA}" v="6" dt="2026-02-24T22:24:19.116"/>
    <p1510:client id="{EB5E7B54-9316-4478-89E0-C920B59D6C47}" v="87" dt="2026-02-24T13:51:17.9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5" d="100"/>
          <a:sy n="105" d="100"/>
        </p:scale>
        <p:origin x="77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fie Cordon" userId="3dd71fb0-f5a1-40f8-b4fa-204efb847920" providerId="ADAL" clId="{9E6FD82D-64DF-3063-80BF-4F6F3859C5A5}"/>
    <pc:docChg chg="custSel addSld delSld modSld">
      <pc:chgData name="Alfie Cordon" userId="3dd71fb0-f5a1-40f8-b4fa-204efb847920" providerId="ADAL" clId="{9E6FD82D-64DF-3063-80BF-4F6F3859C5A5}" dt="2026-02-24T19:43:13.147" v="44" actId="20577"/>
      <pc:docMkLst>
        <pc:docMk/>
      </pc:docMkLst>
      <pc:sldChg chg="modSp mod">
        <pc:chgData name="Alfie Cordon" userId="3dd71fb0-f5a1-40f8-b4fa-204efb847920" providerId="ADAL" clId="{9E6FD82D-64DF-3063-80BF-4F6F3859C5A5}" dt="2026-02-24T13:44:10.933" v="18" actId="20577"/>
        <pc:sldMkLst>
          <pc:docMk/>
          <pc:sldMk cId="2846960966" sldId="274"/>
        </pc:sldMkLst>
        <pc:spChg chg="mod">
          <ac:chgData name="Alfie Cordon" userId="3dd71fb0-f5a1-40f8-b4fa-204efb847920" providerId="ADAL" clId="{9E6FD82D-64DF-3063-80BF-4F6F3859C5A5}" dt="2026-02-24T13:44:10.933" v="18" actId="20577"/>
          <ac:spMkLst>
            <pc:docMk/>
            <pc:sldMk cId="2846960966" sldId="274"/>
            <ac:spMk id="3" creationId="{647E59A1-5603-079B-D6FD-C5E4B3500858}"/>
          </ac:spMkLst>
        </pc:spChg>
      </pc:sldChg>
      <pc:sldChg chg="modSp mod">
        <pc:chgData name="Alfie Cordon" userId="3dd71fb0-f5a1-40f8-b4fa-204efb847920" providerId="ADAL" clId="{9E6FD82D-64DF-3063-80BF-4F6F3859C5A5}" dt="2026-02-24T13:50:59.645" v="19" actId="20577"/>
        <pc:sldMkLst>
          <pc:docMk/>
          <pc:sldMk cId="4108798719" sldId="277"/>
        </pc:sldMkLst>
        <pc:spChg chg="mod">
          <ac:chgData name="Alfie Cordon" userId="3dd71fb0-f5a1-40f8-b4fa-204efb847920" providerId="ADAL" clId="{9E6FD82D-64DF-3063-80BF-4F6F3859C5A5}" dt="2026-02-24T13:50:59.645" v="19" actId="20577"/>
          <ac:spMkLst>
            <pc:docMk/>
            <pc:sldMk cId="4108798719" sldId="277"/>
            <ac:spMk id="3" creationId="{B9526F8E-64A7-0D9B-5C39-6A614D581300}"/>
          </ac:spMkLst>
        </pc:spChg>
      </pc:sldChg>
      <pc:sldChg chg="new del">
        <pc:chgData name="Alfie Cordon" userId="3dd71fb0-f5a1-40f8-b4fa-204efb847920" providerId="ADAL" clId="{9E6FD82D-64DF-3063-80BF-4F6F3859C5A5}" dt="2026-02-24T19:42:57.254" v="21" actId="2696"/>
        <pc:sldMkLst>
          <pc:docMk/>
          <pc:sldMk cId="37267760" sldId="278"/>
        </pc:sldMkLst>
      </pc:sldChg>
      <pc:sldChg chg="modSp add mod">
        <pc:chgData name="Alfie Cordon" userId="3dd71fb0-f5a1-40f8-b4fa-204efb847920" providerId="ADAL" clId="{9E6FD82D-64DF-3063-80BF-4F6F3859C5A5}" dt="2026-02-24T19:43:13.147" v="44" actId="20577"/>
        <pc:sldMkLst>
          <pc:docMk/>
          <pc:sldMk cId="3384680525" sldId="278"/>
        </pc:sldMkLst>
        <pc:spChg chg="mod">
          <ac:chgData name="Alfie Cordon" userId="3dd71fb0-f5a1-40f8-b4fa-204efb847920" providerId="ADAL" clId="{9E6FD82D-64DF-3063-80BF-4F6F3859C5A5}" dt="2026-02-24T19:43:13.147" v="44" actId="20577"/>
          <ac:spMkLst>
            <pc:docMk/>
            <pc:sldMk cId="3384680525" sldId="278"/>
            <ac:spMk id="6" creationId="{911A917F-D935-FC23-C076-891B1EA8A2E6}"/>
          </ac:spMkLst>
        </pc:spChg>
      </pc:sldChg>
    </pc:docChg>
  </pc:docChgLst>
  <pc:docChgLst>
    <pc:chgData name="Alfie Cordon" userId="3dd71fb0-f5a1-40f8-b4fa-204efb847920" providerId="ADAL" clId="{8AEE35C5-DD90-4CA9-99D1-A759B85FABFD}"/>
    <pc:docChg chg="custSel addSld modSld sldOrd">
      <pc:chgData name="Alfie Cordon" userId="3dd71fb0-f5a1-40f8-b4fa-204efb847920" providerId="ADAL" clId="{8AEE35C5-DD90-4CA9-99D1-A759B85FABFD}" dt="2026-02-24T22:33:51.773" v="1020" actId="1076"/>
      <pc:docMkLst>
        <pc:docMk/>
      </pc:docMkLst>
      <pc:sldChg chg="modSp mod">
        <pc:chgData name="Alfie Cordon" userId="3dd71fb0-f5a1-40f8-b4fa-204efb847920" providerId="ADAL" clId="{8AEE35C5-DD90-4CA9-99D1-A759B85FABFD}" dt="2026-02-24T22:18:51.764" v="264" actId="313"/>
        <pc:sldMkLst>
          <pc:docMk/>
          <pc:sldMk cId="3062372293" sldId="260"/>
        </pc:sldMkLst>
        <pc:spChg chg="mod">
          <ac:chgData name="Alfie Cordon" userId="3dd71fb0-f5a1-40f8-b4fa-204efb847920" providerId="ADAL" clId="{8AEE35C5-DD90-4CA9-99D1-A759B85FABFD}" dt="2026-02-24T22:18:51.764" v="264" actId="313"/>
          <ac:spMkLst>
            <pc:docMk/>
            <pc:sldMk cId="3062372293" sldId="260"/>
            <ac:spMk id="3" creationId="{EC5E0FE9-8653-A7CB-742F-D5C2B8AF0531}"/>
          </ac:spMkLst>
        </pc:spChg>
      </pc:sldChg>
      <pc:sldChg chg="modSp mod">
        <pc:chgData name="Alfie Cordon" userId="3dd71fb0-f5a1-40f8-b4fa-204efb847920" providerId="ADAL" clId="{8AEE35C5-DD90-4CA9-99D1-A759B85FABFD}" dt="2026-02-24T22:22:56.393" v="467" actId="33524"/>
        <pc:sldMkLst>
          <pc:docMk/>
          <pc:sldMk cId="139193952" sldId="263"/>
        </pc:sldMkLst>
        <pc:spChg chg="mod">
          <ac:chgData name="Alfie Cordon" userId="3dd71fb0-f5a1-40f8-b4fa-204efb847920" providerId="ADAL" clId="{8AEE35C5-DD90-4CA9-99D1-A759B85FABFD}" dt="2026-02-24T22:22:56.393" v="467" actId="33524"/>
          <ac:spMkLst>
            <pc:docMk/>
            <pc:sldMk cId="139193952" sldId="263"/>
            <ac:spMk id="3" creationId="{EE0D8B68-42B0-9505-83D3-69DC4D16E651}"/>
          </ac:spMkLst>
        </pc:spChg>
      </pc:sldChg>
      <pc:sldChg chg="modSp mod">
        <pc:chgData name="Alfie Cordon" userId="3dd71fb0-f5a1-40f8-b4fa-204efb847920" providerId="ADAL" clId="{8AEE35C5-DD90-4CA9-99D1-A759B85FABFD}" dt="2026-02-24T22:20:48.661" v="385" actId="20577"/>
        <pc:sldMkLst>
          <pc:docMk/>
          <pc:sldMk cId="2010392718" sldId="264"/>
        </pc:sldMkLst>
        <pc:spChg chg="mod">
          <ac:chgData name="Alfie Cordon" userId="3dd71fb0-f5a1-40f8-b4fa-204efb847920" providerId="ADAL" clId="{8AEE35C5-DD90-4CA9-99D1-A759B85FABFD}" dt="2026-02-24T22:20:48.661" v="385" actId="20577"/>
          <ac:spMkLst>
            <pc:docMk/>
            <pc:sldMk cId="2010392718" sldId="264"/>
            <ac:spMk id="3" creationId="{9BC7B61B-1CFE-0EC0-9F02-FCDBF3B73064}"/>
          </ac:spMkLst>
        </pc:spChg>
      </pc:sldChg>
      <pc:sldChg chg="modSp mod">
        <pc:chgData name="Alfie Cordon" userId="3dd71fb0-f5a1-40f8-b4fa-204efb847920" providerId="ADAL" clId="{8AEE35C5-DD90-4CA9-99D1-A759B85FABFD}" dt="2026-02-24T22:23:13.108" v="468" actId="20577"/>
        <pc:sldMkLst>
          <pc:docMk/>
          <pc:sldMk cId="273848235" sldId="266"/>
        </pc:sldMkLst>
        <pc:spChg chg="mod">
          <ac:chgData name="Alfie Cordon" userId="3dd71fb0-f5a1-40f8-b4fa-204efb847920" providerId="ADAL" clId="{8AEE35C5-DD90-4CA9-99D1-A759B85FABFD}" dt="2026-02-24T22:23:13.108" v="468" actId="20577"/>
          <ac:spMkLst>
            <pc:docMk/>
            <pc:sldMk cId="273848235" sldId="266"/>
            <ac:spMk id="3" creationId="{D15DD300-E3E6-B73A-5C4C-8410100D07D8}"/>
          </ac:spMkLst>
        </pc:spChg>
      </pc:sldChg>
      <pc:sldChg chg="addSp modSp mod">
        <pc:chgData name="Alfie Cordon" userId="3dd71fb0-f5a1-40f8-b4fa-204efb847920" providerId="ADAL" clId="{8AEE35C5-DD90-4CA9-99D1-A759B85FABFD}" dt="2026-02-24T22:26:45.830" v="636" actId="20577"/>
        <pc:sldMkLst>
          <pc:docMk/>
          <pc:sldMk cId="1299120741" sldId="267"/>
        </pc:sldMkLst>
        <pc:spChg chg="mod">
          <ac:chgData name="Alfie Cordon" userId="3dd71fb0-f5a1-40f8-b4fa-204efb847920" providerId="ADAL" clId="{8AEE35C5-DD90-4CA9-99D1-A759B85FABFD}" dt="2026-02-24T22:26:45.830" v="636" actId="20577"/>
          <ac:spMkLst>
            <pc:docMk/>
            <pc:sldMk cId="1299120741" sldId="267"/>
            <ac:spMk id="3" creationId="{2E9C3417-27A2-0470-47C9-A9287D8A5EBC}"/>
          </ac:spMkLst>
        </pc:spChg>
        <pc:spChg chg="add mod">
          <ac:chgData name="Alfie Cordon" userId="3dd71fb0-f5a1-40f8-b4fa-204efb847920" providerId="ADAL" clId="{8AEE35C5-DD90-4CA9-99D1-A759B85FABFD}" dt="2026-02-24T22:24:58.855" v="518" actId="20577"/>
          <ac:spMkLst>
            <pc:docMk/>
            <pc:sldMk cId="1299120741" sldId="267"/>
            <ac:spMk id="4" creationId="{0FBD72AF-3382-877D-DCBD-8A5E31AB18EE}"/>
          </ac:spMkLst>
        </pc:spChg>
      </pc:sldChg>
      <pc:sldChg chg="modSp mod">
        <pc:chgData name="Alfie Cordon" userId="3dd71fb0-f5a1-40f8-b4fa-204efb847920" providerId="ADAL" clId="{8AEE35C5-DD90-4CA9-99D1-A759B85FABFD}" dt="2026-02-24T22:27:42.127" v="665" actId="20577"/>
        <pc:sldMkLst>
          <pc:docMk/>
          <pc:sldMk cId="2245616993" sldId="268"/>
        </pc:sldMkLst>
        <pc:spChg chg="mod">
          <ac:chgData name="Alfie Cordon" userId="3dd71fb0-f5a1-40f8-b4fa-204efb847920" providerId="ADAL" clId="{8AEE35C5-DD90-4CA9-99D1-A759B85FABFD}" dt="2026-02-24T22:27:42.127" v="665" actId="20577"/>
          <ac:spMkLst>
            <pc:docMk/>
            <pc:sldMk cId="2245616993" sldId="268"/>
            <ac:spMk id="3" creationId="{5D895A72-6E36-2154-6417-B3C5BC0AB657}"/>
          </ac:spMkLst>
        </pc:spChg>
      </pc:sldChg>
      <pc:sldChg chg="addSp modSp mod setBg">
        <pc:chgData name="Alfie Cordon" userId="3dd71fb0-f5a1-40f8-b4fa-204efb847920" providerId="ADAL" clId="{8AEE35C5-DD90-4CA9-99D1-A759B85FABFD}" dt="2026-02-24T21:43:17.104" v="3" actId="26606"/>
        <pc:sldMkLst>
          <pc:docMk/>
          <pc:sldMk cId="3515833636" sldId="269"/>
        </pc:sldMkLst>
        <pc:spChg chg="mod">
          <ac:chgData name="Alfie Cordon" userId="3dd71fb0-f5a1-40f8-b4fa-204efb847920" providerId="ADAL" clId="{8AEE35C5-DD90-4CA9-99D1-A759B85FABFD}" dt="2026-02-24T21:43:17.104" v="3" actId="26606"/>
          <ac:spMkLst>
            <pc:docMk/>
            <pc:sldMk cId="3515833636" sldId="269"/>
            <ac:spMk id="2" creationId="{038CA5A2-69AF-7326-183B-DFC54FFED41A}"/>
          </ac:spMkLst>
        </pc:spChg>
        <pc:spChg chg="mod ord">
          <ac:chgData name="Alfie Cordon" userId="3dd71fb0-f5a1-40f8-b4fa-204efb847920" providerId="ADAL" clId="{8AEE35C5-DD90-4CA9-99D1-A759B85FABFD}" dt="2026-02-24T21:43:17.104" v="3" actId="26606"/>
          <ac:spMkLst>
            <pc:docMk/>
            <pc:sldMk cId="3515833636" sldId="269"/>
            <ac:spMk id="3" creationId="{C0B25540-0AE1-50C7-641D-4501CB16BC9D}"/>
          </ac:spMkLst>
        </pc:spChg>
        <pc:spChg chg="add">
          <ac:chgData name="Alfie Cordon" userId="3dd71fb0-f5a1-40f8-b4fa-204efb847920" providerId="ADAL" clId="{8AEE35C5-DD90-4CA9-99D1-A759B85FABFD}" dt="2026-02-24T21:43:17.104" v="3" actId="26606"/>
          <ac:spMkLst>
            <pc:docMk/>
            <pc:sldMk cId="3515833636" sldId="269"/>
            <ac:spMk id="10" creationId="{9E10BDB4-64F2-477D-A03B-9F8352D5E02E}"/>
          </ac:spMkLst>
        </pc:spChg>
        <pc:spChg chg="add">
          <ac:chgData name="Alfie Cordon" userId="3dd71fb0-f5a1-40f8-b4fa-204efb847920" providerId="ADAL" clId="{8AEE35C5-DD90-4CA9-99D1-A759B85FABFD}" dt="2026-02-24T21:43:17.104" v="3" actId="26606"/>
          <ac:spMkLst>
            <pc:docMk/>
            <pc:sldMk cId="3515833636" sldId="269"/>
            <ac:spMk id="12" creationId="{887F59F2-5FBC-40CD-AD35-376AECE49EA6}"/>
          </ac:spMkLst>
        </pc:spChg>
        <pc:spChg chg="add">
          <ac:chgData name="Alfie Cordon" userId="3dd71fb0-f5a1-40f8-b4fa-204efb847920" providerId="ADAL" clId="{8AEE35C5-DD90-4CA9-99D1-A759B85FABFD}" dt="2026-02-24T21:43:17.104" v="3" actId="26606"/>
          <ac:spMkLst>
            <pc:docMk/>
            <pc:sldMk cId="3515833636" sldId="269"/>
            <ac:spMk id="14" creationId="{7271C494-8107-3D61-D611-4FBC7C22A2B8}"/>
          </ac:spMkLst>
        </pc:spChg>
        <pc:picChg chg="add mod">
          <ac:chgData name="Alfie Cordon" userId="3dd71fb0-f5a1-40f8-b4fa-204efb847920" providerId="ADAL" clId="{8AEE35C5-DD90-4CA9-99D1-A759B85FABFD}" dt="2026-02-24T21:43:17.104" v="3" actId="26606"/>
          <ac:picMkLst>
            <pc:docMk/>
            <pc:sldMk cId="3515833636" sldId="269"/>
            <ac:picMk id="5" creationId="{C4779B5D-964F-869A-6257-310B2D6900F0}"/>
          </ac:picMkLst>
        </pc:picChg>
      </pc:sldChg>
      <pc:sldChg chg="modSp mod">
        <pc:chgData name="Alfie Cordon" userId="3dd71fb0-f5a1-40f8-b4fa-204efb847920" providerId="ADAL" clId="{8AEE35C5-DD90-4CA9-99D1-A759B85FABFD}" dt="2026-02-24T22:31:16.835" v="849" actId="20577"/>
        <pc:sldMkLst>
          <pc:docMk/>
          <pc:sldMk cId="2846960966" sldId="274"/>
        </pc:sldMkLst>
        <pc:spChg chg="mod">
          <ac:chgData name="Alfie Cordon" userId="3dd71fb0-f5a1-40f8-b4fa-204efb847920" providerId="ADAL" clId="{8AEE35C5-DD90-4CA9-99D1-A759B85FABFD}" dt="2026-02-24T22:31:16.835" v="849" actId="20577"/>
          <ac:spMkLst>
            <pc:docMk/>
            <pc:sldMk cId="2846960966" sldId="274"/>
            <ac:spMk id="3" creationId="{647E59A1-5603-079B-D6FD-C5E4B3500858}"/>
          </ac:spMkLst>
        </pc:spChg>
      </pc:sldChg>
      <pc:sldChg chg="modSp mod">
        <pc:chgData name="Alfie Cordon" userId="3dd71fb0-f5a1-40f8-b4fa-204efb847920" providerId="ADAL" clId="{8AEE35C5-DD90-4CA9-99D1-A759B85FABFD}" dt="2026-02-24T22:32:25.837" v="926" actId="20577"/>
        <pc:sldMkLst>
          <pc:docMk/>
          <pc:sldMk cId="4108798719" sldId="277"/>
        </pc:sldMkLst>
        <pc:spChg chg="mod">
          <ac:chgData name="Alfie Cordon" userId="3dd71fb0-f5a1-40f8-b4fa-204efb847920" providerId="ADAL" clId="{8AEE35C5-DD90-4CA9-99D1-A759B85FABFD}" dt="2026-02-24T22:32:25.837" v="926" actId="20577"/>
          <ac:spMkLst>
            <pc:docMk/>
            <pc:sldMk cId="4108798719" sldId="277"/>
            <ac:spMk id="3" creationId="{B9526F8E-64A7-0D9B-5C39-6A614D581300}"/>
          </ac:spMkLst>
        </pc:spChg>
      </pc:sldChg>
      <pc:sldChg chg="modSp new mod">
        <pc:chgData name="Alfie Cordon" userId="3dd71fb0-f5a1-40f8-b4fa-204efb847920" providerId="ADAL" clId="{8AEE35C5-DD90-4CA9-99D1-A759B85FABFD}" dt="2026-02-24T22:06:23.982" v="79" actId="33524"/>
        <pc:sldMkLst>
          <pc:docMk/>
          <pc:sldMk cId="3747522204" sldId="279"/>
        </pc:sldMkLst>
        <pc:spChg chg="mod">
          <ac:chgData name="Alfie Cordon" userId="3dd71fb0-f5a1-40f8-b4fa-204efb847920" providerId="ADAL" clId="{8AEE35C5-DD90-4CA9-99D1-A759B85FABFD}" dt="2026-02-24T22:02:50.797" v="27" actId="20577"/>
          <ac:spMkLst>
            <pc:docMk/>
            <pc:sldMk cId="3747522204" sldId="279"/>
            <ac:spMk id="2" creationId="{B0EED582-79EF-470C-1C45-DD6C3DD90276}"/>
          </ac:spMkLst>
        </pc:spChg>
        <pc:spChg chg="mod">
          <ac:chgData name="Alfie Cordon" userId="3dd71fb0-f5a1-40f8-b4fa-204efb847920" providerId="ADAL" clId="{8AEE35C5-DD90-4CA9-99D1-A759B85FABFD}" dt="2026-02-24T22:06:23.982" v="79" actId="33524"/>
          <ac:spMkLst>
            <pc:docMk/>
            <pc:sldMk cId="3747522204" sldId="279"/>
            <ac:spMk id="3" creationId="{68B7A233-2C8D-2360-AF03-5D1776A1992F}"/>
          </ac:spMkLst>
        </pc:spChg>
      </pc:sldChg>
      <pc:sldChg chg="modSp new mod">
        <pc:chgData name="Alfie Cordon" userId="3dd71fb0-f5a1-40f8-b4fa-204efb847920" providerId="ADAL" clId="{8AEE35C5-DD90-4CA9-99D1-A759B85FABFD}" dt="2026-02-24T22:10:02.906" v="91" actId="33524"/>
        <pc:sldMkLst>
          <pc:docMk/>
          <pc:sldMk cId="1159641552" sldId="280"/>
        </pc:sldMkLst>
        <pc:spChg chg="mod">
          <ac:chgData name="Alfie Cordon" userId="3dd71fb0-f5a1-40f8-b4fa-204efb847920" providerId="ADAL" clId="{8AEE35C5-DD90-4CA9-99D1-A759B85FABFD}" dt="2026-02-24T22:03:00.476" v="51" actId="20577"/>
          <ac:spMkLst>
            <pc:docMk/>
            <pc:sldMk cId="1159641552" sldId="280"/>
            <ac:spMk id="2" creationId="{92BE8ABF-5ED0-D8C3-2ED0-5CB4FA2D2BA7}"/>
          </ac:spMkLst>
        </pc:spChg>
        <pc:spChg chg="mod">
          <ac:chgData name="Alfie Cordon" userId="3dd71fb0-f5a1-40f8-b4fa-204efb847920" providerId="ADAL" clId="{8AEE35C5-DD90-4CA9-99D1-A759B85FABFD}" dt="2026-02-24T22:10:02.906" v="91" actId="33524"/>
          <ac:spMkLst>
            <pc:docMk/>
            <pc:sldMk cId="1159641552" sldId="280"/>
            <ac:spMk id="3" creationId="{57E662CC-1C67-9DF2-62B0-4C3306FAE1ED}"/>
          </ac:spMkLst>
        </pc:spChg>
      </pc:sldChg>
      <pc:sldChg chg="modSp new mod">
        <pc:chgData name="Alfie Cordon" userId="3dd71fb0-f5a1-40f8-b4fa-204efb847920" providerId="ADAL" clId="{8AEE35C5-DD90-4CA9-99D1-A759B85FABFD}" dt="2026-02-24T22:10:31.010" v="93" actId="27636"/>
        <pc:sldMkLst>
          <pc:docMk/>
          <pc:sldMk cId="3761402845" sldId="281"/>
        </pc:sldMkLst>
        <pc:spChg chg="mod">
          <ac:chgData name="Alfie Cordon" userId="3dd71fb0-f5a1-40f8-b4fa-204efb847920" providerId="ADAL" clId="{8AEE35C5-DD90-4CA9-99D1-A759B85FABFD}" dt="2026-02-24T22:03:08.284" v="68" actId="20577"/>
          <ac:spMkLst>
            <pc:docMk/>
            <pc:sldMk cId="3761402845" sldId="281"/>
            <ac:spMk id="2" creationId="{7E4A3257-02A2-3D1F-96B6-F1B42A7D28FE}"/>
          </ac:spMkLst>
        </pc:spChg>
        <pc:spChg chg="mod">
          <ac:chgData name="Alfie Cordon" userId="3dd71fb0-f5a1-40f8-b4fa-204efb847920" providerId="ADAL" clId="{8AEE35C5-DD90-4CA9-99D1-A759B85FABFD}" dt="2026-02-24T22:10:31.010" v="93" actId="27636"/>
          <ac:spMkLst>
            <pc:docMk/>
            <pc:sldMk cId="3761402845" sldId="281"/>
            <ac:spMk id="3" creationId="{1CE80ADB-316D-F413-1A7B-95D02BA5FED4}"/>
          </ac:spMkLst>
        </pc:spChg>
      </pc:sldChg>
      <pc:sldChg chg="modSp new mod">
        <pc:chgData name="Alfie Cordon" userId="3dd71fb0-f5a1-40f8-b4fa-204efb847920" providerId="ADAL" clId="{8AEE35C5-DD90-4CA9-99D1-A759B85FABFD}" dt="2026-02-24T22:33:06.983" v="998" actId="20577"/>
        <pc:sldMkLst>
          <pc:docMk/>
          <pc:sldMk cId="4621836" sldId="282"/>
        </pc:sldMkLst>
        <pc:spChg chg="mod">
          <ac:chgData name="Alfie Cordon" userId="3dd71fb0-f5a1-40f8-b4fa-204efb847920" providerId="ADAL" clId="{8AEE35C5-DD90-4CA9-99D1-A759B85FABFD}" dt="2026-02-24T22:10:42.594" v="103" actId="20577"/>
          <ac:spMkLst>
            <pc:docMk/>
            <pc:sldMk cId="4621836" sldId="282"/>
            <ac:spMk id="2" creationId="{CDCA7C2E-172F-4332-5BA8-FE5123E024A4}"/>
          </ac:spMkLst>
        </pc:spChg>
        <pc:spChg chg="mod">
          <ac:chgData name="Alfie Cordon" userId="3dd71fb0-f5a1-40f8-b4fa-204efb847920" providerId="ADAL" clId="{8AEE35C5-DD90-4CA9-99D1-A759B85FABFD}" dt="2026-02-24T22:33:06.983" v="998" actId="20577"/>
          <ac:spMkLst>
            <pc:docMk/>
            <pc:sldMk cId="4621836" sldId="282"/>
            <ac:spMk id="3" creationId="{08322645-B94A-C307-F91E-B3D6FE0ED5DF}"/>
          </ac:spMkLst>
        </pc:spChg>
      </pc:sldChg>
      <pc:sldChg chg="modSp add mod ord">
        <pc:chgData name="Alfie Cordon" userId="3dd71fb0-f5a1-40f8-b4fa-204efb847920" providerId="ADAL" clId="{8AEE35C5-DD90-4CA9-99D1-A759B85FABFD}" dt="2026-02-24T22:33:51.773" v="1020" actId="1076"/>
        <pc:sldMkLst>
          <pc:docMk/>
          <pc:sldMk cId="1957775291" sldId="283"/>
        </pc:sldMkLst>
        <pc:spChg chg="mod">
          <ac:chgData name="Alfie Cordon" userId="3dd71fb0-f5a1-40f8-b4fa-204efb847920" providerId="ADAL" clId="{8AEE35C5-DD90-4CA9-99D1-A759B85FABFD}" dt="2026-02-24T22:33:51.773" v="1020" actId="1076"/>
          <ac:spMkLst>
            <pc:docMk/>
            <pc:sldMk cId="1957775291" sldId="283"/>
            <ac:spMk id="6" creationId="{77B3CCAC-1FBB-10CE-A113-C1AC7B386A11}"/>
          </ac:spMkLst>
        </pc:spChg>
      </pc:sldChg>
    </pc:docChg>
  </pc:docChgLst>
  <pc:docChgLst>
    <pc:chgData name="Alfie Cordon" userId="3dd71fb0-f5a1-40f8-b4fa-204efb847920" providerId="ADAL" clId="{F69D326C-32C4-4C0D-836A-E07FC7B4F27C}"/>
    <pc:docChg chg="custSel addSld modSld">
      <pc:chgData name="Alfie Cordon" userId="3dd71fb0-f5a1-40f8-b4fa-204efb847920" providerId="ADAL" clId="{F69D326C-32C4-4C0D-836A-E07FC7B4F27C}" dt="2026-02-24T13:51:17.983" v="86" actId="33524"/>
      <pc:docMkLst>
        <pc:docMk/>
      </pc:docMkLst>
      <pc:sldChg chg="modSp mod">
        <pc:chgData name="Alfie Cordon" userId="3dd71fb0-f5a1-40f8-b4fa-204efb847920" providerId="ADAL" clId="{F69D326C-32C4-4C0D-836A-E07FC7B4F27C}" dt="2026-02-24T13:44:43.395" v="6" actId="5793"/>
        <pc:sldMkLst>
          <pc:docMk/>
          <pc:sldMk cId="2846960966" sldId="274"/>
        </pc:sldMkLst>
        <pc:spChg chg="mod">
          <ac:chgData name="Alfie Cordon" userId="3dd71fb0-f5a1-40f8-b4fa-204efb847920" providerId="ADAL" clId="{F69D326C-32C4-4C0D-836A-E07FC7B4F27C}" dt="2026-02-24T13:44:43.395" v="6" actId="5793"/>
          <ac:spMkLst>
            <pc:docMk/>
            <pc:sldMk cId="2846960966" sldId="274"/>
            <ac:spMk id="3" creationId="{647E59A1-5603-079B-D6FD-C5E4B3500858}"/>
          </ac:spMkLst>
        </pc:spChg>
      </pc:sldChg>
      <pc:sldChg chg="modSp new mod">
        <pc:chgData name="Alfie Cordon" userId="3dd71fb0-f5a1-40f8-b4fa-204efb847920" providerId="ADAL" clId="{F69D326C-32C4-4C0D-836A-E07FC7B4F27C}" dt="2026-02-24T13:45:41.980" v="36" actId="27107"/>
        <pc:sldMkLst>
          <pc:docMk/>
          <pc:sldMk cId="1839991410" sldId="275"/>
        </pc:sldMkLst>
        <pc:spChg chg="mod">
          <ac:chgData name="Alfie Cordon" userId="3dd71fb0-f5a1-40f8-b4fa-204efb847920" providerId="ADAL" clId="{F69D326C-32C4-4C0D-836A-E07FC7B4F27C}" dt="2026-02-24T13:44:55.059" v="25" actId="20577"/>
          <ac:spMkLst>
            <pc:docMk/>
            <pc:sldMk cId="1839991410" sldId="275"/>
            <ac:spMk id="2" creationId="{6F2985A8-C2A6-7C35-10D2-316FF3E95EBA}"/>
          </ac:spMkLst>
        </pc:spChg>
        <pc:spChg chg="mod">
          <ac:chgData name="Alfie Cordon" userId="3dd71fb0-f5a1-40f8-b4fa-204efb847920" providerId="ADAL" clId="{F69D326C-32C4-4C0D-836A-E07FC7B4F27C}" dt="2026-02-24T13:45:41.980" v="36" actId="27107"/>
          <ac:spMkLst>
            <pc:docMk/>
            <pc:sldMk cId="1839991410" sldId="275"/>
            <ac:spMk id="3" creationId="{3F8ACDB2-4641-E42E-5879-F026AAF6A29F}"/>
          </ac:spMkLst>
        </pc:spChg>
      </pc:sldChg>
      <pc:sldChg chg="addSp modSp new mod">
        <pc:chgData name="Alfie Cordon" userId="3dd71fb0-f5a1-40f8-b4fa-204efb847920" providerId="ADAL" clId="{F69D326C-32C4-4C0D-836A-E07FC7B4F27C}" dt="2026-02-24T13:47:48.025" v="64" actId="1076"/>
        <pc:sldMkLst>
          <pc:docMk/>
          <pc:sldMk cId="1415704448" sldId="276"/>
        </pc:sldMkLst>
        <pc:spChg chg="mod">
          <ac:chgData name="Alfie Cordon" userId="3dd71fb0-f5a1-40f8-b4fa-204efb847920" providerId="ADAL" clId="{F69D326C-32C4-4C0D-836A-E07FC7B4F27C}" dt="2026-02-24T13:45:49.898" v="52" actId="20577"/>
          <ac:spMkLst>
            <pc:docMk/>
            <pc:sldMk cId="1415704448" sldId="276"/>
            <ac:spMk id="2" creationId="{6765AD17-CDE1-87CC-DD8E-D7CC40545441}"/>
          </ac:spMkLst>
        </pc:spChg>
        <pc:spChg chg="mod">
          <ac:chgData name="Alfie Cordon" userId="3dd71fb0-f5a1-40f8-b4fa-204efb847920" providerId="ADAL" clId="{F69D326C-32C4-4C0D-836A-E07FC7B4F27C}" dt="2026-02-24T13:46:23.561" v="59" actId="27636"/>
          <ac:spMkLst>
            <pc:docMk/>
            <pc:sldMk cId="1415704448" sldId="276"/>
            <ac:spMk id="3" creationId="{B854C40A-4B30-B4D4-C266-4FC976EACA87}"/>
          </ac:spMkLst>
        </pc:spChg>
        <pc:picChg chg="add mod">
          <ac:chgData name="Alfie Cordon" userId="3dd71fb0-f5a1-40f8-b4fa-204efb847920" providerId="ADAL" clId="{F69D326C-32C4-4C0D-836A-E07FC7B4F27C}" dt="2026-02-24T13:47:41.914" v="63" actId="1076"/>
          <ac:picMkLst>
            <pc:docMk/>
            <pc:sldMk cId="1415704448" sldId="276"/>
            <ac:picMk id="5" creationId="{9F50D33C-4E48-55BD-52BD-86B1693D9528}"/>
          </ac:picMkLst>
        </pc:picChg>
        <pc:picChg chg="add mod">
          <ac:chgData name="Alfie Cordon" userId="3dd71fb0-f5a1-40f8-b4fa-204efb847920" providerId="ADAL" clId="{F69D326C-32C4-4C0D-836A-E07FC7B4F27C}" dt="2026-02-24T13:47:48.025" v="64" actId="1076"/>
          <ac:picMkLst>
            <pc:docMk/>
            <pc:sldMk cId="1415704448" sldId="276"/>
            <ac:picMk id="7" creationId="{99504A71-6774-DB0A-3024-44ACC82B1FB3}"/>
          </ac:picMkLst>
        </pc:picChg>
      </pc:sldChg>
      <pc:sldChg chg="modSp new mod">
        <pc:chgData name="Alfie Cordon" userId="3dd71fb0-f5a1-40f8-b4fa-204efb847920" providerId="ADAL" clId="{F69D326C-32C4-4C0D-836A-E07FC7B4F27C}" dt="2026-02-24T13:51:17.983" v="86" actId="33524"/>
        <pc:sldMkLst>
          <pc:docMk/>
          <pc:sldMk cId="4108798719" sldId="277"/>
        </pc:sldMkLst>
        <pc:spChg chg="mod">
          <ac:chgData name="Alfie Cordon" userId="3dd71fb0-f5a1-40f8-b4fa-204efb847920" providerId="ADAL" clId="{F69D326C-32C4-4C0D-836A-E07FC7B4F27C}" dt="2026-02-24T13:50:25.576" v="81" actId="20577"/>
          <ac:spMkLst>
            <pc:docMk/>
            <pc:sldMk cId="4108798719" sldId="277"/>
            <ac:spMk id="2" creationId="{4F613FD8-AA58-D59D-286E-C191E242E8A2}"/>
          </ac:spMkLst>
        </pc:spChg>
        <pc:spChg chg="mod">
          <ac:chgData name="Alfie Cordon" userId="3dd71fb0-f5a1-40f8-b4fa-204efb847920" providerId="ADAL" clId="{F69D326C-32C4-4C0D-836A-E07FC7B4F27C}" dt="2026-02-24T13:51:17.983" v="86" actId="33524"/>
          <ac:spMkLst>
            <pc:docMk/>
            <pc:sldMk cId="4108798719" sldId="277"/>
            <ac:spMk id="3" creationId="{B9526F8E-64A7-0D9B-5C39-6A614D5813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5E4BD6-D942-4377-9D95-E88C0BD88EB1}" type="datetimeFigureOut">
              <a:rPr lang="en-GB" smtClean="0"/>
              <a:t>25/05/2026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5EFFF5-34B3-4286-A261-A33DA8A33768}" type="slidenum">
              <a:rPr lang="en-GB" smtClean="0"/>
              <a:t>‹#›</a:t>
            </a:fld>
            <a:endParaRPr lang="en-GB"/>
          </a:p>
        </p:txBody>
      </p:sp>
    </p:spTree>
    <p:extLst>
      <p:ext uri="{BB962C8B-B14F-4D97-AF65-F5344CB8AC3E}">
        <p14:creationId xmlns:p14="http://schemas.microsoft.com/office/powerpoint/2010/main" val="3600393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5/25/2026</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40561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5/25/2026</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249996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5/25/2026</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6947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5/25/2026</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811767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5/25/2026</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730241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5/25/2026</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933762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5/25/2026</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225307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5/25/2026</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771785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5/25/2026</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4089201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5/25/2026</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935771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5/25/2026</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497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5/25/2026</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19367377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itch.io/"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itch.io/"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EECA69B-4C2A-7F31-8019-E90DB3BD4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4" name="Picture 3">
            <a:extLst>
              <a:ext uri="{FF2B5EF4-FFF2-40B4-BE49-F238E27FC236}">
                <a16:creationId xmlns:a16="http://schemas.microsoft.com/office/drawing/2014/main" id="{C7DCA3E4-8453-ABEE-CC4A-EE973232CAFA}"/>
              </a:ext>
            </a:extLst>
          </p:cNvPr>
          <p:cNvPicPr>
            <a:picLocks noChangeAspect="1"/>
          </p:cNvPicPr>
          <p:nvPr/>
        </p:nvPicPr>
        <p:blipFill>
          <a:blip r:embed="rId2"/>
          <a:srcRect t="13889" b="29861"/>
          <a:stretch>
            <a:fillRect/>
          </a:stretch>
        </p:blipFill>
        <p:spPr>
          <a:xfrm>
            <a:off x="20" y="10"/>
            <a:ext cx="12191980" cy="6857990"/>
          </a:xfrm>
          <a:prstGeom prst="rect">
            <a:avLst/>
          </a:prstGeom>
        </p:spPr>
      </p:pic>
      <p:sp>
        <p:nvSpPr>
          <p:cNvPr id="27" name="Rectangle 26">
            <a:extLst>
              <a:ext uri="{FF2B5EF4-FFF2-40B4-BE49-F238E27FC236}">
                <a16:creationId xmlns:a16="http://schemas.microsoft.com/office/drawing/2014/main" id="{857DEAC1-B3AA-6569-0A44-A191DF2F3C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7840"/>
            <a:ext cx="12191999" cy="128016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C39406C8-7499-5FA1-F3F2-F21308C1FB0F}"/>
              </a:ext>
            </a:extLst>
          </p:cNvPr>
          <p:cNvSpPr>
            <a:spLocks noGrp="1"/>
          </p:cNvSpPr>
          <p:nvPr>
            <p:ph type="ctrTitle"/>
          </p:nvPr>
        </p:nvSpPr>
        <p:spPr>
          <a:xfrm>
            <a:off x="320039" y="5739969"/>
            <a:ext cx="8178501" cy="960120"/>
          </a:xfrm>
          <a:ln>
            <a:noFill/>
          </a:ln>
        </p:spPr>
        <p:txBody>
          <a:bodyPr anchor="ctr">
            <a:normAutofit/>
          </a:bodyPr>
          <a:lstStyle/>
          <a:p>
            <a:r>
              <a:rPr lang="en-GB" sz="4400" dirty="0"/>
              <a:t>Zombie SRPG</a:t>
            </a:r>
          </a:p>
        </p:txBody>
      </p:sp>
      <p:sp>
        <p:nvSpPr>
          <p:cNvPr id="3" name="Subtitle 2">
            <a:extLst>
              <a:ext uri="{FF2B5EF4-FFF2-40B4-BE49-F238E27FC236}">
                <a16:creationId xmlns:a16="http://schemas.microsoft.com/office/drawing/2014/main" id="{11F7886D-0C48-749D-37AD-83B8DD25308D}"/>
              </a:ext>
            </a:extLst>
          </p:cNvPr>
          <p:cNvSpPr>
            <a:spLocks noGrp="1"/>
          </p:cNvSpPr>
          <p:nvPr>
            <p:ph type="subTitle" idx="1"/>
          </p:nvPr>
        </p:nvSpPr>
        <p:spPr>
          <a:xfrm>
            <a:off x="8641975" y="5739969"/>
            <a:ext cx="3355309" cy="960120"/>
          </a:xfrm>
        </p:spPr>
        <p:txBody>
          <a:bodyPr anchor="ctr">
            <a:normAutofit/>
          </a:bodyPr>
          <a:lstStyle/>
          <a:p>
            <a:pPr algn="r"/>
            <a:r>
              <a:rPr lang="en-GB" sz="1900"/>
              <a:t>Artifact Development Report by Alfie Cordon</a:t>
            </a:r>
          </a:p>
        </p:txBody>
      </p:sp>
    </p:spTree>
    <p:extLst>
      <p:ext uri="{BB962C8B-B14F-4D97-AF65-F5344CB8AC3E}">
        <p14:creationId xmlns:p14="http://schemas.microsoft.com/office/powerpoint/2010/main" val="2183592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EB12EC-8FC6-9276-4CCB-0478836F6DB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EECA69B-4C2A-7F31-8019-E90DB3BD4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4" name="Picture 3">
            <a:extLst>
              <a:ext uri="{FF2B5EF4-FFF2-40B4-BE49-F238E27FC236}">
                <a16:creationId xmlns:a16="http://schemas.microsoft.com/office/drawing/2014/main" id="{537E90E0-FDDC-E530-0E1E-ECF89A866836}"/>
              </a:ext>
            </a:extLst>
          </p:cNvPr>
          <p:cNvPicPr>
            <a:picLocks noChangeAspect="1"/>
          </p:cNvPicPr>
          <p:nvPr/>
        </p:nvPicPr>
        <p:blipFill>
          <a:blip r:embed="rId2"/>
          <a:srcRect t="15521" r="8029" b="32745"/>
          <a:stretch>
            <a:fillRect/>
          </a:stretch>
        </p:blipFill>
        <p:spPr>
          <a:xfrm>
            <a:off x="20" y="10"/>
            <a:ext cx="12191980" cy="6857990"/>
          </a:xfrm>
          <a:prstGeom prst="rect">
            <a:avLst/>
          </a:prstGeom>
        </p:spPr>
      </p:pic>
      <p:sp>
        <p:nvSpPr>
          <p:cNvPr id="16" name="Rectangle 15">
            <a:extLst>
              <a:ext uri="{FF2B5EF4-FFF2-40B4-BE49-F238E27FC236}">
                <a16:creationId xmlns:a16="http://schemas.microsoft.com/office/drawing/2014/main" id="{857DEAC1-B3AA-6569-0A44-A191DF2F3C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7840"/>
            <a:ext cx="12191999" cy="1280160"/>
          </a:xfrm>
          <a:prstGeom prst="rect">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6" name="Title 5">
            <a:extLst>
              <a:ext uri="{FF2B5EF4-FFF2-40B4-BE49-F238E27FC236}">
                <a16:creationId xmlns:a16="http://schemas.microsoft.com/office/drawing/2014/main" id="{F61023B1-678B-56AB-18B2-280118A0B8BE}"/>
              </a:ext>
            </a:extLst>
          </p:cNvPr>
          <p:cNvSpPr>
            <a:spLocks noGrp="1"/>
          </p:cNvSpPr>
          <p:nvPr>
            <p:ph type="ctrTitle"/>
          </p:nvPr>
        </p:nvSpPr>
        <p:spPr>
          <a:xfrm>
            <a:off x="320039" y="5731580"/>
            <a:ext cx="8196431" cy="960120"/>
          </a:xfrm>
          <a:ln>
            <a:noFill/>
          </a:ln>
        </p:spPr>
        <p:txBody>
          <a:bodyPr anchor="ctr">
            <a:normAutofit/>
          </a:bodyPr>
          <a:lstStyle/>
          <a:p>
            <a:r>
              <a:rPr lang="en-GB" sz="4400"/>
              <a:t>Introduction</a:t>
            </a:r>
          </a:p>
        </p:txBody>
      </p:sp>
      <p:sp>
        <p:nvSpPr>
          <p:cNvPr id="3" name="Subtitle 2">
            <a:extLst>
              <a:ext uri="{FF2B5EF4-FFF2-40B4-BE49-F238E27FC236}">
                <a16:creationId xmlns:a16="http://schemas.microsoft.com/office/drawing/2014/main" id="{6DE74B5C-6AC4-F274-8803-399F1FB7924C}"/>
              </a:ext>
            </a:extLst>
          </p:cNvPr>
          <p:cNvSpPr>
            <a:spLocks noGrp="1"/>
          </p:cNvSpPr>
          <p:nvPr>
            <p:ph type="subTitle" idx="1"/>
          </p:nvPr>
        </p:nvSpPr>
        <p:spPr>
          <a:xfrm>
            <a:off x="8604503" y="5731580"/>
            <a:ext cx="3392781" cy="960120"/>
          </a:xfrm>
        </p:spPr>
        <p:txBody>
          <a:bodyPr anchor="ctr">
            <a:normAutofit/>
          </a:bodyPr>
          <a:lstStyle/>
          <a:p>
            <a:pPr algn="r"/>
            <a:endParaRPr lang="en-GB" sz="1900"/>
          </a:p>
        </p:txBody>
      </p:sp>
    </p:spTree>
    <p:extLst>
      <p:ext uri="{BB962C8B-B14F-4D97-AF65-F5344CB8AC3E}">
        <p14:creationId xmlns:p14="http://schemas.microsoft.com/office/powerpoint/2010/main" val="81671890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C318E-776B-E909-443B-5DE3D1B97441}"/>
              </a:ext>
            </a:extLst>
          </p:cNvPr>
          <p:cNvSpPr>
            <a:spLocks noGrp="1"/>
          </p:cNvSpPr>
          <p:nvPr>
            <p:ph type="title"/>
          </p:nvPr>
        </p:nvSpPr>
        <p:spPr/>
        <p:txBody>
          <a:bodyPr/>
          <a:lstStyle/>
          <a:p>
            <a:r>
              <a:rPr lang="en-GB"/>
              <a:t>Introduction to the Problem</a:t>
            </a:r>
          </a:p>
        </p:txBody>
      </p:sp>
      <p:sp>
        <p:nvSpPr>
          <p:cNvPr id="3" name="Content Placeholder 2">
            <a:extLst>
              <a:ext uri="{FF2B5EF4-FFF2-40B4-BE49-F238E27FC236}">
                <a16:creationId xmlns:a16="http://schemas.microsoft.com/office/drawing/2014/main" id="{ABF17FE4-0820-E152-B9A0-A2E244CD42CC}"/>
              </a:ext>
            </a:extLst>
          </p:cNvPr>
          <p:cNvSpPr>
            <a:spLocks noGrp="1"/>
          </p:cNvSpPr>
          <p:nvPr>
            <p:ph idx="1"/>
          </p:nvPr>
        </p:nvSpPr>
        <p:spPr/>
        <p:txBody>
          <a:bodyPr>
            <a:normAutofit fontScale="92500" lnSpcReduction="20000"/>
          </a:bodyPr>
          <a:lstStyle/>
          <a:p>
            <a:r>
              <a:rPr lang="en-GB"/>
              <a:t>Games in the RPG genre often have some of the most in-depth and emotionally effective narratives of any game. However, oftentimes the way these stories are told can feel alienating or unengaging to some players. Battles will often begin or end with lengthy cutscenes where the player has nothing to do but sit and watch as the characters talk. While I personally enjoy cutscenes, I have met many players who hate them or have become uninterested in the RPG genre altogether because of how prevalent they are.</a:t>
            </a:r>
          </a:p>
          <a:p>
            <a:endParaRPr lang="en-GB"/>
          </a:p>
          <a:p>
            <a:r>
              <a:rPr lang="en-GB"/>
              <a:t>With this project I plan to explore alternative methods of conveying a narrative in an SRPG level. I will be using techniques such as environmental storytelling and encounter design to tell a simple story throughout the level that can be understood without interrupting gameplay for long dialogue scenes.</a:t>
            </a:r>
          </a:p>
          <a:p>
            <a:endParaRPr lang="en-GB"/>
          </a:p>
          <a:p>
            <a:r>
              <a:rPr lang="en-GB"/>
              <a:t>By creating a project like this, I hope to create an SRPG game that is still enjoyable for players who are more interested in the gameplay than the narrative, while still allowing players who enjoy a well thought out story to get the experience they want.</a:t>
            </a:r>
          </a:p>
          <a:p>
            <a:endParaRPr lang="en-GB"/>
          </a:p>
        </p:txBody>
      </p:sp>
    </p:spTree>
    <p:extLst>
      <p:ext uri="{BB962C8B-B14F-4D97-AF65-F5344CB8AC3E}">
        <p14:creationId xmlns:p14="http://schemas.microsoft.com/office/powerpoint/2010/main" val="1191267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3343618-8070-7685-6414-7E27A00E591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6F7A295-1316-24B2-637F-371E1750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4" name="Picture 3">
            <a:extLst>
              <a:ext uri="{FF2B5EF4-FFF2-40B4-BE49-F238E27FC236}">
                <a16:creationId xmlns:a16="http://schemas.microsoft.com/office/drawing/2014/main" id="{118C5718-8A0B-89AB-E3E7-4DB3260DD2D2}"/>
              </a:ext>
            </a:extLst>
          </p:cNvPr>
          <p:cNvPicPr>
            <a:picLocks noChangeAspect="1"/>
          </p:cNvPicPr>
          <p:nvPr/>
        </p:nvPicPr>
        <p:blipFill>
          <a:blip r:embed="rId2"/>
          <a:srcRect t="15521" r="8029" b="32745"/>
          <a:stretch>
            <a:fillRect/>
          </a:stretch>
        </p:blipFill>
        <p:spPr>
          <a:xfrm>
            <a:off x="20" y="10"/>
            <a:ext cx="12191980" cy="6857990"/>
          </a:xfrm>
          <a:prstGeom prst="rect">
            <a:avLst/>
          </a:prstGeom>
        </p:spPr>
      </p:pic>
      <p:sp>
        <p:nvSpPr>
          <p:cNvPr id="16" name="Rectangle 15">
            <a:extLst>
              <a:ext uri="{FF2B5EF4-FFF2-40B4-BE49-F238E27FC236}">
                <a16:creationId xmlns:a16="http://schemas.microsoft.com/office/drawing/2014/main" id="{FF33FF97-B83F-5DD5-6172-0556E589E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7840"/>
            <a:ext cx="12191999" cy="1280160"/>
          </a:xfrm>
          <a:prstGeom prst="rect">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6" name="Title 5">
            <a:extLst>
              <a:ext uri="{FF2B5EF4-FFF2-40B4-BE49-F238E27FC236}">
                <a16:creationId xmlns:a16="http://schemas.microsoft.com/office/drawing/2014/main" id="{911A917F-D935-FC23-C076-891B1EA8A2E6}"/>
              </a:ext>
            </a:extLst>
          </p:cNvPr>
          <p:cNvSpPr>
            <a:spLocks noGrp="1"/>
          </p:cNvSpPr>
          <p:nvPr>
            <p:ph type="ctrTitle"/>
          </p:nvPr>
        </p:nvSpPr>
        <p:spPr>
          <a:xfrm>
            <a:off x="320039" y="5731580"/>
            <a:ext cx="8196431" cy="960120"/>
          </a:xfrm>
          <a:ln>
            <a:noFill/>
          </a:ln>
        </p:spPr>
        <p:txBody>
          <a:bodyPr anchor="ctr">
            <a:normAutofit fontScale="90000"/>
          </a:bodyPr>
          <a:lstStyle/>
          <a:p>
            <a:r>
              <a:rPr lang="en-GB" sz="4400"/>
              <a:t>Aims, Objectives and Deliverables</a:t>
            </a:r>
          </a:p>
        </p:txBody>
      </p:sp>
    </p:spTree>
    <p:extLst>
      <p:ext uri="{BB962C8B-B14F-4D97-AF65-F5344CB8AC3E}">
        <p14:creationId xmlns:p14="http://schemas.microsoft.com/office/powerpoint/2010/main" val="273932643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51B23-0E51-2689-6E0C-3112725440D1}"/>
              </a:ext>
            </a:extLst>
          </p:cNvPr>
          <p:cNvSpPr>
            <a:spLocks noGrp="1"/>
          </p:cNvSpPr>
          <p:nvPr>
            <p:ph type="title"/>
          </p:nvPr>
        </p:nvSpPr>
        <p:spPr/>
        <p:txBody>
          <a:bodyPr/>
          <a:lstStyle/>
          <a:p>
            <a:r>
              <a:rPr lang="en-GB"/>
              <a:t>Aims and Objectives</a:t>
            </a:r>
          </a:p>
        </p:txBody>
      </p:sp>
      <p:sp>
        <p:nvSpPr>
          <p:cNvPr id="3" name="Content Placeholder 2">
            <a:extLst>
              <a:ext uri="{FF2B5EF4-FFF2-40B4-BE49-F238E27FC236}">
                <a16:creationId xmlns:a16="http://schemas.microsoft.com/office/drawing/2014/main" id="{EC5E0FE9-8653-A7CB-742F-D5C2B8AF0531}"/>
              </a:ext>
            </a:extLst>
          </p:cNvPr>
          <p:cNvSpPr>
            <a:spLocks noGrp="1"/>
          </p:cNvSpPr>
          <p:nvPr>
            <p:ph idx="1"/>
          </p:nvPr>
        </p:nvSpPr>
        <p:spPr/>
        <p:txBody>
          <a:bodyPr>
            <a:normAutofit fontScale="92500" lnSpcReduction="10000"/>
          </a:bodyPr>
          <a:lstStyle/>
          <a:p>
            <a:r>
              <a:rPr lang="en-GB" dirty="0"/>
              <a:t>The aim of this project is to create an SRPG level that can convey a short, simple narrative without using cutscenes that interrupt the gameplay. My intent is to be able to use this project as an important portfolio piece, so it will need to be of a professional standard with a high level of polish.</a:t>
            </a:r>
          </a:p>
          <a:p>
            <a:endParaRPr lang="en-GB" dirty="0"/>
          </a:p>
          <a:p>
            <a:r>
              <a:rPr lang="en-GB" dirty="0"/>
              <a:t>In order to create this, I will need to create</a:t>
            </a:r>
          </a:p>
          <a:p>
            <a:endParaRPr lang="en-GB" dirty="0"/>
          </a:p>
          <a:p>
            <a:r>
              <a:rPr lang="en-GB" dirty="0"/>
              <a:t>A simple combat system inspired by existing SRPG games, such as Pokémon Conquest (Tecmo Koei, 2012) and the Fire Emblem (Intelligent Systems and Nintendo, 1990) series.</a:t>
            </a:r>
          </a:p>
          <a:p>
            <a:r>
              <a:rPr lang="en-GB" dirty="0"/>
              <a:t>2 different playable characters with different abilities to represent the two main characters in combat encounters.</a:t>
            </a:r>
          </a:p>
          <a:p>
            <a:r>
              <a:rPr lang="en-GB" dirty="0"/>
              <a:t>A plan for a narrative that can be understood just by playing the level, with minimal additional explanation from outside the game. This narrative should also avoid being intrusive to the gameplay experience.</a:t>
            </a:r>
          </a:p>
          <a:p>
            <a:endParaRPr lang="en-GB" dirty="0"/>
          </a:p>
        </p:txBody>
      </p:sp>
    </p:spTree>
    <p:extLst>
      <p:ext uri="{BB962C8B-B14F-4D97-AF65-F5344CB8AC3E}">
        <p14:creationId xmlns:p14="http://schemas.microsoft.com/office/powerpoint/2010/main" val="3062372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49C75-B0AE-B8A5-6E69-07E25FDD4C92}"/>
              </a:ext>
            </a:extLst>
          </p:cNvPr>
          <p:cNvSpPr>
            <a:spLocks noGrp="1"/>
          </p:cNvSpPr>
          <p:nvPr>
            <p:ph type="title"/>
          </p:nvPr>
        </p:nvSpPr>
        <p:spPr/>
        <p:txBody>
          <a:bodyPr/>
          <a:lstStyle/>
          <a:p>
            <a:r>
              <a:rPr lang="en-GB"/>
              <a:t>Deliverables – What I’m Making</a:t>
            </a:r>
          </a:p>
        </p:txBody>
      </p:sp>
      <p:sp>
        <p:nvSpPr>
          <p:cNvPr id="3" name="Content Placeholder 2">
            <a:extLst>
              <a:ext uri="{FF2B5EF4-FFF2-40B4-BE49-F238E27FC236}">
                <a16:creationId xmlns:a16="http://schemas.microsoft.com/office/drawing/2014/main" id="{04FF4959-8390-9BE2-997A-8655E8F2E8CE}"/>
              </a:ext>
            </a:extLst>
          </p:cNvPr>
          <p:cNvSpPr>
            <a:spLocks noGrp="1"/>
          </p:cNvSpPr>
          <p:nvPr>
            <p:ph idx="1"/>
          </p:nvPr>
        </p:nvSpPr>
        <p:spPr/>
        <p:txBody>
          <a:bodyPr/>
          <a:lstStyle/>
          <a:p>
            <a:r>
              <a:rPr lang="en-GB"/>
              <a:t>The deliverable for this project will be a short game made in the SRPG genre. This game will consist of a single level. The aim is for the level to be around 5-10 minutes long, although this is not a set in stone limitation.</a:t>
            </a:r>
          </a:p>
        </p:txBody>
      </p:sp>
    </p:spTree>
    <p:extLst>
      <p:ext uri="{BB962C8B-B14F-4D97-AF65-F5344CB8AC3E}">
        <p14:creationId xmlns:p14="http://schemas.microsoft.com/office/powerpoint/2010/main" val="3050532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A0FDB9-CF70-DCE5-A5ED-9FB8EDC31ED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96D4BFB-9F46-56E6-4721-3E5F55EA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4" name="Picture 3">
            <a:extLst>
              <a:ext uri="{FF2B5EF4-FFF2-40B4-BE49-F238E27FC236}">
                <a16:creationId xmlns:a16="http://schemas.microsoft.com/office/drawing/2014/main" id="{B43F10AE-3ED3-3983-D9F2-EE506600157B}"/>
              </a:ext>
            </a:extLst>
          </p:cNvPr>
          <p:cNvPicPr>
            <a:picLocks noChangeAspect="1"/>
          </p:cNvPicPr>
          <p:nvPr/>
        </p:nvPicPr>
        <p:blipFill>
          <a:blip r:embed="rId2"/>
          <a:srcRect t="15521" r="8029" b="32745"/>
          <a:stretch>
            <a:fillRect/>
          </a:stretch>
        </p:blipFill>
        <p:spPr>
          <a:xfrm>
            <a:off x="20" y="10"/>
            <a:ext cx="12191980" cy="6857990"/>
          </a:xfrm>
          <a:prstGeom prst="rect">
            <a:avLst/>
          </a:prstGeom>
        </p:spPr>
      </p:pic>
      <p:sp>
        <p:nvSpPr>
          <p:cNvPr id="16" name="Rectangle 15">
            <a:extLst>
              <a:ext uri="{FF2B5EF4-FFF2-40B4-BE49-F238E27FC236}">
                <a16:creationId xmlns:a16="http://schemas.microsoft.com/office/drawing/2014/main" id="{8C4214F7-FD16-389E-0F1B-D7622F4DD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7840"/>
            <a:ext cx="12191999" cy="1280160"/>
          </a:xfrm>
          <a:prstGeom prst="rect">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6" name="Title 5">
            <a:extLst>
              <a:ext uri="{FF2B5EF4-FFF2-40B4-BE49-F238E27FC236}">
                <a16:creationId xmlns:a16="http://schemas.microsoft.com/office/drawing/2014/main" id="{8BF361FE-B2CB-2A53-6ED2-6FAC6E03CF30}"/>
              </a:ext>
            </a:extLst>
          </p:cNvPr>
          <p:cNvSpPr>
            <a:spLocks noGrp="1"/>
          </p:cNvSpPr>
          <p:nvPr>
            <p:ph type="ctrTitle"/>
          </p:nvPr>
        </p:nvSpPr>
        <p:spPr>
          <a:xfrm>
            <a:off x="320039" y="5731580"/>
            <a:ext cx="8196431" cy="960120"/>
          </a:xfrm>
          <a:ln>
            <a:noFill/>
          </a:ln>
        </p:spPr>
        <p:txBody>
          <a:bodyPr anchor="ctr">
            <a:normAutofit/>
          </a:bodyPr>
          <a:lstStyle/>
          <a:p>
            <a:r>
              <a:rPr lang="en-GB" sz="4400"/>
              <a:t>Research Methodology</a:t>
            </a:r>
          </a:p>
        </p:txBody>
      </p:sp>
    </p:spTree>
    <p:extLst>
      <p:ext uri="{BB962C8B-B14F-4D97-AF65-F5344CB8AC3E}">
        <p14:creationId xmlns:p14="http://schemas.microsoft.com/office/powerpoint/2010/main" val="1526482399"/>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7A7F9-10A1-4AAF-4D61-ACE29E29477B}"/>
              </a:ext>
            </a:extLst>
          </p:cNvPr>
          <p:cNvSpPr>
            <a:spLocks noGrp="1"/>
          </p:cNvSpPr>
          <p:nvPr>
            <p:ph type="title"/>
          </p:nvPr>
        </p:nvSpPr>
        <p:spPr/>
        <p:txBody>
          <a:bodyPr/>
          <a:lstStyle/>
          <a:p>
            <a:r>
              <a:rPr lang="en-GB"/>
              <a:t>Research Method</a:t>
            </a:r>
          </a:p>
        </p:txBody>
      </p:sp>
      <p:sp>
        <p:nvSpPr>
          <p:cNvPr id="3" name="Content Placeholder 2">
            <a:extLst>
              <a:ext uri="{FF2B5EF4-FFF2-40B4-BE49-F238E27FC236}">
                <a16:creationId xmlns:a16="http://schemas.microsoft.com/office/drawing/2014/main" id="{EE0D8B68-42B0-9505-83D3-69DC4D16E651}"/>
              </a:ext>
            </a:extLst>
          </p:cNvPr>
          <p:cNvSpPr>
            <a:spLocks noGrp="1"/>
          </p:cNvSpPr>
          <p:nvPr>
            <p:ph idx="1"/>
          </p:nvPr>
        </p:nvSpPr>
        <p:spPr/>
        <p:txBody>
          <a:bodyPr/>
          <a:lstStyle/>
          <a:p>
            <a:r>
              <a:rPr lang="en-GB" dirty="0"/>
              <a:t>The main approach I intend to take towards gathering data is the use of questionnaires, as this will allow me to record both quantitative and qualitative information from playtesters. I plan to have players test the game at multiple points throughout development and then answer a short questionnaire about their experience. Many of the questions asked will be focused on asking the playtesters about the narrative of the level and if it was successfully conveyed, as well as its emotional impact.</a:t>
            </a:r>
          </a:p>
          <a:p>
            <a:endParaRPr lang="en-GB" dirty="0"/>
          </a:p>
          <a:p>
            <a:r>
              <a:rPr lang="en-GB" dirty="0"/>
              <a:t>Alongside this, I will be using various books and games as part of my research in order to inform my solution. The books I intend to read will focus on both level and narrative design, as both will be important for creating a strong solution to my problem. The games I will look at will include various existing SRPG games, as well as games in other genres that have made use of the techniques I plan to use in my solution.</a:t>
            </a:r>
          </a:p>
          <a:p>
            <a:endParaRPr lang="en-GB" dirty="0"/>
          </a:p>
        </p:txBody>
      </p:sp>
    </p:spTree>
    <p:extLst>
      <p:ext uri="{BB962C8B-B14F-4D97-AF65-F5344CB8AC3E}">
        <p14:creationId xmlns:p14="http://schemas.microsoft.com/office/powerpoint/2010/main" val="139193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F6B20-D0C9-B99B-49E5-94722C5BE376}"/>
              </a:ext>
            </a:extLst>
          </p:cNvPr>
          <p:cNvSpPr>
            <a:spLocks noGrp="1"/>
          </p:cNvSpPr>
          <p:nvPr>
            <p:ph type="title"/>
          </p:nvPr>
        </p:nvSpPr>
        <p:spPr/>
        <p:txBody>
          <a:bodyPr/>
          <a:lstStyle/>
          <a:p>
            <a:r>
              <a:rPr lang="en-GB"/>
              <a:t>Judging Success</a:t>
            </a:r>
          </a:p>
        </p:txBody>
      </p:sp>
      <p:sp>
        <p:nvSpPr>
          <p:cNvPr id="3" name="Content Placeholder 2">
            <a:extLst>
              <a:ext uri="{FF2B5EF4-FFF2-40B4-BE49-F238E27FC236}">
                <a16:creationId xmlns:a16="http://schemas.microsoft.com/office/drawing/2014/main" id="{9BC7B61B-1CFE-0EC0-9F02-FCDBF3B73064}"/>
              </a:ext>
            </a:extLst>
          </p:cNvPr>
          <p:cNvSpPr>
            <a:spLocks noGrp="1"/>
          </p:cNvSpPr>
          <p:nvPr>
            <p:ph idx="1"/>
          </p:nvPr>
        </p:nvSpPr>
        <p:spPr/>
        <p:txBody>
          <a:bodyPr>
            <a:normAutofit fontScale="85000" lnSpcReduction="20000"/>
          </a:bodyPr>
          <a:lstStyle/>
          <a:p>
            <a:r>
              <a:rPr lang="en-GB" dirty="0"/>
              <a:t>I plan to be present during the playtesting so that I can watch how each player approaches the level. If the player gets lost or is confused about how any mechanics work, then I may try to help them, although I will keep intervention like this to a minimum. However, I will avoid pointing out any specific narrative details, especially in the environment and encounters. If a player misses anything during their playthrough, then that will be a sign that my solution can be improved by making that specific narrative beat clearer.</a:t>
            </a:r>
          </a:p>
          <a:p>
            <a:endParaRPr lang="en-GB" dirty="0"/>
          </a:p>
          <a:p>
            <a:r>
              <a:rPr lang="en-GB" dirty="0"/>
              <a:t>One way I intend to analyse the data I receive from my testing will be to create emotion and intensity charts. This is a process that I learned about in my literature review that was used in the development of Mass Effect 3 (</a:t>
            </a:r>
            <a:r>
              <a:rPr lang="en-GB" dirty="0" err="1"/>
              <a:t>Bioware</a:t>
            </a:r>
            <a:r>
              <a:rPr lang="en-GB" dirty="0"/>
              <a:t>, 2012). It involves creating charts that lay out the intended level of intensity of each section of the level, as well as the emotions I want each section to invoke. </a:t>
            </a:r>
          </a:p>
          <a:p>
            <a:endParaRPr lang="en-GB" dirty="0"/>
          </a:p>
          <a:p>
            <a:r>
              <a:rPr lang="en-GB" dirty="0"/>
              <a:t>Once I create these, I can use my questionnaire to ask players which areas of the level they found to be most intense, as well as the emotions they felt while playing through each part. I can then compare this data to the charts I make to see if the level is having the intended emotional impact. If the results of the questionnaire closely match the charts, that would be a good indicator that my solution is working.</a:t>
            </a:r>
          </a:p>
          <a:p>
            <a:endParaRPr lang="en-GB" dirty="0"/>
          </a:p>
        </p:txBody>
      </p:sp>
    </p:spTree>
    <p:extLst>
      <p:ext uri="{BB962C8B-B14F-4D97-AF65-F5344CB8AC3E}">
        <p14:creationId xmlns:p14="http://schemas.microsoft.com/office/powerpoint/2010/main" val="2010392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F6FE757-5CDE-3713-6B0F-F9A14CA6830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1091949-15AA-7009-2454-9596D2ACA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4" name="Picture 3">
            <a:extLst>
              <a:ext uri="{FF2B5EF4-FFF2-40B4-BE49-F238E27FC236}">
                <a16:creationId xmlns:a16="http://schemas.microsoft.com/office/drawing/2014/main" id="{8CF7052F-879A-E61E-DF11-FCA87EEF7DBC}"/>
              </a:ext>
            </a:extLst>
          </p:cNvPr>
          <p:cNvPicPr>
            <a:picLocks noChangeAspect="1"/>
          </p:cNvPicPr>
          <p:nvPr/>
        </p:nvPicPr>
        <p:blipFill>
          <a:blip r:embed="rId2"/>
          <a:srcRect t="15521" r="8029" b="32745"/>
          <a:stretch>
            <a:fillRect/>
          </a:stretch>
        </p:blipFill>
        <p:spPr>
          <a:xfrm>
            <a:off x="-1" y="10"/>
            <a:ext cx="12191980" cy="6857990"/>
          </a:xfrm>
          <a:prstGeom prst="rect">
            <a:avLst/>
          </a:prstGeom>
        </p:spPr>
      </p:pic>
      <p:sp>
        <p:nvSpPr>
          <p:cNvPr id="16" name="Rectangle 15">
            <a:extLst>
              <a:ext uri="{FF2B5EF4-FFF2-40B4-BE49-F238E27FC236}">
                <a16:creationId xmlns:a16="http://schemas.microsoft.com/office/drawing/2014/main" id="{6A70E02D-BF93-F224-B7E4-E58D69CDB8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7840"/>
            <a:ext cx="12191999" cy="1280160"/>
          </a:xfrm>
          <a:prstGeom prst="rect">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6" name="Title 5">
            <a:extLst>
              <a:ext uri="{FF2B5EF4-FFF2-40B4-BE49-F238E27FC236}">
                <a16:creationId xmlns:a16="http://schemas.microsoft.com/office/drawing/2014/main" id="{43B57F77-7767-AE89-6BAD-EC5433FA8B3A}"/>
              </a:ext>
            </a:extLst>
          </p:cNvPr>
          <p:cNvSpPr>
            <a:spLocks noGrp="1"/>
          </p:cNvSpPr>
          <p:nvPr>
            <p:ph type="ctrTitle"/>
          </p:nvPr>
        </p:nvSpPr>
        <p:spPr>
          <a:xfrm>
            <a:off x="320039" y="5731580"/>
            <a:ext cx="8196431" cy="960120"/>
          </a:xfrm>
          <a:ln>
            <a:noFill/>
          </a:ln>
        </p:spPr>
        <p:txBody>
          <a:bodyPr anchor="ctr">
            <a:normAutofit/>
          </a:bodyPr>
          <a:lstStyle/>
          <a:p>
            <a:r>
              <a:rPr lang="en-GB" sz="4400"/>
              <a:t>Development</a:t>
            </a:r>
          </a:p>
        </p:txBody>
      </p:sp>
    </p:spTree>
    <p:extLst>
      <p:ext uri="{BB962C8B-B14F-4D97-AF65-F5344CB8AC3E}">
        <p14:creationId xmlns:p14="http://schemas.microsoft.com/office/powerpoint/2010/main" val="1107831303"/>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9E10BDB4-64F2-477D-A03B-9F8352D5E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1FB25F-39A7-311B-0FE2-19156C17E0F6}"/>
              </a:ext>
            </a:extLst>
          </p:cNvPr>
          <p:cNvSpPr>
            <a:spLocks noGrp="1"/>
          </p:cNvSpPr>
          <p:nvPr>
            <p:ph type="title"/>
          </p:nvPr>
        </p:nvSpPr>
        <p:spPr>
          <a:xfrm>
            <a:off x="521208" y="978408"/>
            <a:ext cx="6300216" cy="1325880"/>
          </a:xfrm>
        </p:spPr>
        <p:txBody>
          <a:bodyPr>
            <a:normAutofit/>
          </a:bodyPr>
          <a:lstStyle/>
          <a:p>
            <a:r>
              <a:rPr lang="en-GB"/>
              <a:t>Asset Selection</a:t>
            </a:r>
          </a:p>
        </p:txBody>
      </p:sp>
      <p:sp>
        <p:nvSpPr>
          <p:cNvPr id="1033" name="Rectangle 1032">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8" y="508090"/>
            <a:ext cx="6281928"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7271C494-8107-3D61-D611-4FBC7C22A2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13612" y="611650"/>
            <a:ext cx="416052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1026" name="Picture 2">
            <a:extLst>
              <a:ext uri="{FF2B5EF4-FFF2-40B4-BE49-F238E27FC236}">
                <a16:creationId xmlns:a16="http://schemas.microsoft.com/office/drawing/2014/main" id="{C1D6620B-69C7-6834-9326-0912EDB2F06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7867" y="3613367"/>
            <a:ext cx="6281928" cy="273263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15DD300-E3E6-B73A-5C4C-8410100D07D8}"/>
              </a:ext>
            </a:extLst>
          </p:cNvPr>
          <p:cNvSpPr>
            <a:spLocks noGrp="1"/>
          </p:cNvSpPr>
          <p:nvPr>
            <p:ph idx="1"/>
          </p:nvPr>
        </p:nvSpPr>
        <p:spPr>
          <a:xfrm>
            <a:off x="7510272" y="1088204"/>
            <a:ext cx="4160520" cy="5257800"/>
          </a:xfrm>
        </p:spPr>
        <p:txBody>
          <a:bodyPr>
            <a:normAutofit lnSpcReduction="10000"/>
          </a:bodyPr>
          <a:lstStyle/>
          <a:p>
            <a:pPr marL="0" marR="0" lvl="0" indent="0" defTabSz="914400" rtl="0" eaLnBrk="0" fontAlgn="base" latinLnBrk="0" hangingPunct="0">
              <a:lnSpc>
                <a:spcPct val="100000"/>
              </a:lnSpc>
              <a:spcBef>
                <a:spcPct val="0"/>
              </a:spcBef>
              <a:spcAft>
                <a:spcPts val="600"/>
              </a:spcAft>
              <a:buClrTx/>
              <a:buSzTx/>
              <a:buFontTx/>
              <a:buNone/>
              <a:tabLst/>
            </a:pPr>
            <a:r>
              <a:rPr kumimoji="0" lang="en-US" altLang="en-US" sz="1600" b="0" i="0" u="none" strike="noStrike" cap="none" normalizeH="0" baseline="0" dirty="0">
                <a:ln>
                  <a:noFill/>
                </a:ln>
                <a:effectLst/>
                <a:latin typeface="Arial" panose="020B0604020202020204" pitchFamily="34" charset="0"/>
                <a:cs typeface="Arial" panose="020B0604020202020204" pitchFamily="34" charset="0"/>
              </a:rPr>
              <a:t>One of the most significant decisions I had to make when beginning development of my project was also the first one I made. The assets that I chose to use for the game influenced almost all my future decisions about both the narrative and systems of my game.</a:t>
            </a:r>
            <a:endParaRPr kumimoji="0" lang="en-US" altLang="en-US" sz="1600" b="0" i="0" u="none" strike="noStrike" cap="none" normalizeH="0" baseline="0" dirty="0">
              <a:ln>
                <a:noFill/>
              </a:ln>
              <a:effectLst/>
            </a:endParaRPr>
          </a:p>
          <a:p>
            <a:pPr marL="0" marR="0" lvl="0" indent="0" defTabSz="914400" rtl="0" eaLnBrk="0" fontAlgn="base" latinLnBrk="0" hangingPunct="0">
              <a:lnSpc>
                <a:spcPct val="100000"/>
              </a:lnSpc>
              <a:spcBef>
                <a:spcPct val="0"/>
              </a:spcBef>
              <a:spcAft>
                <a:spcPts val="600"/>
              </a:spcAft>
              <a:buClrTx/>
              <a:buSzTx/>
              <a:buFontTx/>
              <a:buNone/>
              <a:tabLst/>
            </a:pPr>
            <a:br>
              <a:rPr kumimoji="0" lang="en-US" altLang="en-US" sz="1600" b="0" i="0" u="none" strike="noStrike" cap="none" normalizeH="0" baseline="0" dirty="0">
                <a:ln>
                  <a:noFill/>
                </a:ln>
                <a:effectLst/>
                <a:latin typeface="Arial" panose="020B0604020202020204" pitchFamily="34" charset="0"/>
              </a:rPr>
            </a:br>
            <a:endParaRPr kumimoji="0" lang="en-US" altLang="en-US" sz="1600" b="0" i="0" u="none" strike="noStrike" cap="none" normalizeH="0" baseline="0" dirty="0">
              <a:ln>
                <a:noFill/>
              </a:ln>
              <a:effectLst/>
              <a:latin typeface="Arial" panose="020B0604020202020204" pitchFamily="34" charset="0"/>
            </a:endParaRPr>
          </a:p>
          <a:p>
            <a:pPr marL="0" marR="0" lvl="0" indent="0" defTabSz="914400" rtl="0" eaLnBrk="0" fontAlgn="base" latinLnBrk="0" hangingPunct="0">
              <a:lnSpc>
                <a:spcPct val="100000"/>
              </a:lnSpc>
              <a:spcBef>
                <a:spcPct val="0"/>
              </a:spcBef>
              <a:spcAft>
                <a:spcPts val="600"/>
              </a:spcAft>
              <a:buClrTx/>
              <a:buSzTx/>
              <a:buFontTx/>
              <a:buNone/>
              <a:tabLst/>
            </a:pPr>
            <a:r>
              <a:rPr kumimoji="0" lang="en-US" altLang="en-US" sz="1600" b="0" i="0" u="none" strike="noStrike" cap="none" normalizeH="0" baseline="0" dirty="0">
                <a:ln>
                  <a:noFill/>
                </a:ln>
                <a:effectLst/>
                <a:latin typeface="Arial" panose="020B0604020202020204" pitchFamily="34" charset="0"/>
                <a:cs typeface="Arial" panose="020B0604020202020204" pitchFamily="34" charset="0"/>
              </a:rPr>
              <a:t>As I lacked the skills with art and animation required to create my own assets for the game, I used </a:t>
            </a:r>
            <a:r>
              <a:rPr kumimoji="0" lang="en-US" altLang="en-US" sz="1600" b="0" i="0" u="sng" strike="noStrike" cap="none" normalizeH="0" baseline="0" dirty="0">
                <a:ln>
                  <a:noFill/>
                </a:ln>
                <a:effectLst/>
                <a:latin typeface="Arial" panose="020B0604020202020204" pitchFamily="34" charset="0"/>
                <a:cs typeface="Arial" panose="020B0604020202020204" pitchFamily="34" charset="0"/>
                <a:hlinkClick r:id="rId3"/>
              </a:rPr>
              <a:t>Itch.io</a:t>
            </a:r>
            <a:r>
              <a:rPr kumimoji="0" lang="en-US" altLang="en-US" sz="1600" b="0" i="0" u="none" strike="noStrike" cap="none" normalizeH="0" baseline="0" dirty="0">
                <a:ln>
                  <a:noFill/>
                </a:ln>
                <a:effectLst/>
                <a:latin typeface="Arial" panose="020B0604020202020204" pitchFamily="34" charset="0"/>
                <a:cs typeface="Arial" panose="020B0604020202020204" pitchFamily="34" charset="0"/>
              </a:rPr>
              <a:t> to look at existing assets that I could utilize. I was specifically looking for a pack that both had a theme that could inspire an interesting story for the game, as well as one that had enough different assets to not limit what I could do with environmental storytelling.</a:t>
            </a:r>
            <a:endParaRPr kumimoji="0" lang="en-US" altLang="en-US" sz="1600" b="0" i="0" u="none" strike="noStrike" cap="none" normalizeH="0" baseline="0" dirty="0">
              <a:ln>
                <a:noFill/>
              </a:ln>
              <a:effectLst/>
            </a:endParaRPr>
          </a:p>
          <a:p>
            <a:pPr marL="0" marR="0" lvl="0" indent="0" defTabSz="914400" rtl="0" eaLnBrk="0" fontAlgn="base" latinLnBrk="0" hangingPunct="0">
              <a:lnSpc>
                <a:spcPct val="100000"/>
              </a:lnSpc>
              <a:spcBef>
                <a:spcPct val="0"/>
              </a:spcBef>
              <a:spcAft>
                <a:spcPts val="600"/>
              </a:spcAft>
              <a:buClrTx/>
              <a:buSzTx/>
              <a:buFontTx/>
              <a:buNone/>
              <a:tabLst/>
            </a:pPr>
            <a:endParaRPr kumimoji="0" lang="en-US" altLang="en-US" sz="1100" b="0" i="0" u="none" strike="noStrike" cap="none" normalizeH="0" baseline="0" dirty="0">
              <a:ln>
                <a:noFill/>
              </a:ln>
              <a:effectLst/>
            </a:endParaRPr>
          </a:p>
          <a:p>
            <a:pPr marL="0" marR="0" lvl="0" indent="0" defTabSz="914400" rtl="0" eaLnBrk="0" fontAlgn="base" latinLnBrk="0" hangingPunct="0">
              <a:lnSpc>
                <a:spcPct val="100000"/>
              </a:lnSpc>
              <a:spcBef>
                <a:spcPct val="0"/>
              </a:spcBef>
              <a:spcAft>
                <a:spcPts val="600"/>
              </a:spcAft>
              <a:buClrTx/>
              <a:buSzTx/>
              <a:buFontTx/>
              <a:buNone/>
              <a:tabLst/>
            </a:pPr>
            <a:br>
              <a:rPr kumimoji="0" lang="en-US" altLang="en-US" sz="1100" b="0" i="0" u="none" strike="noStrike" cap="none" normalizeH="0" baseline="0" dirty="0">
                <a:ln>
                  <a:noFill/>
                </a:ln>
                <a:effectLst/>
                <a:latin typeface="Arial" panose="020B0604020202020204" pitchFamily="34" charset="0"/>
              </a:rPr>
            </a:br>
            <a:endParaRPr kumimoji="0" lang="en-US" altLang="en-US" sz="1100" b="0" i="0" u="none" strike="noStrike" cap="none" normalizeH="0" baseline="0" dirty="0">
              <a:ln>
                <a:noFill/>
              </a:ln>
              <a:effectLst/>
              <a:latin typeface="Arial" panose="020B0604020202020204" pitchFamily="34" charset="0"/>
            </a:endParaRPr>
          </a:p>
        </p:txBody>
      </p:sp>
      <p:sp>
        <p:nvSpPr>
          <p:cNvPr id="5" name="TextBox 4">
            <a:extLst>
              <a:ext uri="{FF2B5EF4-FFF2-40B4-BE49-F238E27FC236}">
                <a16:creationId xmlns:a16="http://schemas.microsoft.com/office/drawing/2014/main" id="{929FE06B-E4BF-8F77-8782-2D870CA6E2B9}"/>
              </a:ext>
            </a:extLst>
          </p:cNvPr>
          <p:cNvSpPr txBox="1"/>
          <p:nvPr/>
        </p:nvSpPr>
        <p:spPr>
          <a:xfrm>
            <a:off x="517867" y="6438900"/>
            <a:ext cx="6206783" cy="461665"/>
          </a:xfrm>
          <a:prstGeom prst="rect">
            <a:avLst/>
          </a:prstGeom>
          <a:noFill/>
        </p:spPr>
        <p:txBody>
          <a:bodyPr wrap="square" rtlCol="0">
            <a:spAutoFit/>
          </a:bodyPr>
          <a:lstStyle/>
          <a:p>
            <a:r>
              <a:rPr lang="en-GB" sz="1200"/>
              <a:t>An alternate asset pack I considered but ultimately decided against, called Epic RPG World by </a:t>
            </a:r>
            <a:r>
              <a:rPr lang="en-GB" sz="1200" err="1"/>
              <a:t>RafaelMatos</a:t>
            </a:r>
            <a:r>
              <a:rPr lang="en-GB" sz="1200"/>
              <a:t>.</a:t>
            </a:r>
          </a:p>
        </p:txBody>
      </p:sp>
    </p:spTree>
    <p:extLst>
      <p:ext uri="{BB962C8B-B14F-4D97-AF65-F5344CB8AC3E}">
        <p14:creationId xmlns:p14="http://schemas.microsoft.com/office/powerpoint/2010/main" val="273848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9E10BDB4-64F2-477D-A03B-9F8352D5E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97CE2A-A393-53F1-D192-F9893E03EA12}"/>
              </a:ext>
            </a:extLst>
          </p:cNvPr>
          <p:cNvSpPr>
            <a:spLocks noGrp="1"/>
          </p:cNvSpPr>
          <p:nvPr>
            <p:ph type="title"/>
          </p:nvPr>
        </p:nvSpPr>
        <p:spPr>
          <a:xfrm>
            <a:off x="521208" y="978408"/>
            <a:ext cx="6300216" cy="1325880"/>
          </a:xfrm>
        </p:spPr>
        <p:txBody>
          <a:bodyPr>
            <a:normAutofit/>
          </a:bodyPr>
          <a:lstStyle/>
          <a:p>
            <a:r>
              <a:rPr lang="en-GB"/>
              <a:t>Asset Selection</a:t>
            </a:r>
          </a:p>
        </p:txBody>
      </p:sp>
      <p:sp>
        <p:nvSpPr>
          <p:cNvPr id="2057" name="Rectangle 2056">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8" y="508090"/>
            <a:ext cx="6281928"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7271C494-8107-3D61-D611-4FBC7C22A2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13612" y="611650"/>
            <a:ext cx="416052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2050" name="Picture 2">
            <a:extLst>
              <a:ext uri="{FF2B5EF4-FFF2-40B4-BE49-F238E27FC236}">
                <a16:creationId xmlns:a16="http://schemas.microsoft.com/office/drawing/2014/main" id="{80B0C39C-A14F-3555-FE64-843B73618F4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7867" y="2429691"/>
            <a:ext cx="5911415" cy="391631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E9C3417-27A2-0470-47C9-A9287D8A5EBC}"/>
              </a:ext>
            </a:extLst>
          </p:cNvPr>
          <p:cNvSpPr>
            <a:spLocks noGrp="1"/>
          </p:cNvSpPr>
          <p:nvPr>
            <p:ph idx="1"/>
          </p:nvPr>
        </p:nvSpPr>
        <p:spPr>
          <a:xfrm>
            <a:off x="7507224" y="1088136"/>
            <a:ext cx="4160520" cy="5257800"/>
          </a:xfrm>
        </p:spPr>
        <p:txBody>
          <a:bodyPr>
            <a:normAutofit/>
          </a:bodyPr>
          <a:lstStyle/>
          <a:p>
            <a:pPr marL="0" marR="0" lvl="0" indent="0" defTabSz="914400" rtl="0" eaLnBrk="0" fontAlgn="base" latinLnBrk="0" hangingPunct="0">
              <a:lnSpc>
                <a:spcPct val="100000"/>
              </a:lnSpc>
              <a:spcBef>
                <a:spcPct val="0"/>
              </a:spcBef>
              <a:spcAft>
                <a:spcPts val="600"/>
              </a:spcAft>
              <a:buClrTx/>
              <a:buSzTx/>
              <a:buFontTx/>
              <a:buNone/>
              <a:tabLst/>
            </a:pPr>
            <a:r>
              <a:rPr kumimoji="0" lang="en-US" altLang="en-US" sz="1500" b="0" i="0" u="none" strike="noStrike" cap="none" normalizeH="0" baseline="0" dirty="0">
                <a:ln>
                  <a:noFill/>
                </a:ln>
                <a:effectLst/>
                <a:latin typeface="Arial" panose="020B0604020202020204" pitchFamily="34" charset="0"/>
                <a:cs typeface="Arial" panose="020B0604020202020204" pitchFamily="34" charset="0"/>
              </a:rPr>
              <a:t>After looking through many of the assets on offer, I found myself gravitating towards those that featured a post-apocalyptic setting. Eventually I settled on this pack, which I felt fit my needs perfectly.</a:t>
            </a:r>
            <a:endParaRPr kumimoji="0" lang="en-US" altLang="en-US" sz="1500" b="0" i="0" u="none" strike="noStrike" cap="none" normalizeH="0" baseline="0" dirty="0">
              <a:ln>
                <a:noFill/>
              </a:ln>
              <a:effectLst/>
            </a:endParaRPr>
          </a:p>
          <a:p>
            <a:pPr marL="0" marR="0" lvl="0" indent="0" defTabSz="914400" rtl="0" eaLnBrk="0" fontAlgn="base" latinLnBrk="0" hangingPunct="0">
              <a:lnSpc>
                <a:spcPct val="100000"/>
              </a:lnSpc>
              <a:spcBef>
                <a:spcPct val="0"/>
              </a:spcBef>
              <a:spcAft>
                <a:spcPts val="600"/>
              </a:spcAft>
              <a:buClrTx/>
              <a:buSzTx/>
              <a:buFontTx/>
              <a:buNone/>
              <a:tabLst/>
            </a:pPr>
            <a:br>
              <a:rPr kumimoji="0" lang="en-US" altLang="en-US" sz="1500" b="0" i="0" u="none" strike="noStrike" cap="none" normalizeH="0" baseline="0" dirty="0">
                <a:ln>
                  <a:noFill/>
                </a:ln>
                <a:effectLst/>
                <a:latin typeface="Arial" panose="020B0604020202020204" pitchFamily="34" charset="0"/>
              </a:rPr>
            </a:br>
            <a:endParaRPr kumimoji="0" lang="en-US" altLang="en-US" sz="1500" b="0" i="0" u="none" strike="noStrike" cap="none" normalizeH="0" baseline="0" dirty="0">
              <a:ln>
                <a:noFill/>
              </a:ln>
              <a:effectLst/>
              <a:latin typeface="Arial" panose="020B0604020202020204" pitchFamily="34" charset="0"/>
            </a:endParaRPr>
          </a:p>
          <a:p>
            <a:pPr marL="0" marR="0" lvl="0" indent="0" defTabSz="914400" rtl="0" eaLnBrk="0" fontAlgn="base" latinLnBrk="0" hangingPunct="0">
              <a:lnSpc>
                <a:spcPct val="100000"/>
              </a:lnSpc>
              <a:spcBef>
                <a:spcPct val="0"/>
              </a:spcBef>
              <a:spcAft>
                <a:spcPts val="600"/>
              </a:spcAft>
              <a:buClrTx/>
              <a:buSzTx/>
              <a:buFontTx/>
              <a:buNone/>
              <a:tabLst/>
            </a:pPr>
            <a:r>
              <a:rPr kumimoji="0" lang="en-US" altLang="en-US" sz="1500" b="0" i="0" u="none" strike="noStrike" cap="none" normalizeH="0" baseline="0" dirty="0">
                <a:ln>
                  <a:noFill/>
                </a:ln>
                <a:effectLst/>
                <a:latin typeface="Arial" panose="020B0604020202020204" pitchFamily="34" charset="0"/>
                <a:cs typeface="Arial" panose="020B0604020202020204" pitchFamily="34" charset="0"/>
              </a:rPr>
              <a:t>         </a:t>
            </a:r>
            <a:endParaRPr kumimoji="0" lang="en-US" altLang="en-US" sz="1500" b="0" i="0" u="none" strike="noStrike" cap="none" normalizeH="0" baseline="0" dirty="0">
              <a:ln>
                <a:noFill/>
              </a:ln>
              <a:effectLst/>
            </a:endParaRPr>
          </a:p>
          <a:p>
            <a:pPr marL="0" marR="0" lvl="0" indent="0" defTabSz="914400" rtl="0" eaLnBrk="0" fontAlgn="base" latinLnBrk="0" hangingPunct="0">
              <a:lnSpc>
                <a:spcPct val="100000"/>
              </a:lnSpc>
              <a:spcBef>
                <a:spcPct val="0"/>
              </a:spcBef>
              <a:spcAft>
                <a:spcPts val="600"/>
              </a:spcAft>
              <a:buClrTx/>
              <a:buSzTx/>
              <a:buFontTx/>
              <a:buNone/>
              <a:tabLst/>
            </a:pPr>
            <a:endParaRPr kumimoji="0" lang="en-US" altLang="en-US" sz="1500" b="0" i="0" u="none" strike="noStrike" cap="none" normalizeH="0" baseline="0" dirty="0">
              <a:ln>
                <a:noFill/>
              </a:ln>
              <a:effectLst/>
            </a:endParaRPr>
          </a:p>
          <a:p>
            <a:pPr marL="0" marR="0" lvl="0" indent="0" defTabSz="914400" rtl="0" eaLnBrk="0" fontAlgn="base" latinLnBrk="0" hangingPunct="0">
              <a:lnSpc>
                <a:spcPct val="100000"/>
              </a:lnSpc>
              <a:spcBef>
                <a:spcPct val="0"/>
              </a:spcBef>
              <a:spcAft>
                <a:spcPts val="600"/>
              </a:spcAft>
              <a:buClrTx/>
              <a:buSzTx/>
              <a:buFontTx/>
              <a:buNone/>
              <a:tabLst/>
            </a:pPr>
            <a:br>
              <a:rPr kumimoji="0" lang="en-US" altLang="en-US" sz="1500" b="0" i="0" u="none" strike="noStrike" cap="none" normalizeH="0" baseline="0" dirty="0">
                <a:ln>
                  <a:noFill/>
                </a:ln>
                <a:effectLst/>
                <a:latin typeface="Arial" panose="020B0604020202020204" pitchFamily="34" charset="0"/>
              </a:rPr>
            </a:br>
            <a:r>
              <a:rPr kumimoji="0" lang="en-US" altLang="en-US" sz="1500" b="0" i="0" u="none" strike="noStrike" cap="none" normalizeH="0" baseline="0" dirty="0">
                <a:ln>
                  <a:noFill/>
                </a:ln>
                <a:effectLst/>
                <a:latin typeface="Arial" panose="020B0604020202020204" pitchFamily="34" charset="0"/>
                <a:cs typeface="Arial" panose="020B0604020202020204" pitchFamily="34" charset="0"/>
              </a:rPr>
              <a:t>The example images shown on the </a:t>
            </a:r>
            <a:r>
              <a:rPr kumimoji="0" lang="en-US" altLang="en-US" sz="1500" b="0" i="0" u="sng" strike="noStrike" cap="none" normalizeH="0" baseline="0" dirty="0">
                <a:ln>
                  <a:noFill/>
                </a:ln>
                <a:effectLst/>
                <a:latin typeface="Arial" panose="020B0604020202020204" pitchFamily="34" charset="0"/>
                <a:cs typeface="Arial" panose="020B0604020202020204" pitchFamily="34" charset="0"/>
                <a:hlinkClick r:id="rId3"/>
              </a:rPr>
              <a:t>Itch.io</a:t>
            </a:r>
            <a:r>
              <a:rPr kumimoji="0" lang="en-US" altLang="en-US" sz="1500" b="0" i="0" u="none" strike="noStrike" cap="none" normalizeH="0" baseline="0" dirty="0">
                <a:ln>
                  <a:noFill/>
                </a:ln>
                <a:effectLst/>
                <a:latin typeface="Arial" panose="020B0604020202020204" pitchFamily="34" charset="0"/>
                <a:cs typeface="Arial" panose="020B0604020202020204" pitchFamily="34" charset="0"/>
              </a:rPr>
              <a:t> page showed the assets used in a traditional 2D level; however I was struggling to replicate this in a way that looked right. My research into existing SRPG games had led me to Octopath </a:t>
            </a:r>
            <a:r>
              <a:rPr kumimoji="0" lang="en-US" altLang="en-US" sz="1500" b="0" i="0" u="none" strike="noStrike" cap="none" normalizeH="0" baseline="0" dirty="0" err="1">
                <a:ln>
                  <a:noFill/>
                </a:ln>
                <a:effectLst/>
                <a:latin typeface="Arial" panose="020B0604020202020204" pitchFamily="34" charset="0"/>
                <a:cs typeface="Arial" panose="020B0604020202020204" pitchFamily="34" charset="0"/>
              </a:rPr>
              <a:t>Traveller</a:t>
            </a:r>
            <a:r>
              <a:rPr lang="en-US" altLang="en-US" sz="1500" dirty="0">
                <a:latin typeface="Arial" panose="020B0604020202020204" pitchFamily="34" charset="0"/>
                <a:cs typeface="Arial" panose="020B0604020202020204" pitchFamily="34" charset="0"/>
              </a:rPr>
              <a:t> (Square Enix and Acquire, 2018)</a:t>
            </a:r>
            <a:r>
              <a:rPr kumimoji="0" lang="en-US" altLang="en-US" sz="1500" b="0" i="0" u="none" strike="noStrike" cap="none" normalizeH="0" baseline="0" dirty="0">
                <a:ln>
                  <a:noFill/>
                </a:ln>
                <a:effectLst/>
                <a:latin typeface="Arial" panose="020B0604020202020204" pitchFamily="34" charset="0"/>
                <a:cs typeface="Arial" panose="020B0604020202020204" pitchFamily="34" charset="0"/>
              </a:rPr>
              <a:t> quite quickly, and I found its 2.5D visual style incredibly memorable. Replicating that style was very time-consuming compared to if I had just used fully flat tile maps, but looking at the final product, I feel it was worth the effort.</a:t>
            </a:r>
            <a:r>
              <a:rPr kumimoji="0" lang="en-US" altLang="en-US" sz="1500" b="0" i="0" u="none" strike="noStrike" cap="none" normalizeH="0" baseline="0" dirty="0">
                <a:ln>
                  <a:noFill/>
                </a:ln>
                <a:effectLst/>
              </a:rPr>
              <a:t> </a:t>
            </a:r>
            <a:endParaRPr kumimoji="0" lang="en-US" altLang="en-US" sz="1500" b="0" i="0" u="none" strike="noStrike" cap="none" normalizeH="0" baseline="0" dirty="0">
              <a:ln>
                <a:noFill/>
              </a:ln>
              <a:effectLst/>
              <a:latin typeface="Arial" panose="020B0604020202020204" pitchFamily="34" charset="0"/>
            </a:endParaRPr>
          </a:p>
        </p:txBody>
      </p:sp>
      <p:sp>
        <p:nvSpPr>
          <p:cNvPr id="4" name="TextBox 3">
            <a:extLst>
              <a:ext uri="{FF2B5EF4-FFF2-40B4-BE49-F238E27FC236}">
                <a16:creationId xmlns:a16="http://schemas.microsoft.com/office/drawing/2014/main" id="{0FBD72AF-3382-877D-DCBD-8A5E31AB18EE}"/>
              </a:ext>
            </a:extLst>
          </p:cNvPr>
          <p:cNvSpPr txBox="1"/>
          <p:nvPr/>
        </p:nvSpPr>
        <p:spPr>
          <a:xfrm>
            <a:off x="517867" y="6437376"/>
            <a:ext cx="4621061" cy="369332"/>
          </a:xfrm>
          <a:prstGeom prst="rect">
            <a:avLst/>
          </a:prstGeom>
          <a:noFill/>
        </p:spPr>
        <p:txBody>
          <a:bodyPr wrap="square" rtlCol="0">
            <a:spAutoFit/>
          </a:bodyPr>
          <a:lstStyle/>
          <a:p>
            <a:r>
              <a:rPr lang="en-GB" dirty="0"/>
              <a:t>Post-Apocalypse Pixel Art by </a:t>
            </a:r>
            <a:r>
              <a:rPr lang="en-GB" dirty="0" err="1"/>
              <a:t>TheLazyStone</a:t>
            </a:r>
            <a:endParaRPr lang="en-GB" dirty="0"/>
          </a:p>
        </p:txBody>
      </p:sp>
    </p:spTree>
    <p:extLst>
      <p:ext uri="{BB962C8B-B14F-4D97-AF65-F5344CB8AC3E}">
        <p14:creationId xmlns:p14="http://schemas.microsoft.com/office/powerpoint/2010/main" val="1299120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9" name="Rectangle 3088">
            <a:extLst>
              <a:ext uri="{FF2B5EF4-FFF2-40B4-BE49-F238E27FC236}">
                <a16:creationId xmlns:a16="http://schemas.microsoft.com/office/drawing/2014/main" id="{A082E5AA-6E5F-4FCC-8C41-11E32F833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699B84-D85F-8D3C-32A6-9F35106D00C2}"/>
              </a:ext>
            </a:extLst>
          </p:cNvPr>
          <p:cNvSpPr>
            <a:spLocks noGrp="1"/>
          </p:cNvSpPr>
          <p:nvPr>
            <p:ph type="title"/>
          </p:nvPr>
        </p:nvSpPr>
        <p:spPr>
          <a:xfrm>
            <a:off x="521208" y="978408"/>
            <a:ext cx="5020056" cy="2450592"/>
          </a:xfrm>
        </p:spPr>
        <p:txBody>
          <a:bodyPr>
            <a:normAutofit/>
          </a:bodyPr>
          <a:lstStyle/>
          <a:p>
            <a:r>
              <a:rPr lang="en-GB"/>
              <a:t>Level Design - Overview</a:t>
            </a:r>
          </a:p>
        </p:txBody>
      </p:sp>
      <p:sp>
        <p:nvSpPr>
          <p:cNvPr id="3091" name="Rectangle 3090">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3" name="Rectangle 3092">
            <a:extLst>
              <a:ext uri="{FF2B5EF4-FFF2-40B4-BE49-F238E27FC236}">
                <a16:creationId xmlns:a16="http://schemas.microsoft.com/office/drawing/2014/main" id="{4A3D569D-D3A6-49CA-A483-291E95DACA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11650"/>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D895A72-6E36-2154-6417-B3C5BC0AB657}"/>
              </a:ext>
            </a:extLst>
          </p:cNvPr>
          <p:cNvSpPr>
            <a:spLocks noGrp="1"/>
          </p:cNvSpPr>
          <p:nvPr>
            <p:ph idx="1"/>
          </p:nvPr>
        </p:nvSpPr>
        <p:spPr>
          <a:xfrm>
            <a:off x="6665976" y="978408"/>
            <a:ext cx="4946904" cy="2450592"/>
          </a:xfrm>
        </p:spPr>
        <p:txBody>
          <a:bodyPr>
            <a:noAutofit/>
          </a:bodyPr>
          <a:lstStyle/>
          <a:p>
            <a:pPr marL="0" marR="0" lvl="0" indent="0" defTabSz="914400" rtl="0" eaLnBrk="0" fontAlgn="base" latinLnBrk="0" hangingPunct="0">
              <a:lnSpc>
                <a:spcPct val="100000"/>
              </a:lnSpc>
              <a:spcBef>
                <a:spcPct val="0"/>
              </a:spcBef>
              <a:spcAft>
                <a:spcPts val="600"/>
              </a:spcAft>
              <a:buClrTx/>
              <a:buSzTx/>
              <a:buFontTx/>
              <a:buNone/>
              <a:tabLst/>
            </a:pPr>
            <a:endParaRPr kumimoji="0" lang="en-US" altLang="en-US" sz="1200" b="0" i="0" u="none" strike="noStrike" cap="none" normalizeH="0" baseline="0" dirty="0">
              <a:ln>
                <a:noFill/>
              </a:ln>
              <a:effectLst/>
              <a:latin typeface="Arial" panose="020B0604020202020204" pitchFamily="34" charset="0"/>
            </a:endParaRPr>
          </a:p>
          <a:p>
            <a:pPr marL="0" marR="0" lvl="0" indent="0" defTabSz="914400" rtl="0" eaLnBrk="0" fontAlgn="base" latinLnBrk="0" hangingPunct="0">
              <a:lnSpc>
                <a:spcPct val="100000"/>
              </a:lnSpc>
              <a:spcBef>
                <a:spcPct val="0"/>
              </a:spcBef>
              <a:spcAft>
                <a:spcPts val="600"/>
              </a:spcAft>
              <a:buClrTx/>
              <a:buSzTx/>
              <a:buFontTx/>
              <a:buNone/>
              <a:tabLst/>
            </a:pPr>
            <a:r>
              <a:rPr kumimoji="0" lang="en-US" altLang="en-US" sz="1200" b="0" i="0" u="none" strike="noStrike" cap="none" normalizeH="0" baseline="0" dirty="0">
                <a:ln>
                  <a:noFill/>
                </a:ln>
                <a:effectLst/>
                <a:latin typeface="Arial" panose="020B0604020202020204" pitchFamily="34" charset="0"/>
                <a:cs typeface="Arial" panose="020B0604020202020204" pitchFamily="34" charset="0"/>
              </a:rPr>
              <a:t>One book I read during my research was Michael </a:t>
            </a:r>
            <a:r>
              <a:rPr kumimoji="0" lang="en-US" altLang="en-US" sz="1200" b="0" i="0" u="none" strike="noStrike" cap="none" normalizeH="0" baseline="0" dirty="0" err="1">
                <a:ln>
                  <a:noFill/>
                </a:ln>
                <a:effectLst/>
                <a:latin typeface="Arial" panose="020B0604020202020204" pitchFamily="34" charset="0"/>
                <a:cs typeface="Arial" panose="020B0604020202020204" pitchFamily="34" charset="0"/>
              </a:rPr>
              <a:t>Beardwood’s</a:t>
            </a:r>
            <a:r>
              <a:rPr kumimoji="0" lang="en-US" altLang="en-US" sz="1200" b="0" i="0" u="none" strike="noStrike" cap="none" normalizeH="0" baseline="0" dirty="0">
                <a:ln>
                  <a:noFill/>
                </a:ln>
                <a:effectLst/>
                <a:latin typeface="Arial" panose="020B0604020202020204" pitchFamily="34" charset="0"/>
                <a:cs typeface="Arial" panose="020B0604020202020204" pitchFamily="34" charset="0"/>
              </a:rPr>
              <a:t> Fundamental Level Design and Analysis: A to B (</a:t>
            </a:r>
            <a:r>
              <a:rPr kumimoji="0" lang="en-US" altLang="en-US" sz="1200" b="0" i="0" u="none" strike="noStrike" cap="none" normalizeH="0" baseline="0" dirty="0" err="1">
                <a:ln>
                  <a:noFill/>
                </a:ln>
                <a:effectLst/>
                <a:latin typeface="Arial" panose="020B0604020202020204" pitchFamily="34" charset="0"/>
                <a:cs typeface="Arial" panose="020B0604020202020204" pitchFamily="34" charset="0"/>
              </a:rPr>
              <a:t>Beardwood</a:t>
            </a:r>
            <a:r>
              <a:rPr kumimoji="0" lang="en-US" altLang="en-US" sz="1200" b="0" i="0" u="none" strike="noStrike" cap="none" normalizeH="0" baseline="0" dirty="0">
                <a:ln>
                  <a:noFill/>
                </a:ln>
                <a:effectLst/>
                <a:latin typeface="Arial" panose="020B0604020202020204" pitchFamily="34" charset="0"/>
                <a:cs typeface="Arial" panose="020B0604020202020204" pitchFamily="34" charset="0"/>
              </a:rPr>
              <a:t>, 2025). In this book I found the concept of Bubble Maps, a way of laying out a level using simple shapes. Each circle (or ‘bubble’) shows a different section of the level, with the size of the circle showing the relative intensity of that section and the distance between each one showing the relative time taken between each section.</a:t>
            </a:r>
            <a:endParaRPr kumimoji="0" lang="en-US" altLang="en-US" sz="1200" b="0" i="0" u="none" strike="noStrike" cap="none" normalizeH="0" baseline="0" dirty="0">
              <a:ln>
                <a:noFill/>
              </a:ln>
              <a:effectLst/>
            </a:endParaRPr>
          </a:p>
          <a:p>
            <a:pPr marL="0" marR="0" lvl="0" indent="0" defTabSz="914400" rtl="0" eaLnBrk="0" fontAlgn="base" latinLnBrk="0" hangingPunct="0">
              <a:lnSpc>
                <a:spcPct val="100000"/>
              </a:lnSpc>
              <a:spcBef>
                <a:spcPct val="0"/>
              </a:spcBef>
              <a:spcAft>
                <a:spcPts val="600"/>
              </a:spcAft>
              <a:buClrTx/>
              <a:buSzTx/>
              <a:buFontTx/>
              <a:buNone/>
              <a:tabLst/>
            </a:pPr>
            <a:r>
              <a:rPr kumimoji="0" lang="en-US" altLang="en-US" sz="1200" b="0" i="0" u="none" strike="noStrike" cap="none" normalizeH="0" baseline="0" dirty="0">
                <a:ln>
                  <a:noFill/>
                </a:ln>
                <a:effectLst/>
                <a:latin typeface="Arial" panose="020B0604020202020204" pitchFamily="34" charset="0"/>
                <a:cs typeface="Arial" panose="020B0604020202020204" pitchFamily="34" charset="0"/>
              </a:rPr>
              <a:t>                 </a:t>
            </a:r>
            <a:endParaRPr kumimoji="0" lang="en-US" altLang="en-US" sz="1200" b="0" i="0" u="none" strike="noStrike" cap="none" normalizeH="0" baseline="0" dirty="0">
              <a:ln>
                <a:noFill/>
              </a:ln>
              <a:effectLst/>
            </a:endParaRPr>
          </a:p>
          <a:p>
            <a:pPr marL="0" marR="0" lvl="0" indent="0" defTabSz="914400" rtl="0" eaLnBrk="0" fontAlgn="base" latinLnBrk="0" hangingPunct="0">
              <a:lnSpc>
                <a:spcPct val="100000"/>
              </a:lnSpc>
              <a:spcBef>
                <a:spcPct val="0"/>
              </a:spcBef>
              <a:spcAft>
                <a:spcPts val="600"/>
              </a:spcAft>
              <a:buClrTx/>
              <a:buSzTx/>
              <a:buFontTx/>
              <a:buNone/>
              <a:tabLst/>
            </a:pPr>
            <a:r>
              <a:rPr kumimoji="0" lang="en-US" altLang="en-US" sz="1200" b="0" i="0" u="none" strike="noStrike" cap="none" normalizeH="0" baseline="0" dirty="0">
                <a:ln>
                  <a:noFill/>
                </a:ln>
                <a:effectLst/>
                <a:latin typeface="Arial" panose="020B0604020202020204" pitchFamily="34" charset="0"/>
                <a:cs typeface="Arial" panose="020B0604020202020204" pitchFamily="34" charset="0"/>
              </a:rPr>
              <a:t>           </a:t>
            </a:r>
            <a:endParaRPr kumimoji="0" lang="en-US" altLang="en-US" sz="1200" b="0" i="0" u="none" strike="noStrike" cap="none" normalizeH="0" baseline="0" dirty="0">
              <a:ln>
                <a:noFill/>
              </a:ln>
              <a:effectLst/>
            </a:endParaRPr>
          </a:p>
          <a:p>
            <a:pPr marL="0" marR="0" lvl="0" indent="0" defTabSz="914400" rtl="0" eaLnBrk="0" fontAlgn="base" latinLnBrk="0" hangingPunct="0">
              <a:lnSpc>
                <a:spcPct val="100000"/>
              </a:lnSpc>
              <a:spcBef>
                <a:spcPct val="0"/>
              </a:spcBef>
              <a:spcAft>
                <a:spcPts val="600"/>
              </a:spcAft>
              <a:buClrTx/>
              <a:buSzTx/>
              <a:buFontTx/>
              <a:buNone/>
              <a:tabLst/>
            </a:pPr>
            <a:br>
              <a:rPr kumimoji="0" lang="en-US" altLang="en-US" sz="1200" b="0" i="0" u="none" strike="noStrike" cap="none" normalizeH="0" baseline="0" dirty="0">
                <a:ln>
                  <a:noFill/>
                </a:ln>
                <a:effectLst/>
                <a:latin typeface="Arial" panose="020B0604020202020204" pitchFamily="34" charset="0"/>
              </a:rPr>
            </a:br>
            <a:endParaRPr kumimoji="0" lang="en-US" altLang="en-US" sz="1200" b="0" i="0" u="none" strike="noStrike" cap="none" normalizeH="0" baseline="0" dirty="0">
              <a:ln>
                <a:noFill/>
              </a:ln>
              <a:effectLst/>
              <a:latin typeface="Arial" panose="020B0604020202020204" pitchFamily="34" charset="0"/>
            </a:endParaRPr>
          </a:p>
          <a:p>
            <a:pPr marL="0" marR="0" lvl="0" indent="0" defTabSz="914400" rtl="0" eaLnBrk="0" fontAlgn="base" latinLnBrk="0" hangingPunct="0">
              <a:lnSpc>
                <a:spcPct val="100000"/>
              </a:lnSpc>
              <a:spcBef>
                <a:spcPct val="0"/>
              </a:spcBef>
              <a:spcAft>
                <a:spcPts val="600"/>
              </a:spcAft>
              <a:buClrTx/>
              <a:buSzTx/>
              <a:buFontTx/>
              <a:buNone/>
              <a:tabLst/>
            </a:pPr>
            <a:r>
              <a:rPr kumimoji="0" lang="en-US" altLang="en-US" sz="1200" b="0" i="0" u="none" strike="noStrike" cap="none" normalizeH="0" baseline="0" dirty="0">
                <a:ln>
                  <a:noFill/>
                </a:ln>
                <a:effectLst/>
                <a:latin typeface="Arial" panose="020B0604020202020204" pitchFamily="34" charset="0"/>
                <a:cs typeface="Arial" panose="020B0604020202020204" pitchFamily="34" charset="0"/>
              </a:rPr>
              <a:t>While this iteration of the Bubble Maps would've made for an interesting level, I quickly found that it was unhelpful as a solution to the problem I had set out to tackle. The main problem was that I was trying to plan out the level before having a clear idea of the narrative. I had some general ideas in mind, but not a concrete picture of what the story beats were and how the player would go from one to the next.</a:t>
            </a:r>
            <a:endParaRPr kumimoji="0" lang="en-US" altLang="en-US" sz="1200" b="0" i="0" u="none" strike="noStrike" cap="none" normalizeH="0" baseline="0" dirty="0">
              <a:ln>
                <a:noFill/>
              </a:ln>
              <a:effectLst/>
            </a:endParaRPr>
          </a:p>
          <a:p>
            <a:pPr marL="0" marR="0" lvl="0" indent="0" defTabSz="914400" rtl="0" eaLnBrk="0" fontAlgn="base" latinLnBrk="0" hangingPunct="0">
              <a:lnSpc>
                <a:spcPct val="100000"/>
              </a:lnSpc>
              <a:spcBef>
                <a:spcPct val="0"/>
              </a:spcBef>
              <a:spcAft>
                <a:spcPts val="600"/>
              </a:spcAft>
              <a:buClrTx/>
              <a:buSzTx/>
              <a:buFontTx/>
              <a:buNone/>
              <a:tabLst/>
            </a:pPr>
            <a:br>
              <a:rPr kumimoji="0" lang="en-US" altLang="en-US" sz="1200" b="0" i="0" u="none" strike="noStrike" cap="none" normalizeH="0" baseline="0" dirty="0">
                <a:ln>
                  <a:noFill/>
                </a:ln>
                <a:effectLst/>
                <a:latin typeface="Arial" panose="020B0604020202020204" pitchFamily="34" charset="0"/>
              </a:rPr>
            </a:br>
            <a:endParaRPr kumimoji="0" lang="en-US" altLang="en-US" sz="1200" b="0" i="0" u="none" strike="noStrike" cap="none" normalizeH="0" baseline="0" dirty="0">
              <a:ln>
                <a:noFill/>
              </a:ln>
              <a:effectLst/>
              <a:latin typeface="Arial" panose="020B0604020202020204" pitchFamily="34" charset="0"/>
            </a:endParaRPr>
          </a:p>
        </p:txBody>
      </p:sp>
      <p:pic>
        <p:nvPicPr>
          <p:cNvPr id="3077" name="Picture 5">
            <a:extLst>
              <a:ext uri="{FF2B5EF4-FFF2-40B4-BE49-F238E27FC236}">
                <a16:creationId xmlns:a16="http://schemas.microsoft.com/office/drawing/2014/main" id="{61EEFE3C-736E-FB11-F6E3-07EACEB8DA9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32559" y="4880927"/>
            <a:ext cx="5038931" cy="1536873"/>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a:extLst>
              <a:ext uri="{FF2B5EF4-FFF2-40B4-BE49-F238E27FC236}">
                <a16:creationId xmlns:a16="http://schemas.microsoft.com/office/drawing/2014/main" id="{17DFC970-E14D-BC79-CE3E-23DEFEE9050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89831" y="3343844"/>
            <a:ext cx="4877260" cy="2731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5616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E10BDB4-64F2-477D-A03B-9F8352D5E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38CA5A2-69AF-7326-183B-DFC54FFED41A}"/>
              </a:ext>
            </a:extLst>
          </p:cNvPr>
          <p:cNvSpPr>
            <a:spLocks noGrp="1"/>
          </p:cNvSpPr>
          <p:nvPr>
            <p:ph type="title"/>
          </p:nvPr>
        </p:nvSpPr>
        <p:spPr>
          <a:xfrm>
            <a:off x="521208" y="978408"/>
            <a:ext cx="6300216" cy="1325880"/>
          </a:xfrm>
        </p:spPr>
        <p:txBody>
          <a:bodyPr>
            <a:normAutofit/>
          </a:bodyPr>
          <a:lstStyle/>
          <a:p>
            <a:pPr>
              <a:lnSpc>
                <a:spcPct val="90000"/>
              </a:lnSpc>
            </a:pPr>
            <a:r>
              <a:rPr lang="en-GB"/>
              <a:t>Level Design - Overview</a:t>
            </a:r>
          </a:p>
        </p:txBody>
      </p:sp>
      <p:sp>
        <p:nvSpPr>
          <p:cNvPr id="12" name="Rectangle 11">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8" y="508090"/>
            <a:ext cx="6281928"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271C494-8107-3D61-D611-4FBC7C22A2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13612" y="611650"/>
            <a:ext cx="416052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5" name="Picture 4" descr="A diagram of a diagram&#10;&#10;AI-generated content may be incorrect.">
            <a:extLst>
              <a:ext uri="{FF2B5EF4-FFF2-40B4-BE49-F238E27FC236}">
                <a16:creationId xmlns:a16="http://schemas.microsoft.com/office/drawing/2014/main" id="{C4779B5D-964F-869A-6257-310B2D6900F0}"/>
              </a:ext>
            </a:extLst>
          </p:cNvPr>
          <p:cNvPicPr>
            <a:picLocks noChangeAspect="1"/>
          </p:cNvPicPr>
          <p:nvPr/>
        </p:nvPicPr>
        <p:blipFill>
          <a:blip r:embed="rId2"/>
          <a:stretch>
            <a:fillRect/>
          </a:stretch>
        </p:blipFill>
        <p:spPr>
          <a:xfrm>
            <a:off x="517867" y="3236451"/>
            <a:ext cx="6281928" cy="3109553"/>
          </a:xfrm>
          <a:prstGeom prst="rect">
            <a:avLst/>
          </a:prstGeom>
        </p:spPr>
      </p:pic>
      <p:sp>
        <p:nvSpPr>
          <p:cNvPr id="3" name="Content Placeholder 2">
            <a:extLst>
              <a:ext uri="{FF2B5EF4-FFF2-40B4-BE49-F238E27FC236}">
                <a16:creationId xmlns:a16="http://schemas.microsoft.com/office/drawing/2014/main" id="{C0B25540-0AE1-50C7-641D-4501CB16BC9D}"/>
              </a:ext>
            </a:extLst>
          </p:cNvPr>
          <p:cNvSpPr>
            <a:spLocks noGrp="1"/>
          </p:cNvSpPr>
          <p:nvPr>
            <p:ph idx="1"/>
          </p:nvPr>
        </p:nvSpPr>
        <p:spPr>
          <a:xfrm>
            <a:off x="7507224" y="1088136"/>
            <a:ext cx="4160520" cy="5257800"/>
          </a:xfrm>
        </p:spPr>
        <p:txBody>
          <a:bodyPr>
            <a:normAutofit/>
          </a:bodyPr>
          <a:lstStyle/>
          <a:p>
            <a:r>
              <a:rPr lang="en-GB"/>
              <a:t>In order for my solution to be effective, the narrative had to inform the level design, not the other way around. This led me to create this second version of the Bubble Map, which Michael </a:t>
            </a:r>
            <a:r>
              <a:rPr lang="en-GB" err="1"/>
              <a:t>Beardwood</a:t>
            </a:r>
            <a:r>
              <a:rPr lang="en-GB"/>
              <a:t> calls a Cascading Bubble Map. Here I am not only planning out the enemy encounters, but the narrative beats and locations as well.</a:t>
            </a:r>
          </a:p>
        </p:txBody>
      </p:sp>
    </p:spTree>
    <p:extLst>
      <p:ext uri="{BB962C8B-B14F-4D97-AF65-F5344CB8AC3E}">
        <p14:creationId xmlns:p14="http://schemas.microsoft.com/office/powerpoint/2010/main" val="3515833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4" name="Rectangle 4103">
            <a:extLst>
              <a:ext uri="{FF2B5EF4-FFF2-40B4-BE49-F238E27FC236}">
                <a16:creationId xmlns:a16="http://schemas.microsoft.com/office/drawing/2014/main" id="{34C0330F-1D4F-4552-B799-615DD237B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9F252E-9AB6-BE34-2696-FED7418C152F}"/>
              </a:ext>
            </a:extLst>
          </p:cNvPr>
          <p:cNvSpPr>
            <a:spLocks noGrp="1"/>
          </p:cNvSpPr>
          <p:nvPr>
            <p:ph type="title"/>
          </p:nvPr>
        </p:nvSpPr>
        <p:spPr>
          <a:xfrm>
            <a:off x="521208" y="978408"/>
            <a:ext cx="5020056" cy="1463040"/>
          </a:xfrm>
        </p:spPr>
        <p:txBody>
          <a:bodyPr>
            <a:normAutofit/>
          </a:bodyPr>
          <a:lstStyle/>
          <a:p>
            <a:r>
              <a:rPr lang="en-GB"/>
              <a:t>Level Design – Section by Section</a:t>
            </a:r>
          </a:p>
        </p:txBody>
      </p:sp>
      <p:sp>
        <p:nvSpPr>
          <p:cNvPr id="4106" name="Rectangle 4105">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BBF26F1-5B71-AD60-0711-2FBAEA482D34}"/>
              </a:ext>
            </a:extLst>
          </p:cNvPr>
          <p:cNvSpPr>
            <a:spLocks noGrp="1"/>
          </p:cNvSpPr>
          <p:nvPr>
            <p:ph idx="1"/>
          </p:nvPr>
        </p:nvSpPr>
        <p:spPr>
          <a:xfrm>
            <a:off x="521208" y="2578608"/>
            <a:ext cx="5020056" cy="3767328"/>
          </a:xfrm>
        </p:spPr>
        <p:txBody>
          <a:bodyPr>
            <a:normAutofit fontScale="85000" lnSpcReduction="10000"/>
          </a:bodyPr>
          <a:lstStyle/>
          <a:p>
            <a:pPr marL="0" marR="0" lvl="0" indent="0" defTabSz="914400" rtl="0" eaLnBrk="0" fontAlgn="base" latinLnBrk="0" hangingPunct="0">
              <a:lnSpc>
                <a:spcPct val="100000"/>
              </a:lnSpc>
              <a:spcBef>
                <a:spcPct val="0"/>
              </a:spcBef>
              <a:spcAft>
                <a:spcPts val="600"/>
              </a:spcAft>
              <a:buClrTx/>
              <a:buSzTx/>
              <a:buFontTx/>
              <a:buNone/>
              <a:tabLst/>
            </a:pPr>
            <a:r>
              <a:rPr kumimoji="0" lang="en-US" altLang="en-US" sz="1400" b="0" i="0" u="none" strike="noStrike" cap="none" normalizeH="0" baseline="0">
                <a:ln>
                  <a:noFill/>
                </a:ln>
                <a:effectLst/>
                <a:latin typeface="Arial" panose="020B0604020202020204" pitchFamily="34" charset="0"/>
                <a:cs typeface="Arial" panose="020B0604020202020204" pitchFamily="34" charset="0"/>
              </a:rPr>
              <a:t>With the bubble maps I had made giving me a much clearer vision of what the level would look like, and how the narrative would be conveyed to the player, I started to home in on specific sections of the level to ensure that they got across the emotions that I was looking for.</a:t>
            </a:r>
            <a:endParaRPr kumimoji="0" lang="en-US" altLang="en-US" sz="1400" b="0" i="0" u="none" strike="noStrike" cap="none" normalizeH="0" baseline="0">
              <a:ln>
                <a:noFill/>
              </a:ln>
              <a:effectLst/>
            </a:endParaRPr>
          </a:p>
          <a:p>
            <a:pPr marL="0" marR="0" lvl="0" indent="0" defTabSz="914400" rtl="0" eaLnBrk="0" fontAlgn="base" latinLnBrk="0" hangingPunct="0">
              <a:lnSpc>
                <a:spcPct val="100000"/>
              </a:lnSpc>
              <a:spcBef>
                <a:spcPct val="0"/>
              </a:spcBef>
              <a:spcAft>
                <a:spcPts val="600"/>
              </a:spcAft>
              <a:buClrTx/>
              <a:buSzTx/>
              <a:buFontTx/>
              <a:buNone/>
              <a:tabLst/>
            </a:pPr>
            <a:br>
              <a:rPr kumimoji="0" lang="en-US" altLang="en-US" sz="1400" b="0" i="0" u="none" strike="noStrike" cap="none" normalizeH="0" baseline="0">
                <a:ln>
                  <a:noFill/>
                </a:ln>
                <a:effectLst/>
                <a:latin typeface="Arial" panose="020B0604020202020204" pitchFamily="34" charset="0"/>
              </a:rPr>
            </a:br>
            <a:endParaRPr kumimoji="0" lang="en-US" altLang="en-US" sz="1400" b="0" i="0" u="none" strike="noStrike" cap="none" normalizeH="0" baseline="0">
              <a:ln>
                <a:noFill/>
              </a:ln>
              <a:effectLst/>
              <a:latin typeface="Arial" panose="020B0604020202020204" pitchFamily="34" charset="0"/>
            </a:endParaRPr>
          </a:p>
          <a:p>
            <a:pPr marL="0" marR="0" lvl="0" indent="0" defTabSz="914400" rtl="0" eaLnBrk="0" fontAlgn="base" latinLnBrk="0" hangingPunct="0">
              <a:lnSpc>
                <a:spcPct val="100000"/>
              </a:lnSpc>
              <a:spcBef>
                <a:spcPct val="0"/>
              </a:spcBef>
              <a:spcAft>
                <a:spcPts val="600"/>
              </a:spcAft>
              <a:buClrTx/>
              <a:buSzTx/>
              <a:buFontTx/>
              <a:buNone/>
              <a:tabLst/>
            </a:pPr>
            <a:r>
              <a:rPr kumimoji="0" lang="en-US" altLang="en-US" sz="1400" b="0" i="0" u="none" strike="noStrike" cap="none" normalizeH="0" baseline="0">
                <a:ln>
                  <a:noFill/>
                </a:ln>
                <a:effectLst/>
                <a:latin typeface="Arial" panose="020B0604020202020204" pitchFamily="34" charset="0"/>
                <a:cs typeface="Arial" panose="020B0604020202020204" pitchFamily="34" charset="0"/>
              </a:rPr>
              <a:t>One section I felt was particularly important was the safe house at the beginning. For the first section of my level, I wanted the game to open in an area that made the player feel safe. I did this by using brighter, green scenery compared to the rest of the level that gradually fades out into less inviting browns and reds. The first version of this section wasn’t received well, and didn’t have the desired effect for playtesters, with one saying it was “a derelict area, pretty dark and grimy”.</a:t>
            </a:r>
            <a:endParaRPr kumimoji="0" lang="en-US" altLang="en-US" sz="1400" b="0" i="0" u="none" strike="noStrike" cap="none" normalizeH="0" baseline="0">
              <a:ln>
                <a:noFill/>
              </a:ln>
              <a:effectLst/>
            </a:endParaRPr>
          </a:p>
          <a:p>
            <a:pPr marL="0" marR="0" lvl="0" indent="0" defTabSz="914400" rtl="0" eaLnBrk="0" fontAlgn="base" latinLnBrk="0" hangingPunct="0">
              <a:lnSpc>
                <a:spcPct val="100000"/>
              </a:lnSpc>
              <a:spcBef>
                <a:spcPct val="0"/>
              </a:spcBef>
              <a:spcAft>
                <a:spcPts val="600"/>
              </a:spcAft>
              <a:buClrTx/>
              <a:buSzTx/>
              <a:buFontTx/>
              <a:buNone/>
              <a:tabLst/>
            </a:pPr>
            <a:endParaRPr kumimoji="0" lang="en-US" altLang="en-US" sz="1400" b="0" i="0" u="none" strike="noStrike" cap="none" normalizeH="0" baseline="0">
              <a:ln>
                <a:noFill/>
              </a:ln>
              <a:effectLst/>
            </a:endParaRPr>
          </a:p>
          <a:p>
            <a:pPr marL="0" marR="0" lvl="0" indent="0" defTabSz="914400" rtl="0" eaLnBrk="0" fontAlgn="base" latinLnBrk="0" hangingPunct="0">
              <a:lnSpc>
                <a:spcPct val="100000"/>
              </a:lnSpc>
              <a:spcBef>
                <a:spcPct val="0"/>
              </a:spcBef>
              <a:spcAft>
                <a:spcPts val="600"/>
              </a:spcAft>
              <a:buClrTx/>
              <a:buSzTx/>
              <a:buFontTx/>
              <a:buNone/>
              <a:tabLst/>
            </a:pPr>
            <a:br>
              <a:rPr kumimoji="0" lang="en-US" altLang="en-US" sz="1400" b="0" i="0" u="none" strike="noStrike" cap="none" normalizeH="0" baseline="0">
                <a:ln>
                  <a:noFill/>
                </a:ln>
                <a:effectLst/>
                <a:latin typeface="Arial" panose="020B0604020202020204" pitchFamily="34" charset="0"/>
              </a:rPr>
            </a:br>
            <a:endParaRPr kumimoji="0" lang="en-US" altLang="en-US" sz="1400" b="0" i="0" u="none" strike="noStrike" cap="none" normalizeH="0" baseline="0">
              <a:ln>
                <a:noFill/>
              </a:ln>
              <a:effectLst/>
              <a:latin typeface="Arial" panose="020B0604020202020204" pitchFamily="34" charset="0"/>
            </a:endParaRPr>
          </a:p>
          <a:p>
            <a:pPr marL="0" marR="0" lvl="0" indent="0" defTabSz="914400" rtl="0" eaLnBrk="0" fontAlgn="base" latinLnBrk="0" hangingPunct="0">
              <a:lnSpc>
                <a:spcPct val="100000"/>
              </a:lnSpc>
              <a:spcBef>
                <a:spcPct val="0"/>
              </a:spcBef>
              <a:spcAft>
                <a:spcPts val="600"/>
              </a:spcAft>
              <a:buClrTx/>
              <a:buSzTx/>
              <a:buFontTx/>
              <a:buNone/>
              <a:tabLst/>
            </a:pPr>
            <a:r>
              <a:rPr kumimoji="0" lang="en-US" altLang="en-US" sz="1000" b="0" i="0" u="none" strike="noStrike" cap="none" normalizeH="0" baseline="0">
                <a:ln>
                  <a:noFill/>
                </a:ln>
                <a:effectLst/>
                <a:latin typeface="Arial" panose="020B0604020202020204" pitchFamily="34" charset="0"/>
                <a:cs typeface="Arial" panose="020B0604020202020204" pitchFamily="34" charset="0"/>
              </a:rPr>
              <a:t>            </a:t>
            </a:r>
            <a:endParaRPr kumimoji="0" lang="en-US" altLang="en-US" sz="1000" b="0" i="0" u="none" strike="noStrike" cap="none" normalizeH="0" baseline="0">
              <a:ln>
                <a:noFill/>
              </a:ln>
              <a:effectLst/>
            </a:endParaRPr>
          </a:p>
          <a:p>
            <a:pPr marL="0" marR="0" lvl="0" indent="0" defTabSz="914400" rtl="0" eaLnBrk="0" fontAlgn="base" latinLnBrk="0" hangingPunct="0">
              <a:lnSpc>
                <a:spcPct val="100000"/>
              </a:lnSpc>
              <a:spcBef>
                <a:spcPct val="0"/>
              </a:spcBef>
              <a:spcAft>
                <a:spcPts val="600"/>
              </a:spcAft>
              <a:buClrTx/>
              <a:buSzTx/>
              <a:buFontTx/>
              <a:buNone/>
              <a:tabLst/>
            </a:pPr>
            <a:r>
              <a:rPr kumimoji="0" lang="en-US" altLang="en-US" sz="1000" b="0" i="0" u="none" strike="noStrike" cap="none" normalizeH="0" baseline="0">
                <a:ln>
                  <a:noFill/>
                </a:ln>
                <a:effectLst/>
                <a:latin typeface="Arial" panose="020B0604020202020204" pitchFamily="34" charset="0"/>
                <a:cs typeface="Arial" panose="020B0604020202020204" pitchFamily="34" charset="0"/>
              </a:rPr>
              <a:t>           </a:t>
            </a:r>
            <a:endParaRPr kumimoji="0" lang="en-US" altLang="en-US" sz="1000" b="0" i="0" u="none" strike="noStrike" cap="none" normalizeH="0" baseline="0">
              <a:ln>
                <a:noFill/>
              </a:ln>
              <a:effectLst/>
            </a:endParaRPr>
          </a:p>
          <a:p>
            <a:pPr marL="0" marR="0" lvl="0" indent="0" defTabSz="914400" rtl="0" eaLnBrk="0" fontAlgn="base" latinLnBrk="0" hangingPunct="0">
              <a:lnSpc>
                <a:spcPct val="100000"/>
              </a:lnSpc>
              <a:spcBef>
                <a:spcPct val="0"/>
              </a:spcBef>
              <a:spcAft>
                <a:spcPts val="600"/>
              </a:spcAft>
              <a:buClrTx/>
              <a:buSzTx/>
              <a:buFontTx/>
              <a:buNone/>
              <a:tabLst/>
            </a:pPr>
            <a:br>
              <a:rPr kumimoji="0" lang="en-US" altLang="en-US" sz="1000" b="0" i="0" u="none" strike="noStrike" cap="none" normalizeH="0" baseline="0">
                <a:ln>
                  <a:noFill/>
                </a:ln>
                <a:effectLst/>
                <a:latin typeface="Arial" panose="020B0604020202020204" pitchFamily="34" charset="0"/>
              </a:rPr>
            </a:br>
            <a:endParaRPr kumimoji="0" lang="en-US" altLang="en-US" sz="1000" b="0" i="0" u="none" strike="noStrike" cap="none" normalizeH="0" baseline="0">
              <a:ln>
                <a:noFill/>
              </a:ln>
              <a:effectLst/>
              <a:latin typeface="Arial" panose="020B0604020202020204" pitchFamily="34" charset="0"/>
            </a:endParaRPr>
          </a:p>
        </p:txBody>
      </p:sp>
      <p:pic>
        <p:nvPicPr>
          <p:cNvPr id="4098" name="Picture 2">
            <a:extLst>
              <a:ext uri="{FF2B5EF4-FFF2-40B4-BE49-F238E27FC236}">
                <a16:creationId xmlns:a16="http://schemas.microsoft.com/office/drawing/2014/main" id="{230C6FB2-6E5F-3964-3667-E5597C90AF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7990" b="2"/>
          <a:stretch>
            <a:fillRect/>
          </a:stretch>
        </p:blipFill>
        <p:spPr bwMode="auto">
          <a:xfrm>
            <a:off x="6560598" y="508090"/>
            <a:ext cx="5122753" cy="278375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a:extLst>
              <a:ext uri="{FF2B5EF4-FFF2-40B4-BE49-F238E27FC236}">
                <a16:creationId xmlns:a16="http://schemas.microsoft.com/office/drawing/2014/main" id="{3D7DA464-F8FB-8D27-BABF-960BC161D4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889" r="1" b="1"/>
          <a:stretch>
            <a:fillRect/>
          </a:stretch>
        </p:blipFill>
        <p:spPr bwMode="auto">
          <a:xfrm>
            <a:off x="6560598" y="3566160"/>
            <a:ext cx="5122753" cy="2779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2809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1" name="Rectangle 5130">
            <a:extLst>
              <a:ext uri="{FF2B5EF4-FFF2-40B4-BE49-F238E27FC236}">
                <a16:creationId xmlns:a16="http://schemas.microsoft.com/office/drawing/2014/main" id="{34C0330F-1D4F-4552-B799-615DD237B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BE8E176D-95AD-2245-8870-CC21E10C7E97}"/>
              </a:ext>
            </a:extLst>
          </p:cNvPr>
          <p:cNvSpPr>
            <a:spLocks noGrp="1"/>
          </p:cNvSpPr>
          <p:nvPr>
            <p:ph type="title"/>
          </p:nvPr>
        </p:nvSpPr>
        <p:spPr>
          <a:xfrm>
            <a:off x="521208" y="978408"/>
            <a:ext cx="4754880" cy="1463040"/>
          </a:xfrm>
        </p:spPr>
        <p:txBody>
          <a:bodyPr>
            <a:normAutofit/>
          </a:bodyPr>
          <a:lstStyle/>
          <a:p>
            <a:r>
              <a:rPr lang="en-GB" sz="4100"/>
              <a:t>Level Design – Section by Section</a:t>
            </a:r>
          </a:p>
        </p:txBody>
      </p:sp>
      <p:sp>
        <p:nvSpPr>
          <p:cNvPr id="5132" name="Rectangle 5131">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467296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3" name="Content Placeholder 2">
            <a:extLst>
              <a:ext uri="{FF2B5EF4-FFF2-40B4-BE49-F238E27FC236}">
                <a16:creationId xmlns:a16="http://schemas.microsoft.com/office/drawing/2014/main" id="{C1694E1A-5253-3C7D-55B6-53B0E6BB2283}"/>
              </a:ext>
            </a:extLst>
          </p:cNvPr>
          <p:cNvSpPr>
            <a:spLocks noGrp="1"/>
          </p:cNvSpPr>
          <p:nvPr>
            <p:ph idx="1"/>
          </p:nvPr>
        </p:nvSpPr>
        <p:spPr>
          <a:xfrm>
            <a:off x="521208" y="2578608"/>
            <a:ext cx="4672584" cy="3767328"/>
          </a:xfrm>
        </p:spPr>
        <p:txBody>
          <a:bodyPr>
            <a:normAutofit/>
          </a:bodyPr>
          <a:lstStyle/>
          <a:p>
            <a:pPr marL="0" marR="0" lvl="0" indent="0" defTabSz="914400" rtl="0" eaLnBrk="0" fontAlgn="base" latinLnBrk="0" hangingPunct="0">
              <a:lnSpc>
                <a:spcPct val="100000"/>
              </a:lnSpc>
              <a:spcBef>
                <a:spcPct val="0"/>
              </a:spcBef>
              <a:spcAft>
                <a:spcPts val="600"/>
              </a:spcAft>
              <a:buClrTx/>
              <a:buSzTx/>
              <a:buFontTx/>
              <a:buNone/>
              <a:tabLst/>
            </a:pPr>
            <a:r>
              <a:rPr kumimoji="0" lang="en-US" altLang="en-US" sz="1500" b="0" i="0" u="none" strike="noStrike" cap="none" normalizeH="0" baseline="0">
                <a:ln>
                  <a:noFill/>
                </a:ln>
                <a:effectLst/>
                <a:latin typeface="Arial" panose="020B0604020202020204" pitchFamily="34" charset="0"/>
                <a:cs typeface="Arial" panose="020B0604020202020204" pitchFamily="34" charset="0"/>
              </a:rPr>
              <a:t>Another section of the level that I put speficic attention into was the city area right before the second enemy encounter. I wanted this area to feel oppressive and dangerous, adding more tension to the level. For this section, the player is surrounded by tall buildings and confined to narrow pathways, creating a claustrophobic atmosphere. I also added some enemies to the overworld that aren’t able to hurt the player, but add to the intensity of the moment.</a:t>
            </a:r>
            <a:endParaRPr kumimoji="0" lang="en-US" altLang="en-US" sz="1500" b="0" i="0" u="none" strike="noStrike" cap="none" normalizeH="0" baseline="0">
              <a:ln>
                <a:noFill/>
              </a:ln>
              <a:effectLst/>
            </a:endParaRPr>
          </a:p>
          <a:p>
            <a:pPr marL="0" marR="0" lvl="0" indent="0" defTabSz="914400" rtl="0" eaLnBrk="0" fontAlgn="base" latinLnBrk="0" hangingPunct="0">
              <a:lnSpc>
                <a:spcPct val="100000"/>
              </a:lnSpc>
              <a:spcBef>
                <a:spcPct val="0"/>
              </a:spcBef>
              <a:spcAft>
                <a:spcPts val="600"/>
              </a:spcAft>
              <a:buClrTx/>
              <a:buSzTx/>
              <a:buFontTx/>
              <a:buNone/>
              <a:tabLst/>
            </a:pPr>
            <a:br>
              <a:rPr kumimoji="0" lang="en-US" altLang="en-US" sz="1500" b="0" i="0" u="none" strike="noStrike" cap="none" normalizeH="0" baseline="0">
                <a:ln>
                  <a:noFill/>
                </a:ln>
                <a:effectLst/>
                <a:latin typeface="Arial" panose="020B0604020202020204" pitchFamily="34" charset="0"/>
              </a:rPr>
            </a:br>
            <a:endParaRPr kumimoji="0" lang="en-US" altLang="en-US" sz="1500" b="0" i="0" u="none" strike="noStrike" cap="none" normalizeH="0" baseline="0">
              <a:ln>
                <a:noFill/>
              </a:ln>
              <a:effectLst/>
              <a:latin typeface="Arial" panose="020B0604020202020204" pitchFamily="34" charset="0"/>
            </a:endParaRPr>
          </a:p>
          <a:p>
            <a:pPr marL="0" marR="0" lvl="0" indent="0" defTabSz="914400" rtl="0" eaLnBrk="0" fontAlgn="base" latinLnBrk="0" hangingPunct="0">
              <a:lnSpc>
                <a:spcPct val="100000"/>
              </a:lnSpc>
              <a:spcBef>
                <a:spcPct val="0"/>
              </a:spcBef>
              <a:spcAft>
                <a:spcPts val="600"/>
              </a:spcAft>
              <a:buClrTx/>
              <a:buSzTx/>
              <a:buFontTx/>
              <a:buNone/>
              <a:tabLst/>
            </a:pPr>
            <a:r>
              <a:rPr kumimoji="0" lang="en-US" altLang="en-US" sz="1500" b="0" i="0" u="none" strike="noStrike" cap="none" normalizeH="0" baseline="0">
                <a:ln>
                  <a:noFill/>
                </a:ln>
                <a:effectLst/>
                <a:latin typeface="Arial" panose="020B0604020202020204" pitchFamily="34" charset="0"/>
                <a:cs typeface="Arial" panose="020B0604020202020204" pitchFamily="34" charset="0"/>
              </a:rPr>
              <a:t>           </a:t>
            </a:r>
            <a:endParaRPr kumimoji="0" lang="en-US" altLang="en-US" sz="1500" b="0" i="0" u="none" strike="noStrike" cap="none" normalizeH="0" baseline="0">
              <a:ln>
                <a:noFill/>
              </a:ln>
              <a:effectLst/>
            </a:endParaRPr>
          </a:p>
          <a:p>
            <a:pPr marL="0" marR="0" lvl="0" indent="0" defTabSz="914400" rtl="0" eaLnBrk="0" fontAlgn="base" latinLnBrk="0" hangingPunct="0">
              <a:lnSpc>
                <a:spcPct val="100000"/>
              </a:lnSpc>
              <a:spcBef>
                <a:spcPct val="0"/>
              </a:spcBef>
              <a:spcAft>
                <a:spcPts val="600"/>
              </a:spcAft>
              <a:buClrTx/>
              <a:buSzTx/>
              <a:buFontTx/>
              <a:buNone/>
              <a:tabLst/>
            </a:pPr>
            <a:br>
              <a:rPr kumimoji="0" lang="en-US" altLang="en-US" sz="1500" b="0" i="0" u="none" strike="noStrike" cap="none" normalizeH="0" baseline="0">
                <a:ln>
                  <a:noFill/>
                </a:ln>
                <a:effectLst/>
                <a:latin typeface="Arial" panose="020B0604020202020204" pitchFamily="34" charset="0"/>
              </a:rPr>
            </a:br>
            <a:endParaRPr kumimoji="0" lang="en-US" altLang="en-US" sz="1500" b="0" i="0" u="none" strike="noStrike" cap="none" normalizeH="0" baseline="0">
              <a:ln>
                <a:noFill/>
              </a:ln>
              <a:effectLst/>
              <a:latin typeface="Arial" panose="020B0604020202020204" pitchFamily="34" charset="0"/>
            </a:endParaRPr>
          </a:p>
        </p:txBody>
      </p:sp>
      <p:pic>
        <p:nvPicPr>
          <p:cNvPr id="5122" name="Picture 2">
            <a:extLst>
              <a:ext uri="{FF2B5EF4-FFF2-40B4-BE49-F238E27FC236}">
                <a16:creationId xmlns:a16="http://schemas.microsoft.com/office/drawing/2014/main" id="{73500BF3-B42C-F8F0-B146-D2ED6225C9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4921" r="20638" b="1"/>
          <a:stretch>
            <a:fillRect/>
          </a:stretch>
        </p:blipFill>
        <p:spPr bwMode="auto">
          <a:xfrm>
            <a:off x="5958018" y="508090"/>
            <a:ext cx="5709726" cy="5846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252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34C0330F-1D4F-4552-B799-615DD237B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6C2E4086-D8E5-D39C-7630-B7AF508439FC}"/>
              </a:ext>
            </a:extLst>
          </p:cNvPr>
          <p:cNvSpPr>
            <a:spLocks noGrp="1"/>
          </p:cNvSpPr>
          <p:nvPr>
            <p:ph type="title"/>
          </p:nvPr>
        </p:nvSpPr>
        <p:spPr>
          <a:xfrm>
            <a:off x="521208" y="978408"/>
            <a:ext cx="4754880" cy="1463040"/>
          </a:xfrm>
        </p:spPr>
        <p:txBody>
          <a:bodyPr>
            <a:normAutofit/>
          </a:bodyPr>
          <a:lstStyle/>
          <a:p>
            <a:r>
              <a:rPr lang="en-GB" sz="4100"/>
              <a:t>Level Design – Section by Section</a:t>
            </a:r>
          </a:p>
        </p:txBody>
      </p:sp>
      <p:sp>
        <p:nvSpPr>
          <p:cNvPr id="6153" name="Rectangle 6152">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467296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3" name="Content Placeholder 2">
            <a:extLst>
              <a:ext uri="{FF2B5EF4-FFF2-40B4-BE49-F238E27FC236}">
                <a16:creationId xmlns:a16="http://schemas.microsoft.com/office/drawing/2014/main" id="{5E388592-D583-5458-1E3C-B718162B2B08}"/>
              </a:ext>
            </a:extLst>
          </p:cNvPr>
          <p:cNvSpPr>
            <a:spLocks noGrp="1"/>
          </p:cNvSpPr>
          <p:nvPr>
            <p:ph idx="1"/>
          </p:nvPr>
        </p:nvSpPr>
        <p:spPr>
          <a:xfrm>
            <a:off x="521208" y="2578608"/>
            <a:ext cx="4672584" cy="3767328"/>
          </a:xfrm>
        </p:spPr>
        <p:txBody>
          <a:bodyPr>
            <a:normAutofit/>
          </a:bodyPr>
          <a:lstStyle/>
          <a:p>
            <a:pPr marL="0" marR="0" lvl="0" indent="0" defTabSz="914400" rtl="0" eaLnBrk="0" fontAlgn="base" latinLnBrk="0" hangingPunct="0">
              <a:lnSpc>
                <a:spcPct val="100000"/>
              </a:lnSpc>
              <a:spcBef>
                <a:spcPct val="0"/>
              </a:spcBef>
              <a:spcAft>
                <a:spcPts val="600"/>
              </a:spcAft>
              <a:buClrTx/>
              <a:buSzTx/>
              <a:buFontTx/>
              <a:buNone/>
              <a:tabLst/>
            </a:pPr>
            <a:r>
              <a:rPr kumimoji="0" lang="en-US" altLang="en-US" sz="1500" b="0" i="0" u="none" strike="noStrike" cap="none" normalizeH="0" baseline="0">
                <a:ln>
                  <a:noFill/>
                </a:ln>
                <a:effectLst/>
                <a:latin typeface="Arial" panose="020B0604020202020204" pitchFamily="34" charset="0"/>
                <a:cs typeface="Arial" panose="020B0604020202020204" pitchFamily="34" charset="0"/>
              </a:rPr>
              <a:t>The third and final section that I wanted to convey a specific emotion was the walk to the last two encounters. This is the moment in the game where the two main characters separate, and so I wanted the level design to invoke a feeling of loneliness. I tried to do this by creating a long, empty path without much decoration. This creates an emptiness that reflects the character’s isolation in this section. </a:t>
            </a:r>
            <a:endParaRPr kumimoji="0" lang="en-US" altLang="en-US" sz="1500" b="0" i="0" u="none" strike="noStrike" cap="none" normalizeH="0" baseline="0">
              <a:ln>
                <a:noFill/>
              </a:ln>
              <a:effectLst/>
            </a:endParaRPr>
          </a:p>
          <a:p>
            <a:pPr marL="0" marR="0" lvl="0" indent="0" defTabSz="914400" rtl="0" eaLnBrk="0" fontAlgn="base" latinLnBrk="0" hangingPunct="0">
              <a:lnSpc>
                <a:spcPct val="100000"/>
              </a:lnSpc>
              <a:spcBef>
                <a:spcPct val="0"/>
              </a:spcBef>
              <a:spcAft>
                <a:spcPts val="600"/>
              </a:spcAft>
              <a:buClrTx/>
              <a:buSzTx/>
              <a:buFontTx/>
              <a:buNone/>
              <a:tabLst/>
            </a:pPr>
            <a:br>
              <a:rPr kumimoji="0" lang="en-US" altLang="en-US" sz="1500" b="0" i="0" u="none" strike="noStrike" cap="none" normalizeH="0" baseline="0">
                <a:ln>
                  <a:noFill/>
                </a:ln>
                <a:effectLst/>
                <a:latin typeface="Arial" panose="020B0604020202020204" pitchFamily="34" charset="0"/>
              </a:rPr>
            </a:br>
            <a:endParaRPr kumimoji="0" lang="en-US" altLang="en-US" sz="1500" b="0" i="0" u="none" strike="noStrike" cap="none" normalizeH="0" baseline="0">
              <a:ln>
                <a:noFill/>
              </a:ln>
              <a:effectLst/>
              <a:latin typeface="Arial" panose="020B0604020202020204" pitchFamily="34" charset="0"/>
            </a:endParaRPr>
          </a:p>
          <a:p>
            <a:pPr marL="0" marR="0" lvl="0" indent="0" defTabSz="914400" rtl="0" eaLnBrk="0" fontAlgn="base" latinLnBrk="0" hangingPunct="0">
              <a:lnSpc>
                <a:spcPct val="100000"/>
              </a:lnSpc>
              <a:spcBef>
                <a:spcPct val="0"/>
              </a:spcBef>
              <a:spcAft>
                <a:spcPts val="600"/>
              </a:spcAft>
              <a:buClrTx/>
              <a:buSzTx/>
              <a:buFontTx/>
              <a:buNone/>
              <a:tabLst/>
            </a:pPr>
            <a:r>
              <a:rPr kumimoji="0" lang="en-US" altLang="en-US" sz="1500" b="0" i="0" u="none" strike="noStrike" cap="none" normalizeH="0" baseline="0">
                <a:ln>
                  <a:noFill/>
                </a:ln>
                <a:effectLst/>
                <a:latin typeface="Arial" panose="020B0604020202020204" pitchFamily="34" charset="0"/>
                <a:cs typeface="Arial" panose="020B0604020202020204" pitchFamily="34" charset="0"/>
              </a:rPr>
              <a:t>     </a:t>
            </a:r>
            <a:endParaRPr kumimoji="0" lang="en-US" altLang="en-US" sz="1500" b="0" i="0" u="none" strike="noStrike" cap="none" normalizeH="0" baseline="0">
              <a:ln>
                <a:noFill/>
              </a:ln>
              <a:effectLst/>
            </a:endParaRPr>
          </a:p>
          <a:p>
            <a:pPr marL="0" marR="0" lvl="0" indent="0" defTabSz="914400" rtl="0" eaLnBrk="0" fontAlgn="base" latinLnBrk="0" hangingPunct="0">
              <a:lnSpc>
                <a:spcPct val="100000"/>
              </a:lnSpc>
              <a:spcBef>
                <a:spcPct val="0"/>
              </a:spcBef>
              <a:spcAft>
                <a:spcPts val="600"/>
              </a:spcAft>
              <a:buClrTx/>
              <a:buSzTx/>
              <a:buFontTx/>
              <a:buNone/>
              <a:tabLst/>
            </a:pPr>
            <a:br>
              <a:rPr kumimoji="0" lang="en-US" altLang="en-US" sz="1500" b="0" i="0" u="none" strike="noStrike" cap="none" normalizeH="0" baseline="0">
                <a:ln>
                  <a:noFill/>
                </a:ln>
                <a:effectLst/>
                <a:latin typeface="Arial" panose="020B0604020202020204" pitchFamily="34" charset="0"/>
              </a:rPr>
            </a:br>
            <a:endParaRPr kumimoji="0" lang="en-US" altLang="en-US" sz="1500" b="0" i="0" u="none" strike="noStrike" cap="none" normalizeH="0" baseline="0">
              <a:ln>
                <a:noFill/>
              </a:ln>
              <a:effectLst/>
              <a:latin typeface="Arial" panose="020B0604020202020204" pitchFamily="34" charset="0"/>
            </a:endParaRPr>
          </a:p>
        </p:txBody>
      </p:sp>
      <p:pic>
        <p:nvPicPr>
          <p:cNvPr id="6146" name="Picture 2">
            <a:extLst>
              <a:ext uri="{FF2B5EF4-FFF2-40B4-BE49-F238E27FC236}">
                <a16:creationId xmlns:a16="http://schemas.microsoft.com/office/drawing/2014/main" id="{FDBA6287-F50E-0B2C-A814-0C2A8C5C73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7947" r="-1" b="24435"/>
          <a:stretch>
            <a:fillRect/>
          </a:stretch>
        </p:blipFill>
        <p:spPr bwMode="auto">
          <a:xfrm>
            <a:off x="5958018" y="508090"/>
            <a:ext cx="5709726" cy="5846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3169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27210-A43F-2CA3-DAA5-978918CFA4BA}"/>
              </a:ext>
            </a:extLst>
          </p:cNvPr>
          <p:cNvSpPr>
            <a:spLocks noGrp="1"/>
          </p:cNvSpPr>
          <p:nvPr>
            <p:ph type="title"/>
          </p:nvPr>
        </p:nvSpPr>
        <p:spPr/>
        <p:txBody>
          <a:bodyPr/>
          <a:lstStyle/>
          <a:p>
            <a:r>
              <a:rPr lang="en-GB"/>
              <a:t>Combat System</a:t>
            </a:r>
          </a:p>
        </p:txBody>
      </p:sp>
      <p:sp>
        <p:nvSpPr>
          <p:cNvPr id="3" name="Content Placeholder 2">
            <a:extLst>
              <a:ext uri="{FF2B5EF4-FFF2-40B4-BE49-F238E27FC236}">
                <a16:creationId xmlns:a16="http://schemas.microsoft.com/office/drawing/2014/main" id="{AE9A417A-9196-0829-943B-9A8F76C1E975}"/>
              </a:ext>
            </a:extLst>
          </p:cNvPr>
          <p:cNvSpPr>
            <a:spLocks noGrp="1"/>
          </p:cNvSpPr>
          <p:nvPr>
            <p:ph idx="1"/>
          </p:nvPr>
        </p:nvSpPr>
        <p:spPr/>
        <p:txBody>
          <a:bodyPr>
            <a:normAutofit fontScale="85000" lnSpcReduction="10000"/>
          </a:bodyPr>
          <a:lstStyle/>
          <a:p>
            <a:r>
              <a:rPr lang="en-GB"/>
              <a:t>As the narrative and level design of the game were the main focuses of my project, I tried to simplify the SRPG combat system as much as possible. Games in this genre are often  notorious for their depth complexity, with incredibly wide possibility spaces.</a:t>
            </a:r>
          </a:p>
          <a:p>
            <a:pPr marL="0" indent="0">
              <a:buNone/>
            </a:pPr>
            <a:br>
              <a:rPr lang="en-GB"/>
            </a:br>
            <a:endParaRPr lang="en-GB"/>
          </a:p>
          <a:p>
            <a:r>
              <a:rPr lang="en-GB"/>
              <a:t>One game that I was heavily influenced by in the creation of my more basic system was Pokémon Conquest. In this game, each Pokémon has a limited movement range, as well as a single attack that they can perform. Complexity in the game mostly comes from having a team of 6 Pokémon that you build before each fight.</a:t>
            </a:r>
          </a:p>
          <a:p>
            <a:pPr marL="0" indent="0">
              <a:buNone/>
            </a:pPr>
            <a:br>
              <a:rPr lang="en-GB"/>
            </a:br>
            <a:endParaRPr lang="en-GB"/>
          </a:p>
          <a:p>
            <a:r>
              <a:rPr lang="en-GB"/>
              <a:t>In my project, each of the two characters have two abilities that they can use, with one having abilities that deal damage and the other have a support role. This creates a simple party dynamic like those seen in other RPGs. I had hoped to include other common SRPG mechanics such as elevation and cover, as well as areas of the map with special effects, but these ideas were cut when I scoped the project down.</a:t>
            </a:r>
          </a:p>
          <a:p>
            <a:endParaRPr lang="en-GB"/>
          </a:p>
        </p:txBody>
      </p:sp>
    </p:spTree>
    <p:extLst>
      <p:ext uri="{BB962C8B-B14F-4D97-AF65-F5344CB8AC3E}">
        <p14:creationId xmlns:p14="http://schemas.microsoft.com/office/powerpoint/2010/main" val="1465554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18FB-BE3B-FC20-CC35-47C4278030D5}"/>
              </a:ext>
            </a:extLst>
          </p:cNvPr>
          <p:cNvSpPr>
            <a:spLocks noGrp="1"/>
          </p:cNvSpPr>
          <p:nvPr>
            <p:ph type="title"/>
          </p:nvPr>
        </p:nvSpPr>
        <p:spPr/>
        <p:txBody>
          <a:bodyPr/>
          <a:lstStyle/>
          <a:p>
            <a:r>
              <a:rPr lang="en-GB"/>
              <a:t>Encounter Design</a:t>
            </a:r>
          </a:p>
        </p:txBody>
      </p:sp>
      <p:sp>
        <p:nvSpPr>
          <p:cNvPr id="3" name="Content Placeholder 2">
            <a:extLst>
              <a:ext uri="{FF2B5EF4-FFF2-40B4-BE49-F238E27FC236}">
                <a16:creationId xmlns:a16="http://schemas.microsoft.com/office/drawing/2014/main" id="{647E59A1-5603-079B-D6FD-C5E4B3500858}"/>
              </a:ext>
            </a:extLst>
          </p:cNvPr>
          <p:cNvSpPr>
            <a:spLocks noGrp="1"/>
          </p:cNvSpPr>
          <p:nvPr>
            <p:ph idx="1"/>
          </p:nvPr>
        </p:nvSpPr>
        <p:spPr/>
        <p:txBody>
          <a:bodyPr>
            <a:normAutofit fontScale="77500" lnSpcReduction="20000"/>
          </a:bodyPr>
          <a:lstStyle/>
          <a:p>
            <a:r>
              <a:rPr lang="en-GB" dirty="0"/>
              <a:t>The game Hollow Knight (Team Cherry, 2017) was a big inspiration behind the creation of my project. It's a game with a lot of interesting worldbuilding and characters, yet the way all this information is given to the player is quite indirect. Dialogue is limited and often incredibly vague, and cutscenes are practically non-existent.</a:t>
            </a:r>
          </a:p>
          <a:p>
            <a:pPr marL="0" indent="0">
              <a:buNone/>
            </a:pPr>
            <a:br>
              <a:rPr lang="en-GB" dirty="0"/>
            </a:br>
            <a:endParaRPr lang="en-GB" dirty="0"/>
          </a:p>
          <a:p>
            <a:r>
              <a:rPr lang="en-GB" dirty="0"/>
              <a:t>One moment of narrative design that really stood out for me came in the final boss battle of the game, against the titular Hollow Knight. In this battle, the Knights abilities change throughout as they struggle to battle, but an infection that has corrupted their mind. Another boss battle that uses a similar concept is the Toriel fight at the start of Undertale (Toby Fox, 2015).  In this battle, Toriel's attacks change when the player's health gets low, and she starts deliberately missing her attacks, making it near impossible to die. This shows her unwillingness to hurt the protagonist.</a:t>
            </a:r>
          </a:p>
          <a:p>
            <a:pPr marL="0" indent="0">
              <a:buNone/>
            </a:pPr>
            <a:br>
              <a:rPr lang="en-GB" dirty="0"/>
            </a:br>
            <a:endParaRPr lang="en-GB" dirty="0"/>
          </a:p>
          <a:p>
            <a:r>
              <a:rPr lang="en-GB" dirty="0"/>
              <a:t>Ultimately, it became quite clear quite quickly that my original plans for the project were too large in scope, and it had to be cut down dramatically. One thing that I had to cut from my plans was the boss battle idea. But this setback led me to another idea. The principle of a character’s abilities changing throughout a level or single encounter to show a progression in character could be applied to the player, instead of the enemy. </a:t>
            </a:r>
          </a:p>
          <a:p>
            <a:endParaRPr lang="en-GB" dirty="0"/>
          </a:p>
        </p:txBody>
      </p:sp>
    </p:spTree>
    <p:extLst>
      <p:ext uri="{BB962C8B-B14F-4D97-AF65-F5344CB8AC3E}">
        <p14:creationId xmlns:p14="http://schemas.microsoft.com/office/powerpoint/2010/main" val="2846960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985A8-C2A6-7C35-10D2-316FF3E95EBA}"/>
              </a:ext>
            </a:extLst>
          </p:cNvPr>
          <p:cNvSpPr>
            <a:spLocks noGrp="1"/>
          </p:cNvSpPr>
          <p:nvPr>
            <p:ph type="title"/>
          </p:nvPr>
        </p:nvSpPr>
        <p:spPr/>
        <p:txBody>
          <a:bodyPr/>
          <a:lstStyle/>
          <a:p>
            <a:r>
              <a:rPr lang="en-GB"/>
              <a:t>Encounter Design</a:t>
            </a:r>
          </a:p>
        </p:txBody>
      </p:sp>
      <p:sp>
        <p:nvSpPr>
          <p:cNvPr id="3" name="Content Placeholder 2">
            <a:extLst>
              <a:ext uri="{FF2B5EF4-FFF2-40B4-BE49-F238E27FC236}">
                <a16:creationId xmlns:a16="http://schemas.microsoft.com/office/drawing/2014/main" id="{3F8ACDB2-4641-E42E-5879-F026AAF6A29F}"/>
              </a:ext>
            </a:extLst>
          </p:cNvPr>
          <p:cNvSpPr>
            <a:spLocks noGrp="1"/>
          </p:cNvSpPr>
          <p:nvPr>
            <p:ph idx="1"/>
          </p:nvPr>
        </p:nvSpPr>
        <p:spPr/>
        <p:txBody>
          <a:bodyPr>
            <a:normAutofit fontScale="92500" lnSpcReduction="10000"/>
          </a:bodyPr>
          <a:lstStyle/>
          <a:p>
            <a:r>
              <a:rPr lang="en-GB"/>
              <a:t>This actually worked better than my original idea, as in my narrative, it is the player characters who needed to develop over the game, not the enemies. In my project, one of the characters, the younger brother Cyrus, has his abilities change over the course of the game. In the first two encounters, he serves only as a support character, with two abilities that just help Liam to stay alive and deal more damage.</a:t>
            </a:r>
          </a:p>
          <a:p>
            <a:pPr marL="0" indent="0">
              <a:buNone/>
            </a:pPr>
            <a:endParaRPr lang="en-GB"/>
          </a:p>
          <a:p>
            <a:r>
              <a:rPr lang="en-GB"/>
              <a:t>For the third encounter, Liam fights alone, fearing the battle ahead and not wanting to endanger his brother any further. This encounter is unwinnable, and Liam's movement is slower in the overworld after it, representing him picking up an injury during the fight.</a:t>
            </a:r>
          </a:p>
          <a:p>
            <a:pPr marL="0" indent="0">
              <a:buNone/>
            </a:pPr>
            <a:endParaRPr lang="en-GB"/>
          </a:p>
          <a:p>
            <a:r>
              <a:rPr lang="en-GB"/>
              <a:t>In the final encounter Cyrus is given access to the same shotgun attack that Liam has, allowing him to fight directly. This is meant to show Liam accepting that he needs to let his brother stand on his own instead of just trying to protect him.</a:t>
            </a:r>
          </a:p>
          <a:p>
            <a:endParaRPr lang="en-GB"/>
          </a:p>
        </p:txBody>
      </p:sp>
    </p:spTree>
    <p:extLst>
      <p:ext uri="{BB962C8B-B14F-4D97-AF65-F5344CB8AC3E}">
        <p14:creationId xmlns:p14="http://schemas.microsoft.com/office/powerpoint/2010/main" val="1839991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5AD17-CDE1-87CC-DD8E-D7CC40545441}"/>
              </a:ext>
            </a:extLst>
          </p:cNvPr>
          <p:cNvSpPr>
            <a:spLocks noGrp="1"/>
          </p:cNvSpPr>
          <p:nvPr>
            <p:ph type="title"/>
          </p:nvPr>
        </p:nvSpPr>
        <p:spPr/>
        <p:txBody>
          <a:bodyPr/>
          <a:lstStyle/>
          <a:p>
            <a:r>
              <a:rPr lang="en-GB"/>
              <a:t>Testing Results</a:t>
            </a:r>
          </a:p>
        </p:txBody>
      </p:sp>
      <p:sp>
        <p:nvSpPr>
          <p:cNvPr id="3" name="Content Placeholder 2">
            <a:extLst>
              <a:ext uri="{FF2B5EF4-FFF2-40B4-BE49-F238E27FC236}">
                <a16:creationId xmlns:a16="http://schemas.microsoft.com/office/drawing/2014/main" id="{B854C40A-4B30-B4D4-C266-4FC976EACA87}"/>
              </a:ext>
            </a:extLst>
          </p:cNvPr>
          <p:cNvSpPr>
            <a:spLocks noGrp="1"/>
          </p:cNvSpPr>
          <p:nvPr>
            <p:ph idx="1"/>
          </p:nvPr>
        </p:nvSpPr>
        <p:spPr/>
        <p:txBody>
          <a:bodyPr>
            <a:normAutofit fontScale="77500" lnSpcReduction="20000"/>
          </a:bodyPr>
          <a:lstStyle/>
          <a:p>
            <a:r>
              <a:rPr lang="en-GB"/>
              <a:t>I began my testing much later into the project than I would've liked. As narrative integration was the main focus, testing early wouldn't have allowed me to research the areas most relevant to my game.</a:t>
            </a:r>
          </a:p>
          <a:p>
            <a:pPr marL="0" indent="0">
              <a:buNone/>
            </a:pPr>
            <a:br>
              <a:rPr lang="en-GB"/>
            </a:br>
            <a:endParaRPr lang="en-GB"/>
          </a:p>
          <a:p>
            <a:r>
              <a:rPr lang="en-GB"/>
              <a:t>My first testing results didn't go nearly as well as I had hoped. Of the people I tested with, most were unable to even finish the game let alone understand a narrative. The players felt they lacked direction, and while I tried to point them in the right direction as best I could, it was very clear that there was a fundamental issue with my solution.</a:t>
            </a:r>
          </a:p>
          <a:p>
            <a:pPr marL="0" indent="0">
              <a:buNone/>
            </a:pPr>
            <a:br>
              <a:rPr lang="en-GB"/>
            </a:br>
            <a:endParaRPr lang="en-GB"/>
          </a:p>
          <a:p>
            <a:r>
              <a:rPr lang="en-GB"/>
              <a:t>After thinking about it more. I decided to go back to some of the games I had researched, to see what I was missing that made them work. The problem, I deduced, was that the player wasn't given any context. They didn't really know who they were or what they were doing. This led not only to confusion during gameplay, but a lack of understanding of the narrative as well. Taking the Toriel fight from Undertale as an example, the fight doesn’t just portray Toriel’s character through the encounter design, but also with short dialogue barks. These barks don’t interrupt the gameplay, as they take just seconds to read, but add a lot in terms of understanding.</a:t>
            </a:r>
            <a:br>
              <a:rPr lang="en-GB"/>
            </a:br>
            <a:endParaRPr lang="en-GB"/>
          </a:p>
        </p:txBody>
      </p:sp>
      <p:pic>
        <p:nvPicPr>
          <p:cNvPr id="5" name="Picture 4">
            <a:extLst>
              <a:ext uri="{FF2B5EF4-FFF2-40B4-BE49-F238E27FC236}">
                <a16:creationId xmlns:a16="http://schemas.microsoft.com/office/drawing/2014/main" id="{9F50D33C-4E48-55BD-52BD-86B1693D9528}"/>
              </a:ext>
            </a:extLst>
          </p:cNvPr>
          <p:cNvPicPr>
            <a:picLocks noChangeAspect="1"/>
          </p:cNvPicPr>
          <p:nvPr/>
        </p:nvPicPr>
        <p:blipFill>
          <a:blip r:embed="rId2"/>
          <a:stretch>
            <a:fillRect/>
          </a:stretch>
        </p:blipFill>
        <p:spPr>
          <a:xfrm>
            <a:off x="2075888" y="4266982"/>
            <a:ext cx="4020111" cy="390580"/>
          </a:xfrm>
          <a:prstGeom prst="rect">
            <a:avLst/>
          </a:prstGeom>
        </p:spPr>
      </p:pic>
      <p:pic>
        <p:nvPicPr>
          <p:cNvPr id="7" name="Picture 6">
            <a:extLst>
              <a:ext uri="{FF2B5EF4-FFF2-40B4-BE49-F238E27FC236}">
                <a16:creationId xmlns:a16="http://schemas.microsoft.com/office/drawing/2014/main" id="{99504A71-6774-DB0A-3024-44ACC82B1FB3}"/>
              </a:ext>
            </a:extLst>
          </p:cNvPr>
          <p:cNvPicPr>
            <a:picLocks noChangeAspect="1"/>
          </p:cNvPicPr>
          <p:nvPr/>
        </p:nvPicPr>
        <p:blipFill>
          <a:blip r:embed="rId3"/>
          <a:stretch>
            <a:fillRect/>
          </a:stretch>
        </p:blipFill>
        <p:spPr>
          <a:xfrm>
            <a:off x="5338358" y="4505140"/>
            <a:ext cx="5782482" cy="304843"/>
          </a:xfrm>
          <a:prstGeom prst="rect">
            <a:avLst/>
          </a:prstGeom>
        </p:spPr>
      </p:pic>
    </p:spTree>
    <p:extLst>
      <p:ext uri="{BB962C8B-B14F-4D97-AF65-F5344CB8AC3E}">
        <p14:creationId xmlns:p14="http://schemas.microsoft.com/office/powerpoint/2010/main" val="1415704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13FD8-AA58-D59D-286E-C191E242E8A2}"/>
              </a:ext>
            </a:extLst>
          </p:cNvPr>
          <p:cNvSpPr>
            <a:spLocks noGrp="1"/>
          </p:cNvSpPr>
          <p:nvPr>
            <p:ph type="title"/>
          </p:nvPr>
        </p:nvSpPr>
        <p:spPr/>
        <p:txBody>
          <a:bodyPr/>
          <a:lstStyle/>
          <a:p>
            <a:r>
              <a:rPr lang="en-GB"/>
              <a:t>Inventory System</a:t>
            </a:r>
          </a:p>
        </p:txBody>
      </p:sp>
      <p:sp>
        <p:nvSpPr>
          <p:cNvPr id="3" name="Content Placeholder 2">
            <a:extLst>
              <a:ext uri="{FF2B5EF4-FFF2-40B4-BE49-F238E27FC236}">
                <a16:creationId xmlns:a16="http://schemas.microsoft.com/office/drawing/2014/main" id="{B9526F8E-64A7-0D9B-5C39-6A614D581300}"/>
              </a:ext>
            </a:extLst>
          </p:cNvPr>
          <p:cNvSpPr>
            <a:spLocks noGrp="1"/>
          </p:cNvSpPr>
          <p:nvPr>
            <p:ph idx="1"/>
          </p:nvPr>
        </p:nvSpPr>
        <p:spPr/>
        <p:txBody>
          <a:bodyPr>
            <a:normAutofit fontScale="85000" lnSpcReduction="10000"/>
          </a:bodyPr>
          <a:lstStyle/>
          <a:p>
            <a:r>
              <a:rPr lang="en-GB" dirty="0"/>
              <a:t>The inventory system was my attempt to solve this flaw in my solution. My main inspiration was the enemy guide in Hollow Knight: </a:t>
            </a:r>
            <a:r>
              <a:rPr lang="en-GB" dirty="0" err="1"/>
              <a:t>Silksong</a:t>
            </a:r>
            <a:r>
              <a:rPr lang="en-GB" dirty="0"/>
              <a:t> (Team Cherry, 2025). In that game, killing a certain number of each enemy will grant the player a note from the protagonist Hornet. Some of these notes provide interesting details about her character and backstory.</a:t>
            </a:r>
          </a:p>
          <a:p>
            <a:endParaRPr lang="en-GB" dirty="0"/>
          </a:p>
          <a:p>
            <a:r>
              <a:rPr lang="en-GB" dirty="0"/>
              <a:t>The inventory system in my project gives each item a short dialogue exchange from the two main characters. These bits of dialogue give the player more context for the narrative beats, as well as providing more idea of where they need to go, reducing player confusion.</a:t>
            </a:r>
          </a:p>
          <a:p>
            <a:endParaRPr lang="en-GB" dirty="0"/>
          </a:p>
          <a:p>
            <a:r>
              <a:rPr lang="en-GB" dirty="0"/>
              <a:t>One thing I felt was important to this system was to give it a gameplay purpose, alongside just a narrative one. If the items had no gameplay purpose, then it wouldn’t be an effective part of my solution, as the player would need to keep looking in their inventory and reading the dialogue to understand the story. I added descriptions to the gun items to have an in-game explanation of what they do, as well as creating a bandage item that can be used one during each combat encounter. Unfortunately, I didn’t get to expand on this feature as much as I would have liked, given it was a last-minute addition, but I still feel it adds a lot to the game.</a:t>
            </a:r>
          </a:p>
          <a:p>
            <a:endParaRPr lang="en-GB" dirty="0"/>
          </a:p>
        </p:txBody>
      </p:sp>
    </p:spTree>
    <p:extLst>
      <p:ext uri="{BB962C8B-B14F-4D97-AF65-F5344CB8AC3E}">
        <p14:creationId xmlns:p14="http://schemas.microsoft.com/office/powerpoint/2010/main" val="41087987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3343618-8070-7685-6414-7E27A00E591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18C5718-8A0B-89AB-E3E7-4DB3260DD2D2}"/>
              </a:ext>
            </a:extLst>
          </p:cNvPr>
          <p:cNvPicPr>
            <a:picLocks noChangeAspect="1"/>
          </p:cNvPicPr>
          <p:nvPr/>
        </p:nvPicPr>
        <p:blipFill>
          <a:blip r:embed="rId2"/>
          <a:srcRect t="15521" r="8029" b="32745"/>
          <a:stretch>
            <a:fillRect/>
          </a:stretch>
        </p:blipFill>
        <p:spPr>
          <a:xfrm>
            <a:off x="20" y="10"/>
            <a:ext cx="12191980" cy="6857990"/>
          </a:xfrm>
          <a:prstGeom prst="rect">
            <a:avLst/>
          </a:prstGeom>
        </p:spPr>
      </p:pic>
      <p:sp>
        <p:nvSpPr>
          <p:cNvPr id="6" name="Title 5">
            <a:extLst>
              <a:ext uri="{FF2B5EF4-FFF2-40B4-BE49-F238E27FC236}">
                <a16:creationId xmlns:a16="http://schemas.microsoft.com/office/drawing/2014/main" id="{911A917F-D935-FC23-C076-891B1EA8A2E6}"/>
              </a:ext>
            </a:extLst>
          </p:cNvPr>
          <p:cNvSpPr>
            <a:spLocks noGrp="1"/>
          </p:cNvSpPr>
          <p:nvPr>
            <p:ph type="ctrTitle"/>
          </p:nvPr>
        </p:nvSpPr>
        <p:spPr>
          <a:xfrm>
            <a:off x="320039" y="5731580"/>
            <a:ext cx="8196431" cy="960120"/>
          </a:xfrm>
          <a:ln>
            <a:noFill/>
          </a:ln>
        </p:spPr>
        <p:txBody>
          <a:bodyPr anchor="ctr">
            <a:normAutofit/>
          </a:bodyPr>
          <a:lstStyle/>
          <a:p>
            <a:r>
              <a:rPr lang="en-GB" sz="4400"/>
              <a:t>Reflection</a:t>
            </a:r>
          </a:p>
        </p:txBody>
      </p:sp>
    </p:spTree>
    <p:extLst>
      <p:ext uri="{BB962C8B-B14F-4D97-AF65-F5344CB8AC3E}">
        <p14:creationId xmlns:p14="http://schemas.microsoft.com/office/powerpoint/2010/main" val="3384680525"/>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ED582-79EF-470C-1C45-DD6C3DD90276}"/>
              </a:ext>
            </a:extLst>
          </p:cNvPr>
          <p:cNvSpPr>
            <a:spLocks noGrp="1"/>
          </p:cNvSpPr>
          <p:nvPr>
            <p:ph type="title"/>
          </p:nvPr>
        </p:nvSpPr>
        <p:spPr/>
        <p:txBody>
          <a:bodyPr/>
          <a:lstStyle/>
          <a:p>
            <a:r>
              <a:rPr lang="en-GB" dirty="0"/>
              <a:t>Things that went well</a:t>
            </a:r>
          </a:p>
        </p:txBody>
      </p:sp>
      <p:sp>
        <p:nvSpPr>
          <p:cNvPr id="3" name="Content Placeholder 2">
            <a:extLst>
              <a:ext uri="{FF2B5EF4-FFF2-40B4-BE49-F238E27FC236}">
                <a16:creationId xmlns:a16="http://schemas.microsoft.com/office/drawing/2014/main" id="{68B7A233-2C8D-2360-AF03-5D1776A1992F}"/>
              </a:ext>
            </a:extLst>
          </p:cNvPr>
          <p:cNvSpPr>
            <a:spLocks noGrp="1"/>
          </p:cNvSpPr>
          <p:nvPr>
            <p:ph idx="1"/>
          </p:nvPr>
        </p:nvSpPr>
        <p:spPr/>
        <p:txBody>
          <a:bodyPr>
            <a:normAutofit lnSpcReduction="10000"/>
          </a:bodyPr>
          <a:lstStyle/>
          <a:p>
            <a:r>
              <a:rPr lang="en-GB" dirty="0"/>
              <a:t>Overall, I feel one of the greatest strengths of this project was in the literature review. I spent a lot of time going over various books and games to ensure I created an informed solution to the problem. I feel that this allowed me to come up with innovative ways of conveying the game's narrative. One example of this was my use of encounter design, which was inspired by the battles in Hollow Knight and Undertale. Instead of just using the same idea of having the boss’ abilities change, I was able to come up with something more creative that better fits my project.</a:t>
            </a:r>
          </a:p>
          <a:p>
            <a:r>
              <a:rPr lang="en-GB" dirty="0"/>
              <a:t>I do feel like I have been able to produce at least a somewhat effective solution to the problem I set out to solve. Even though my testing didn’t go very well, I feel that the later addition of the inventory system addresses many of the problems my playtesters had and provides enough additional context to understand the narrative. Crucially, none of this narrative interrupts the core gameplay of the level, which means the player is free to interact with it as much or as little as they wish.</a:t>
            </a:r>
            <a:br>
              <a:rPr lang="en-GB" dirty="0"/>
            </a:br>
            <a:endParaRPr lang="en-GB" dirty="0"/>
          </a:p>
        </p:txBody>
      </p:sp>
    </p:spTree>
    <p:extLst>
      <p:ext uri="{BB962C8B-B14F-4D97-AF65-F5344CB8AC3E}">
        <p14:creationId xmlns:p14="http://schemas.microsoft.com/office/powerpoint/2010/main" val="37475222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E8ABF-5ED0-D8C3-2ED0-5CB4FA2D2BA7}"/>
              </a:ext>
            </a:extLst>
          </p:cNvPr>
          <p:cNvSpPr>
            <a:spLocks noGrp="1"/>
          </p:cNvSpPr>
          <p:nvPr>
            <p:ph type="title"/>
          </p:nvPr>
        </p:nvSpPr>
        <p:spPr/>
        <p:txBody>
          <a:bodyPr/>
          <a:lstStyle/>
          <a:p>
            <a:r>
              <a:rPr lang="en-GB" dirty="0"/>
              <a:t>Things that didn’t</a:t>
            </a:r>
          </a:p>
        </p:txBody>
      </p:sp>
      <p:sp>
        <p:nvSpPr>
          <p:cNvPr id="3" name="Content Placeholder 2">
            <a:extLst>
              <a:ext uri="{FF2B5EF4-FFF2-40B4-BE49-F238E27FC236}">
                <a16:creationId xmlns:a16="http://schemas.microsoft.com/office/drawing/2014/main" id="{57E662CC-1C67-9DF2-62B0-4C3306FAE1ED}"/>
              </a:ext>
            </a:extLst>
          </p:cNvPr>
          <p:cNvSpPr>
            <a:spLocks noGrp="1"/>
          </p:cNvSpPr>
          <p:nvPr>
            <p:ph idx="1"/>
          </p:nvPr>
        </p:nvSpPr>
        <p:spPr/>
        <p:txBody>
          <a:bodyPr>
            <a:normAutofit fontScale="77500" lnSpcReduction="20000"/>
          </a:bodyPr>
          <a:lstStyle/>
          <a:p>
            <a:br>
              <a:rPr lang="en-GB" dirty="0"/>
            </a:br>
            <a:endParaRPr lang="en-GB" dirty="0"/>
          </a:p>
          <a:p>
            <a:r>
              <a:rPr lang="en-GB" dirty="0"/>
              <a:t>One thing that I definitely regret about the way my project turned out is the lack of effective testing. While I did conduct some tests and iterated based on the results, leaving testing too late left me no time to perform a second round of testing. This means that, even though I am confident that the changes I have made have resulted in a much-improved solution to the problem, I lack the data to be able to say this definitively.</a:t>
            </a:r>
            <a:br>
              <a:rPr lang="en-GB" dirty="0"/>
            </a:br>
            <a:endParaRPr lang="en-GB" dirty="0"/>
          </a:p>
          <a:p>
            <a:r>
              <a:rPr lang="en-GB" dirty="0"/>
              <a:t>Another thing that I wish I had paid more attention to while making this project was tutorialisation. This is something that I mostly overlooked when creating my project, as it wasn’t a core part of my solution and so easily slipped through the cracks when scoping down. However, it made testing the project much more difficult as I had to constantly interject to explain things that players thought were unclear.</a:t>
            </a:r>
          </a:p>
          <a:p>
            <a:pPr marL="0" indent="0">
              <a:buNone/>
            </a:pPr>
            <a:endParaRPr lang="en-GB" dirty="0"/>
          </a:p>
          <a:p>
            <a:r>
              <a:rPr lang="en-GB" dirty="0"/>
              <a:t>Another area that my project falls short in is polish. The game is missing many animations, VFX and has absolutely no sound. While I like the 2.5D visual style I used, compared to the game I based it off, Octopath Traveller, it's clear that my project is somewhat messy and not up to the standard of industry work in this regard. For example, some of the buildings are poorly put together and walls and roofs don’t always line up perfectly. There are also some bugs remaining in the project, especially in the inventory system as it was added so late into development.</a:t>
            </a:r>
            <a:br>
              <a:rPr lang="en-GB" dirty="0"/>
            </a:br>
            <a:endParaRPr lang="en-GB" dirty="0"/>
          </a:p>
        </p:txBody>
      </p:sp>
    </p:spTree>
    <p:extLst>
      <p:ext uri="{BB962C8B-B14F-4D97-AF65-F5344CB8AC3E}">
        <p14:creationId xmlns:p14="http://schemas.microsoft.com/office/powerpoint/2010/main" val="11596415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A3257-02A2-3D1F-96B6-F1B42A7D28FE}"/>
              </a:ext>
            </a:extLst>
          </p:cNvPr>
          <p:cNvSpPr>
            <a:spLocks noGrp="1"/>
          </p:cNvSpPr>
          <p:nvPr>
            <p:ph type="title"/>
          </p:nvPr>
        </p:nvSpPr>
        <p:spPr/>
        <p:txBody>
          <a:bodyPr/>
          <a:lstStyle/>
          <a:p>
            <a:r>
              <a:rPr lang="en-GB" dirty="0"/>
              <a:t>Closing thoughts</a:t>
            </a:r>
          </a:p>
        </p:txBody>
      </p:sp>
      <p:sp>
        <p:nvSpPr>
          <p:cNvPr id="3" name="Content Placeholder 2">
            <a:extLst>
              <a:ext uri="{FF2B5EF4-FFF2-40B4-BE49-F238E27FC236}">
                <a16:creationId xmlns:a16="http://schemas.microsoft.com/office/drawing/2014/main" id="{1CE80ADB-316D-F413-1A7B-95D02BA5FED4}"/>
              </a:ext>
            </a:extLst>
          </p:cNvPr>
          <p:cNvSpPr>
            <a:spLocks noGrp="1"/>
          </p:cNvSpPr>
          <p:nvPr>
            <p:ph idx="1"/>
          </p:nvPr>
        </p:nvSpPr>
        <p:spPr/>
        <p:txBody>
          <a:bodyPr>
            <a:normAutofit fontScale="92500" lnSpcReduction="20000"/>
          </a:bodyPr>
          <a:lstStyle/>
          <a:p>
            <a:r>
              <a:rPr lang="en-GB" dirty="0"/>
              <a:t>I wouldn't feel confident adding this project to a portfolio in its current state, but I also don’t think it’s very far away from that level. I plan to do a few more weeks of work on the game at a later date, mostly on animation and VFX, in order to get it up to that level. One area that needs specific attention in this regard is the combat system. I could do this by having a visual pop up before an ability is used showing the range of that ability and which players will be affected by it. This would hopefully help to make combat easier to understand.</a:t>
            </a:r>
          </a:p>
          <a:p>
            <a:br>
              <a:rPr lang="en-GB" dirty="0"/>
            </a:br>
            <a:endParaRPr lang="en-GB" dirty="0"/>
          </a:p>
          <a:p>
            <a:r>
              <a:rPr lang="en-GB" dirty="0"/>
              <a:t>In summary, my project was flawed in many ways, but it does achieve what I set out to do and meets the deliverables well. Comparing it to the industry examples I based the game on, such as </a:t>
            </a:r>
            <a:r>
              <a:rPr lang="en-GB" dirty="0" err="1"/>
              <a:t>Pokemon</a:t>
            </a:r>
            <a:r>
              <a:rPr lang="en-GB" dirty="0"/>
              <a:t> Conquest, my game holds up quite well in many ways, such as its simple but effective combat system and solid narrative design. Polish and tutorialisation are definitely areas that it falls short, but I would still call this at least mostly successful despite that.</a:t>
            </a:r>
          </a:p>
          <a:p>
            <a:br>
              <a:rPr lang="en-GB" dirty="0"/>
            </a:br>
            <a:endParaRPr lang="en-GB" dirty="0"/>
          </a:p>
        </p:txBody>
      </p:sp>
    </p:spTree>
    <p:extLst>
      <p:ext uri="{BB962C8B-B14F-4D97-AF65-F5344CB8AC3E}">
        <p14:creationId xmlns:p14="http://schemas.microsoft.com/office/powerpoint/2010/main" val="37614028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A7C2E-172F-4332-5BA8-FE5123E024A4}"/>
              </a:ext>
            </a:extLst>
          </p:cNvPr>
          <p:cNvSpPr>
            <a:spLocks noGrp="1"/>
          </p:cNvSpPr>
          <p:nvPr>
            <p:ph type="title"/>
          </p:nvPr>
        </p:nvSpPr>
        <p:spPr/>
        <p:txBody>
          <a:bodyPr/>
          <a:lstStyle/>
          <a:p>
            <a:r>
              <a:rPr lang="en-GB" dirty="0"/>
              <a:t>Citations</a:t>
            </a:r>
          </a:p>
        </p:txBody>
      </p:sp>
      <p:sp>
        <p:nvSpPr>
          <p:cNvPr id="3" name="Content Placeholder 2">
            <a:extLst>
              <a:ext uri="{FF2B5EF4-FFF2-40B4-BE49-F238E27FC236}">
                <a16:creationId xmlns:a16="http://schemas.microsoft.com/office/drawing/2014/main" id="{08322645-B94A-C307-F91E-B3D6FE0ED5DF}"/>
              </a:ext>
            </a:extLst>
          </p:cNvPr>
          <p:cNvSpPr>
            <a:spLocks noGrp="1"/>
          </p:cNvSpPr>
          <p:nvPr>
            <p:ph idx="1"/>
          </p:nvPr>
        </p:nvSpPr>
        <p:spPr/>
        <p:txBody>
          <a:bodyPr/>
          <a:lstStyle/>
          <a:p>
            <a:r>
              <a:rPr lang="en-GB" dirty="0"/>
              <a:t>1. Pokémon Conquest. (2012). Nintendo DS[Game]. Tecmo Koei. The Pokémon Company.</a:t>
            </a:r>
          </a:p>
          <a:p>
            <a:r>
              <a:rPr lang="en-GB" dirty="0"/>
              <a:t>2. Fire Emblem: Shadow Dragon and the Blade of Light. (1990). </a:t>
            </a:r>
            <a:r>
              <a:rPr lang="en-GB" dirty="0" err="1"/>
              <a:t>Famicom</a:t>
            </a:r>
            <a:r>
              <a:rPr lang="en-GB" dirty="0"/>
              <a:t>[Game]. Intelligent Systems and Nintendo.</a:t>
            </a:r>
          </a:p>
          <a:p>
            <a:r>
              <a:rPr lang="en-GB" dirty="0"/>
              <a:t>3. Mass Effect 3. (2012). PC[Game]. </a:t>
            </a:r>
            <a:r>
              <a:rPr lang="en-GB" dirty="0" err="1"/>
              <a:t>Bioware</a:t>
            </a:r>
            <a:r>
              <a:rPr lang="en-GB" dirty="0"/>
              <a:t>. Electronic Arts.</a:t>
            </a:r>
          </a:p>
          <a:p>
            <a:r>
              <a:rPr lang="en-GB" dirty="0"/>
              <a:t>4. Octopath Traveller. (2018). Nintendo Switch[Game]. Square Enix and Acquire.</a:t>
            </a:r>
          </a:p>
          <a:p>
            <a:r>
              <a:rPr lang="en-GB" dirty="0"/>
              <a:t>5. Fundamental Level Design and Analysis: A to B. (2025). Michael </a:t>
            </a:r>
            <a:r>
              <a:rPr lang="en-GB" dirty="0" err="1"/>
              <a:t>Beardwood</a:t>
            </a:r>
            <a:r>
              <a:rPr lang="en-GB" dirty="0"/>
              <a:t>.</a:t>
            </a:r>
          </a:p>
          <a:p>
            <a:r>
              <a:rPr lang="en-GB" dirty="0"/>
              <a:t>6. Hollow Knight. (2017). PC[Game]. Team Cherry.</a:t>
            </a:r>
          </a:p>
          <a:p>
            <a:r>
              <a:rPr lang="en-GB" dirty="0"/>
              <a:t>7. Undertale. (2015). PC[Game]. Toby Fox.</a:t>
            </a:r>
          </a:p>
          <a:p>
            <a:r>
              <a:rPr lang="en-GB" dirty="0"/>
              <a:t>8. Hollow Knight: </a:t>
            </a:r>
            <a:r>
              <a:rPr lang="en-GB" dirty="0" err="1"/>
              <a:t>Silksong</a:t>
            </a:r>
            <a:r>
              <a:rPr lang="en-GB" dirty="0"/>
              <a:t>. (2025). PC[Game]. Team Cherry.</a:t>
            </a:r>
          </a:p>
          <a:p>
            <a:endParaRPr lang="en-GB" dirty="0"/>
          </a:p>
        </p:txBody>
      </p:sp>
    </p:spTree>
    <p:extLst>
      <p:ext uri="{BB962C8B-B14F-4D97-AF65-F5344CB8AC3E}">
        <p14:creationId xmlns:p14="http://schemas.microsoft.com/office/powerpoint/2010/main" val="4621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B71E7D5-8C82-9AD7-9740-D5D0AB19313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A696A53-507C-49AC-648B-ACB150C7EFF9}"/>
              </a:ext>
            </a:extLst>
          </p:cNvPr>
          <p:cNvPicPr>
            <a:picLocks noChangeAspect="1"/>
          </p:cNvPicPr>
          <p:nvPr/>
        </p:nvPicPr>
        <p:blipFill>
          <a:blip r:embed="rId2"/>
          <a:srcRect t="15521" r="8029" b="32745"/>
          <a:stretch>
            <a:fillRect/>
          </a:stretch>
        </p:blipFill>
        <p:spPr>
          <a:xfrm>
            <a:off x="20" y="10"/>
            <a:ext cx="12191980" cy="6857990"/>
          </a:xfrm>
          <a:prstGeom prst="rect">
            <a:avLst/>
          </a:prstGeom>
        </p:spPr>
      </p:pic>
      <p:sp>
        <p:nvSpPr>
          <p:cNvPr id="6" name="Title 5">
            <a:extLst>
              <a:ext uri="{FF2B5EF4-FFF2-40B4-BE49-F238E27FC236}">
                <a16:creationId xmlns:a16="http://schemas.microsoft.com/office/drawing/2014/main" id="{77B3CCAC-1FBB-10CE-A113-C1AC7B386A11}"/>
              </a:ext>
            </a:extLst>
          </p:cNvPr>
          <p:cNvSpPr>
            <a:spLocks noGrp="1"/>
          </p:cNvSpPr>
          <p:nvPr>
            <p:ph type="ctrTitle"/>
          </p:nvPr>
        </p:nvSpPr>
        <p:spPr>
          <a:xfrm>
            <a:off x="5556503" y="2468880"/>
            <a:ext cx="1078993" cy="960120"/>
          </a:xfrm>
          <a:ln>
            <a:noFill/>
          </a:ln>
        </p:spPr>
        <p:txBody>
          <a:bodyPr anchor="ctr">
            <a:normAutofit/>
          </a:bodyPr>
          <a:lstStyle/>
          <a:p>
            <a:r>
              <a:rPr lang="en-GB" sz="4400" dirty="0"/>
              <a:t>Fin</a:t>
            </a:r>
          </a:p>
        </p:txBody>
      </p:sp>
    </p:spTree>
    <p:extLst>
      <p:ext uri="{BB962C8B-B14F-4D97-AF65-F5344CB8AC3E}">
        <p14:creationId xmlns:p14="http://schemas.microsoft.com/office/powerpoint/2010/main" val="1957775291"/>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3768</Words>
  <Application>Microsoft Office PowerPoint</Application>
  <PresentationFormat>Widescreen</PresentationFormat>
  <Paragraphs>130</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Aptos</vt:lpstr>
      <vt:lpstr>Arial</vt:lpstr>
      <vt:lpstr>Bierstadt</vt:lpstr>
      <vt:lpstr>GestaltVTI</vt:lpstr>
      <vt:lpstr>Zombie SRPG</vt:lpstr>
      <vt:lpstr>Introduction</vt:lpstr>
      <vt:lpstr>Introduction to the Problem</vt:lpstr>
      <vt:lpstr>Aims, Objectives and Deliverables</vt:lpstr>
      <vt:lpstr>Aims and Objectives</vt:lpstr>
      <vt:lpstr>Deliverables – What I’m Making</vt:lpstr>
      <vt:lpstr>Research Methodology</vt:lpstr>
      <vt:lpstr>Research Method</vt:lpstr>
      <vt:lpstr>Judging Success</vt:lpstr>
      <vt:lpstr>Development</vt:lpstr>
      <vt:lpstr>Asset Selection</vt:lpstr>
      <vt:lpstr>Asset Selection</vt:lpstr>
      <vt:lpstr>Level Design - Overview</vt:lpstr>
      <vt:lpstr>Level Design - Overview</vt:lpstr>
      <vt:lpstr>Level Design – Section by Section</vt:lpstr>
      <vt:lpstr>Level Design – Section by Section</vt:lpstr>
      <vt:lpstr>Level Design – Section by Section</vt:lpstr>
      <vt:lpstr>Combat System</vt:lpstr>
      <vt:lpstr>Encounter Design</vt:lpstr>
      <vt:lpstr>Encounter Design</vt:lpstr>
      <vt:lpstr>Testing Results</vt:lpstr>
      <vt:lpstr>Inventory System</vt:lpstr>
      <vt:lpstr>Reflection</vt:lpstr>
      <vt:lpstr>Things that went well</vt:lpstr>
      <vt:lpstr>Things that didn’t</vt:lpstr>
      <vt:lpstr>Closing thoughts</vt:lpstr>
      <vt:lpstr>Citations</vt:lpstr>
      <vt:lpstr>Fin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Narrative SRPG</dc:title>
  <dc:creator>Alfie Cordon</dc:creator>
  <cp:lastModifiedBy>Alfie Cordon</cp:lastModifiedBy>
  <cp:revision>2</cp:revision>
  <dcterms:created xsi:type="dcterms:W3CDTF">2026-02-24T11:47:39Z</dcterms:created>
  <dcterms:modified xsi:type="dcterms:W3CDTF">2026-05-25T22:50:35Z</dcterms:modified>
</cp:coreProperties>
</file>