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5" r:id="rId9"/>
    <p:sldId id="266" r:id="rId10"/>
    <p:sldId id="268" r:id="rId11"/>
    <p:sldId id="267" r:id="rId12"/>
    <p:sldId id="269" r:id="rId13"/>
    <p:sldId id="270" r:id="rId14"/>
    <p:sldId id="271" r:id="rId15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899D03-F5D8-A471-E18F-ADB631F595D7}" v="367" dt="2026-05-25T01:41:44.543"/>
    <p1510:client id="{A4C82C30-E110-0C84-C53B-BD1DABE8F656}" v="15" dt="2026-05-25T00:51:30.9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664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254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730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538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82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902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833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9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4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888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881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929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54A6836E-C603-43CB-9DA7-89D8E3FA3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96007DD-F9BF-4F0F-B8C6-C514B2841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3925" y="1321056"/>
            <a:ext cx="10684151" cy="1991979"/>
          </a:xfrm>
        </p:spPr>
        <p:txBody>
          <a:bodyPr anchor="b">
            <a:normAutofit/>
          </a:bodyPr>
          <a:lstStyle/>
          <a:p>
            <a:r>
              <a:rPr lang="en-GB" sz="5200">
                <a:solidFill>
                  <a:schemeClr val="tx2"/>
                </a:solidFill>
              </a:rPr>
              <a:t>Embodying Fear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1395" y="3525490"/>
            <a:ext cx="9469211" cy="86563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1400">
                <a:solidFill>
                  <a:schemeClr val="tx2"/>
                </a:solidFill>
              </a:rPr>
              <a:t>By: Sam Moss</a:t>
            </a:r>
          </a:p>
          <a:p>
            <a:r>
              <a:rPr lang="en-GB" sz="1400" dirty="0" err="1">
                <a:solidFill>
                  <a:schemeClr val="tx2"/>
                </a:solidFill>
              </a:rPr>
              <a:t>Gradex</a:t>
            </a:r>
            <a:r>
              <a:rPr lang="en-GB" sz="1400" dirty="0">
                <a:solidFill>
                  <a:schemeClr val="tx2"/>
                </a:solidFill>
              </a:rPr>
              <a:t> presentation</a:t>
            </a:r>
          </a:p>
          <a:p>
            <a:endParaRPr lang="en-GB" sz="1400" dirty="0">
              <a:solidFill>
                <a:schemeClr val="tx2"/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A0FAFCA-5C96-453B-83B7-A9AEF7F18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A0F84AE-A24D-4353-B1BA-BD80DAA38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13">
              <a:extLst>
                <a:ext uri="{FF2B5EF4-FFF2-40B4-BE49-F238E27FC236}">
                  <a16:creationId xmlns:a16="http://schemas.microsoft.com/office/drawing/2014/main" id="{AF093259-3E74-43A1-944B-B106C8105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AA28A35-1E54-4054-BB95-42FAFA13A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15">
              <a:extLst>
                <a:ext uri="{FF2B5EF4-FFF2-40B4-BE49-F238E27FC236}">
                  <a16:creationId xmlns:a16="http://schemas.microsoft.com/office/drawing/2014/main" id="{FBA3A17F-F3BD-4B94-9CC8-006700210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D0398DD-AD75-4E2B-A3C6-35073082A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-456265" y="3658536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3E4F247-A844-4CD1-A37E-B7EA0DA2D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2387B1B-D4D3-493F-8D7A-C7A89DBD4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3404477-1F13-4859-84DA-12A303AC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B8C62FD-B708-4F00-80BB-1250C6011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6A0F12-D640-077E-074B-FFFEB6EFF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The problem I found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BE1CD-60FF-E4F7-14AE-A1AAD66FE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Modern media utilises facial expressions to show emotion</a:t>
            </a:r>
          </a:p>
          <a:p>
            <a:r>
              <a:rPr lang="en-GB"/>
              <a:t>obscurity does not equal emotionless</a:t>
            </a:r>
          </a:p>
          <a:p>
            <a:r>
              <a:rPr lang="en-GB"/>
              <a:t>Action sequences do not always allow faces to be seen</a:t>
            </a:r>
          </a:p>
          <a:p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1685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B35D3C1D-A6AE-4FCA-BB76-A4748CE5DE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A638F2-8F20-7547-88D7-9AB053E21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210" y="1365472"/>
            <a:ext cx="10978470" cy="35646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8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Can fear be communicated without seeing someone's face?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5BF818-2283-4CC9-A120-9225CEDFA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13350"/>
            <a:ext cx="128016" cy="24688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3A42EF-20CC-4BCC-9D0B-222CF3AAE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945" y="5831269"/>
            <a:ext cx="109270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86575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0AA4495-1295-12AE-1229-0BB10168F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2731" y="1542402"/>
            <a:ext cx="5186842" cy="23879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My </a:t>
            </a:r>
            <a:r>
              <a:rPr lang="en-US" sz="5200">
                <a:solidFill>
                  <a:schemeClr val="tx2"/>
                </a:solidFill>
              </a:rPr>
              <a:t>aim</a:t>
            </a:r>
            <a:r>
              <a:rPr lang="en-US" sz="52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during the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13E20-3C29-3930-2824-0140C18AA3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2135" y="4001587"/>
            <a:ext cx="5188034" cy="68207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000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See if body language as primary emotional communicator?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05166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2" name="Freeform: Shape 24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3" name="Freeform: Shape 26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3B08E4-B7A2-F9E4-02DD-1F416C7710AE}"/>
              </a:ext>
            </a:extLst>
          </p:cNvPr>
          <p:cNvSpPr txBox="1"/>
          <p:nvPr/>
        </p:nvSpPr>
        <p:spPr>
          <a:xfrm>
            <a:off x="1524003" y="1999615"/>
            <a:ext cx="9144000" cy="276402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Objectives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2C0A24-E84A-DBCB-F121-BE83D3D445EA}"/>
              </a:ext>
            </a:extLst>
          </p:cNvPr>
          <p:cNvSpPr txBox="1"/>
          <p:nvPr/>
        </p:nvSpPr>
        <p:spPr>
          <a:xfrm>
            <a:off x="1966912" y="5645150"/>
            <a:ext cx="8258176" cy="631825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8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Analyze nonverbal communication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9A1090-1DEB-17A1-23E9-B39DF0BC09D1}"/>
              </a:ext>
            </a:extLst>
          </p:cNvPr>
          <p:cNvSpPr txBox="1"/>
          <p:nvPr/>
        </p:nvSpPr>
        <p:spPr>
          <a:xfrm>
            <a:off x="1126901" y="4453943"/>
            <a:ext cx="302653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n-GB"/>
              <a:t>Apply it to a cinematic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65A75C-9D41-DA59-9CAE-73EAE68B06F3}"/>
              </a:ext>
            </a:extLst>
          </p:cNvPr>
          <p:cNvSpPr txBox="1"/>
          <p:nvPr/>
        </p:nvSpPr>
        <p:spPr>
          <a:xfrm>
            <a:off x="8403465" y="3166056"/>
            <a:ext cx="312312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n-GB"/>
              <a:t>Gather audiences' opinions</a:t>
            </a:r>
          </a:p>
        </p:txBody>
      </p:sp>
    </p:spTree>
    <p:extLst>
      <p:ext uri="{BB962C8B-B14F-4D97-AF65-F5344CB8AC3E}">
        <p14:creationId xmlns:p14="http://schemas.microsoft.com/office/powerpoint/2010/main" val="1167563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59598-D8AC-5E9A-48CF-65899D5F5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None verbal communication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C5C74C-0AC9-B953-ADB1-4650E7415667}"/>
              </a:ext>
            </a:extLst>
          </p:cNvPr>
          <p:cNvSpPr txBox="1"/>
          <p:nvPr/>
        </p:nvSpPr>
        <p:spPr>
          <a:xfrm>
            <a:off x="1083972" y="1953295"/>
            <a:ext cx="333777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/>
              <a:t>Ray </a:t>
            </a:r>
            <a:r>
              <a:rPr lang="en-GB" err="1"/>
              <a:t>birdwhistell</a:t>
            </a:r>
            <a:r>
              <a:rPr lang="en-GB"/>
              <a:t> - kinesics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BA2C6C-327E-5CCE-2526-D07AA4835AD3}"/>
              </a:ext>
            </a:extLst>
          </p:cNvPr>
          <p:cNvSpPr txBox="1"/>
          <p:nvPr/>
        </p:nvSpPr>
        <p:spPr>
          <a:xfrm>
            <a:off x="3434365" y="3327042"/>
            <a:ext cx="254357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/>
              <a:t>Body movement as structured communication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AB1F5A-EBF1-C132-D1E9-D3DB718D317C}"/>
              </a:ext>
            </a:extLst>
          </p:cNvPr>
          <p:cNvSpPr txBox="1"/>
          <p:nvPr/>
        </p:nvSpPr>
        <p:spPr>
          <a:xfrm>
            <a:off x="1169830" y="4571999"/>
            <a:ext cx="211428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/>
              <a:t>Fear expressed through tension and contraction</a:t>
            </a:r>
          </a:p>
        </p:txBody>
      </p:sp>
      <p:pic>
        <p:nvPicPr>
          <p:cNvPr id="7" name="Picture 6" descr="Kinesics And Context Essays On Body Motion by Ray L. Birdwhistell">
            <a:extLst>
              <a:ext uri="{FF2B5EF4-FFF2-40B4-BE49-F238E27FC236}">
                <a16:creationId xmlns:a16="http://schemas.microsoft.com/office/drawing/2014/main" id="{CAE4B4AE-363C-3C43-D50E-8FEFE9045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5421" y="654268"/>
            <a:ext cx="2224289" cy="2962142"/>
          </a:xfrm>
          <a:prstGeom prst="rect">
            <a:avLst/>
          </a:prstGeom>
        </p:spPr>
      </p:pic>
      <p:pic>
        <p:nvPicPr>
          <p:cNvPr id="3" name="Picture 2" descr="Ray Birdwhistell Personality Type | Scientists' MBTI">
            <a:extLst>
              <a:ext uri="{FF2B5EF4-FFF2-40B4-BE49-F238E27FC236}">
                <a16:creationId xmlns:a16="http://schemas.microsoft.com/office/drawing/2014/main" id="{3092AD9A-C148-A028-39B9-0691E6C8B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1905" y="3952272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546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DD3FF-F73C-5CAC-9EFE-2B54743E4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Performance theory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59FC27-6D87-B6D5-DD36-55E08C3B5F32}"/>
              </a:ext>
            </a:extLst>
          </p:cNvPr>
          <p:cNvSpPr txBox="1"/>
          <p:nvPr/>
        </p:nvSpPr>
        <p:spPr>
          <a:xfrm>
            <a:off x="955182" y="1910366"/>
            <a:ext cx="324118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/>
              <a:t>Konstantin </a:t>
            </a:r>
            <a:r>
              <a:rPr lang="en-GB" err="1"/>
              <a:t>Stanislavki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BB9DB7-F3D2-E699-B84C-085414A4EE09}"/>
              </a:ext>
            </a:extLst>
          </p:cNvPr>
          <p:cNvSpPr txBox="1"/>
          <p:nvPr/>
        </p:nvSpPr>
        <p:spPr>
          <a:xfrm>
            <a:off x="3734873" y="2929943"/>
            <a:ext cx="289774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/>
              <a:t>Emotion through physical action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7CF2F4-E0C4-676E-825D-5176B70E02A6}"/>
              </a:ext>
            </a:extLst>
          </p:cNvPr>
          <p:cNvSpPr txBox="1"/>
          <p:nvPr/>
        </p:nvSpPr>
        <p:spPr>
          <a:xfrm>
            <a:off x="1202028" y="4110506"/>
            <a:ext cx="239332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/>
              <a:t>External movements that help show a hidden emotion</a:t>
            </a:r>
          </a:p>
        </p:txBody>
      </p:sp>
      <p:pic>
        <p:nvPicPr>
          <p:cNvPr id="6" name="Picture 5" descr="S is for Stanislavsky | Theatre | The Guardian">
            <a:extLst>
              <a:ext uri="{FF2B5EF4-FFF2-40B4-BE49-F238E27FC236}">
                <a16:creationId xmlns:a16="http://schemas.microsoft.com/office/drawing/2014/main" id="{F0BB0F1E-AB3D-D412-144F-629B71668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7995" y="343437"/>
            <a:ext cx="2857501" cy="2747493"/>
          </a:xfrm>
          <a:prstGeom prst="rect">
            <a:avLst/>
          </a:prstGeom>
        </p:spPr>
      </p:pic>
      <p:pic>
        <p:nvPicPr>
          <p:cNvPr id="7" name="Picture 6" descr="Building a Character : Stanislavski, Constantin: Amazon.pl: Książki">
            <a:extLst>
              <a:ext uri="{FF2B5EF4-FFF2-40B4-BE49-F238E27FC236}">
                <a16:creationId xmlns:a16="http://schemas.microsoft.com/office/drawing/2014/main" id="{43B308C6-B179-0F82-A92D-B11F8428E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7898" y="3885394"/>
            <a:ext cx="4188317" cy="257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376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42055-DF71-74DA-19BA-938130726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Psychology of fear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EF55C5-1A5D-D569-C0C0-0D65C29B2BCB}"/>
              </a:ext>
            </a:extLst>
          </p:cNvPr>
          <p:cNvSpPr txBox="1"/>
          <p:nvPr/>
        </p:nvSpPr>
        <p:spPr>
          <a:xfrm>
            <a:off x="1073239" y="1888901"/>
            <a:ext cx="323045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/>
              <a:t>Paul Ekman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0FD6DC-D4A7-004F-895E-3E6A167829CF}"/>
              </a:ext>
            </a:extLst>
          </p:cNvPr>
          <p:cNvSpPr txBox="1"/>
          <p:nvPr/>
        </p:nvSpPr>
        <p:spPr>
          <a:xfrm>
            <a:off x="1287887" y="3208985"/>
            <a:ext cx="251138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/>
              <a:t>Fear = fight or flight</a:t>
            </a:r>
          </a:p>
        </p:txBody>
      </p:sp>
      <p:pic>
        <p:nvPicPr>
          <p:cNvPr id="5" name="Picture 4" descr="Paul Ekman - Wikipedia">
            <a:extLst>
              <a:ext uri="{FF2B5EF4-FFF2-40B4-BE49-F238E27FC236}">
                <a16:creationId xmlns:a16="http://schemas.microsoft.com/office/drawing/2014/main" id="{0146B69C-452C-ED69-7915-2D9B0ECC9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5882" y="3573887"/>
            <a:ext cx="2858262" cy="2919212"/>
          </a:xfrm>
          <a:prstGeom prst="rect">
            <a:avLst/>
          </a:prstGeom>
        </p:spPr>
      </p:pic>
      <p:pic>
        <p:nvPicPr>
          <p:cNvPr id="6" name="Picture 5" descr="Fight, Flight, Freeze, or Fawn: How We Respond to Threats">
            <a:extLst>
              <a:ext uri="{FF2B5EF4-FFF2-40B4-BE49-F238E27FC236}">
                <a16:creationId xmlns:a16="http://schemas.microsoft.com/office/drawing/2014/main" id="{2FD3585C-CC70-5BFA-B9F1-DA068488A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6147" y="511935"/>
            <a:ext cx="3741312" cy="367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62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02031-158B-6C86-BA82-D7735F1C3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Research methods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ACD62E-9060-5CB0-9310-05DE0A1862C0}"/>
              </a:ext>
            </a:extLst>
          </p:cNvPr>
          <p:cNvSpPr txBox="1"/>
          <p:nvPr/>
        </p:nvSpPr>
        <p:spPr>
          <a:xfrm>
            <a:off x="922985" y="1921098"/>
            <a:ext cx="248991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/>
              <a:t>Literature reviews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109E95-609E-14CF-08C5-0D578D77B7C6}"/>
              </a:ext>
            </a:extLst>
          </p:cNvPr>
          <p:cNvSpPr txBox="1"/>
          <p:nvPr/>
        </p:nvSpPr>
        <p:spPr>
          <a:xfrm>
            <a:off x="3369971" y="2887014"/>
            <a:ext cx="212501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/>
              <a:t>Case study analysis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FA1A70-E7A7-14E0-FF19-C712518F3710}"/>
              </a:ext>
            </a:extLst>
          </p:cNvPr>
          <p:cNvSpPr txBox="1"/>
          <p:nvPr/>
        </p:nvSpPr>
        <p:spPr>
          <a:xfrm>
            <a:off x="6482365" y="1899634"/>
            <a:ext cx="248991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/>
              <a:t>Practical experimentations from earlier acting</a:t>
            </a:r>
          </a:p>
        </p:txBody>
      </p:sp>
      <p:pic>
        <p:nvPicPr>
          <p:cNvPr id="6" name="Picture 5" descr="Damon Baird | Gears of War (Character) | hobbyDB">
            <a:extLst>
              <a:ext uri="{FF2B5EF4-FFF2-40B4-BE49-F238E27FC236}">
                <a16:creationId xmlns:a16="http://schemas.microsoft.com/office/drawing/2014/main" id="{037A995E-1851-A641-E7CA-F19AE440B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9527" y="3624330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14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EDF0E-5019-9500-D058-5E9E5D662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Production methods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45FB84-53BD-B552-26E6-B6E1FE2EB16A}"/>
              </a:ext>
            </a:extLst>
          </p:cNvPr>
          <p:cNvSpPr txBox="1"/>
          <p:nvPr/>
        </p:nvSpPr>
        <p:spPr>
          <a:xfrm>
            <a:off x="1094704" y="2125014"/>
            <a:ext cx="285481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/>
              <a:t>Use of camera work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594DF0-5091-92DF-6F61-1A4B57FEA3E5}"/>
              </a:ext>
            </a:extLst>
          </p:cNvPr>
          <p:cNvSpPr txBox="1"/>
          <p:nvPr/>
        </p:nvSpPr>
        <p:spPr>
          <a:xfrm>
            <a:off x="4453943" y="3058732"/>
            <a:ext cx="279042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/>
              <a:t>Subtle body movements to show emotion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3C9E21-8800-4DD0-B2D3-6F7C33BA0EF8}"/>
              </a:ext>
            </a:extLst>
          </p:cNvPr>
          <p:cNvSpPr txBox="1"/>
          <p:nvPr/>
        </p:nvSpPr>
        <p:spPr>
          <a:xfrm>
            <a:off x="1931830" y="4700788"/>
            <a:ext cx="340216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/>
              <a:t>Chaotic environment</a:t>
            </a:r>
          </a:p>
        </p:txBody>
      </p:sp>
      <p:pic>
        <p:nvPicPr>
          <p:cNvPr id="7" name="Picture 6" descr="Jorge 052 : r/halo">
            <a:extLst>
              <a:ext uri="{FF2B5EF4-FFF2-40B4-BE49-F238E27FC236}">
                <a16:creationId xmlns:a16="http://schemas.microsoft.com/office/drawing/2014/main" id="{EF4ED165-9A22-50E2-5D18-EC2464B5F8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581" y="1184802"/>
            <a:ext cx="2002665" cy="300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301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825B2-BA0D-CBE4-0BF1-6632B661E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How I showed fear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DAD689-1424-D255-B5FB-A4AE8B91A717}"/>
              </a:ext>
            </a:extLst>
          </p:cNvPr>
          <p:cNvSpPr txBox="1"/>
          <p:nvPr/>
        </p:nvSpPr>
        <p:spPr>
          <a:xfrm>
            <a:off x="976648" y="2049887"/>
            <a:ext cx="361681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/>
              <a:t>Posture of character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130D62-EF04-4DE4-7B58-CAFCE54D012C}"/>
              </a:ext>
            </a:extLst>
          </p:cNvPr>
          <p:cNvSpPr txBox="1"/>
          <p:nvPr/>
        </p:nvSpPr>
        <p:spPr>
          <a:xfrm>
            <a:off x="4035380" y="2833352"/>
            <a:ext cx="300507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/>
              <a:t>Scanning the environment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72E306-92D8-85D6-E04F-860F3226000D}"/>
              </a:ext>
            </a:extLst>
          </p:cNvPr>
          <p:cNvSpPr txBox="1"/>
          <p:nvPr/>
        </p:nvSpPr>
        <p:spPr>
          <a:xfrm>
            <a:off x="1266422" y="4142704"/>
            <a:ext cx="286554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/>
              <a:t>Reactions to certain scenes</a:t>
            </a:r>
          </a:p>
        </p:txBody>
      </p:sp>
      <p:pic>
        <p:nvPicPr>
          <p:cNvPr id="6" name="Picture 5" descr="No Fear: Memory Adjustment Pills Get Pentagon Push | WIRED">
            <a:extLst>
              <a:ext uri="{FF2B5EF4-FFF2-40B4-BE49-F238E27FC236}">
                <a16:creationId xmlns:a16="http://schemas.microsoft.com/office/drawing/2014/main" id="{33AB5AD4-859D-D8FA-9F81-6ED05E95A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1359" y="568816"/>
            <a:ext cx="2677619" cy="2972874"/>
          </a:xfrm>
          <a:prstGeom prst="rect">
            <a:avLst/>
          </a:prstGeom>
        </p:spPr>
      </p:pic>
      <p:pic>
        <p:nvPicPr>
          <p:cNvPr id="7" name="Picture 6" descr="Fear In Battle eBook : Dollard, John, Horton, Donald: Amazon.co.uk: Books">
            <a:extLst>
              <a:ext uri="{FF2B5EF4-FFF2-40B4-BE49-F238E27FC236}">
                <a16:creationId xmlns:a16="http://schemas.microsoft.com/office/drawing/2014/main" id="{864D9565-EA64-51DA-A3CC-74601B0B8D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164" y="3883652"/>
            <a:ext cx="3701334" cy="297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339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DDA8CE9-E0A6-4FF2-823D-D08607606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195564-33B9-434B-9641-764F5905A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D18C537-E336-47C4-836B-C342A230F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52475" y="1"/>
            <a:ext cx="4262009" cy="2602764"/>
            <a:chOff x="6867015" y="-1"/>
            <a:chExt cx="5324985" cy="3251912"/>
          </a:xfrm>
          <a:solidFill>
            <a:schemeClr val="accent5">
              <a:alpha val="5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81F97D2-9A0D-4CA5-B9AF-27B558BCF1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678A47C-892D-47C9-A5D8-F8860B1B05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9E8FDFA-59ED-4D6F-BA20-10CDF8436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958D9A5-8003-4D92-8C05-787C630F75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A1259D8-0C3A-4069-A22F-537BBBB61A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60995" y="62352"/>
            <a:ext cx="6028697" cy="6795648"/>
            <a:chOff x="6160995" y="62352"/>
            <a:chExt cx="6028697" cy="679564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90700B4-CEB5-450F-9EA7-95E355B50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82080" y="81632"/>
              <a:ext cx="6007612" cy="6776368"/>
            </a:xfrm>
            <a:custGeom>
              <a:avLst/>
              <a:gdLst>
                <a:gd name="connsiteX0" fmla="*/ 4493599 w 6007612"/>
                <a:gd name="connsiteY0" fmla="*/ 0 h 6797829"/>
                <a:gd name="connsiteX1" fmla="*/ 5981837 w 6007612"/>
                <a:gd name="connsiteY1" fmla="*/ 314220 h 6797829"/>
                <a:gd name="connsiteX2" fmla="*/ 6007612 w 6007612"/>
                <a:gd name="connsiteY2" fmla="*/ 327088 h 6797829"/>
                <a:gd name="connsiteX3" fmla="*/ 6007612 w 6007612"/>
                <a:gd name="connsiteY3" fmla="*/ 1316637 h 6797829"/>
                <a:gd name="connsiteX4" fmla="*/ 5852405 w 6007612"/>
                <a:gd name="connsiteY4" fmla="*/ 1209899 h 6797829"/>
                <a:gd name="connsiteX5" fmla="*/ 5622498 w 6007612"/>
                <a:gd name="connsiteY5" fmla="*/ 1086619 h 6797829"/>
                <a:gd name="connsiteX6" fmla="*/ 4493032 w 6007612"/>
                <a:gd name="connsiteY6" fmla="*/ 851533 h 6797829"/>
                <a:gd name="connsiteX7" fmla="*/ 3155579 w 6007612"/>
                <a:gd name="connsiteY7" fmla="*/ 1108326 h 6797829"/>
                <a:gd name="connsiteX8" fmla="*/ 1963832 w 6007612"/>
                <a:gd name="connsiteY8" fmla="*/ 1817700 h 6797829"/>
                <a:gd name="connsiteX9" fmla="*/ 1144646 w 6007612"/>
                <a:gd name="connsiteY9" fmla="*/ 2832814 h 6797829"/>
                <a:gd name="connsiteX10" fmla="*/ 851249 w 6007612"/>
                <a:gd name="connsiteY10" fmla="*/ 3998599 h 6797829"/>
                <a:gd name="connsiteX11" fmla="*/ 1336319 w 6007612"/>
                <a:gd name="connsiteY11" fmla="*/ 5057837 h 6797829"/>
                <a:gd name="connsiteX12" fmla="*/ 1597084 w 6007612"/>
                <a:gd name="connsiteY12" fmla="*/ 5424583 h 6797829"/>
                <a:gd name="connsiteX13" fmla="*/ 2591910 w 6007612"/>
                <a:gd name="connsiteY13" fmla="*/ 6440122 h 6797829"/>
                <a:gd name="connsiteX14" fmla="*/ 3899854 w 6007612"/>
                <a:gd name="connsiteY14" fmla="*/ 6780621 h 6797829"/>
                <a:gd name="connsiteX15" fmla="*/ 4741172 w 6007612"/>
                <a:gd name="connsiteY15" fmla="*/ 6563979 h 6797829"/>
                <a:gd name="connsiteX16" fmla="*/ 5649171 w 6007612"/>
                <a:gd name="connsiteY16" fmla="*/ 5938452 h 6797829"/>
                <a:gd name="connsiteX17" fmla="*/ 5873475 w 6007612"/>
                <a:gd name="connsiteY17" fmla="*/ 5764656 h 6797829"/>
                <a:gd name="connsiteX18" fmla="*/ 6007612 w 6007612"/>
                <a:gd name="connsiteY18" fmla="*/ 5660343 h 6797829"/>
                <a:gd name="connsiteX19" fmla="*/ 6007612 w 6007612"/>
                <a:gd name="connsiteY19" fmla="*/ 6737454 h 6797829"/>
                <a:gd name="connsiteX20" fmla="*/ 5929386 w 6007612"/>
                <a:gd name="connsiteY20" fmla="*/ 6797829 h 6797829"/>
                <a:gd name="connsiteX21" fmla="*/ 1656512 w 6007612"/>
                <a:gd name="connsiteY21" fmla="*/ 6797829 h 6797829"/>
                <a:gd name="connsiteX22" fmla="*/ 1630254 w 6007612"/>
                <a:gd name="connsiteY22" fmla="*/ 6775222 h 6797829"/>
                <a:gd name="connsiteX23" fmla="*/ 892250 w 6007612"/>
                <a:gd name="connsiteY23" fmla="*/ 5902700 h 6797829"/>
                <a:gd name="connsiteX24" fmla="*/ 0 w 6007612"/>
                <a:gd name="connsiteY24" fmla="*/ 3998599 h 6797829"/>
                <a:gd name="connsiteX25" fmla="*/ 4493032 w 6007612"/>
                <a:gd name="connsiteY25" fmla="*/ 285 h 6797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007612" h="6797829">
                  <a:moveTo>
                    <a:pt x="4493599" y="0"/>
                  </a:moveTo>
                  <a:cubicBezTo>
                    <a:pt x="5048011" y="0"/>
                    <a:pt x="5546284" y="111886"/>
                    <a:pt x="5981837" y="314220"/>
                  </a:cubicBezTo>
                  <a:lnTo>
                    <a:pt x="6007612" y="327088"/>
                  </a:lnTo>
                  <a:lnTo>
                    <a:pt x="6007612" y="1316637"/>
                  </a:lnTo>
                  <a:lnTo>
                    <a:pt x="5852405" y="1209899"/>
                  </a:lnTo>
                  <a:cubicBezTo>
                    <a:pt x="5778266" y="1164709"/>
                    <a:pt x="5701526" y="1123535"/>
                    <a:pt x="5622498" y="1086619"/>
                  </a:cubicBezTo>
                  <a:cubicBezTo>
                    <a:pt x="5286822" y="930699"/>
                    <a:pt x="4906882" y="851533"/>
                    <a:pt x="4493032" y="851533"/>
                  </a:cubicBezTo>
                  <a:cubicBezTo>
                    <a:pt x="4056201" y="851533"/>
                    <a:pt x="3593263" y="940631"/>
                    <a:pt x="3155579" y="1108326"/>
                  </a:cubicBezTo>
                  <a:cubicBezTo>
                    <a:pt x="2721215" y="1275979"/>
                    <a:pt x="2318305" y="1515819"/>
                    <a:pt x="1963832" y="1817700"/>
                  </a:cubicBezTo>
                  <a:cubicBezTo>
                    <a:pt x="1617657" y="2114360"/>
                    <a:pt x="1334332" y="2465358"/>
                    <a:pt x="1144646" y="2832814"/>
                  </a:cubicBezTo>
                  <a:cubicBezTo>
                    <a:pt x="950561" y="3210060"/>
                    <a:pt x="851249" y="3602202"/>
                    <a:pt x="851249" y="3998599"/>
                  </a:cubicBezTo>
                  <a:cubicBezTo>
                    <a:pt x="851249" y="4377547"/>
                    <a:pt x="999792" y="4597311"/>
                    <a:pt x="1336319" y="5057837"/>
                  </a:cubicBezTo>
                  <a:cubicBezTo>
                    <a:pt x="1420450" y="5173181"/>
                    <a:pt x="1507419" y="5292497"/>
                    <a:pt x="1597084" y="5424583"/>
                  </a:cubicBezTo>
                  <a:cubicBezTo>
                    <a:pt x="1914175" y="5891917"/>
                    <a:pt x="2239493" y="6224189"/>
                    <a:pt x="2591910" y="6440122"/>
                  </a:cubicBezTo>
                  <a:cubicBezTo>
                    <a:pt x="2965467" y="6669393"/>
                    <a:pt x="3393219" y="6780621"/>
                    <a:pt x="3899854" y="6780621"/>
                  </a:cubicBezTo>
                  <a:cubicBezTo>
                    <a:pt x="4187861" y="6780621"/>
                    <a:pt x="4454583" y="6711812"/>
                    <a:pt x="4741172" y="6563979"/>
                  </a:cubicBezTo>
                  <a:cubicBezTo>
                    <a:pt x="5034852" y="6412173"/>
                    <a:pt x="5326263" y="6190848"/>
                    <a:pt x="5649171" y="5938452"/>
                  </a:cubicBezTo>
                  <a:cubicBezTo>
                    <a:pt x="5724931" y="5879291"/>
                    <a:pt x="5800409" y="5821406"/>
                    <a:pt x="5873475" y="5764656"/>
                  </a:cubicBezTo>
                  <a:lnTo>
                    <a:pt x="6007612" y="5660343"/>
                  </a:lnTo>
                  <a:lnTo>
                    <a:pt x="6007612" y="6737454"/>
                  </a:lnTo>
                  <a:lnTo>
                    <a:pt x="5929386" y="6797829"/>
                  </a:lnTo>
                  <a:lnTo>
                    <a:pt x="1656512" y="6797829"/>
                  </a:lnTo>
                  <a:lnTo>
                    <a:pt x="1630254" y="6775222"/>
                  </a:lnTo>
                  <a:cubicBezTo>
                    <a:pt x="1360562" y="6528765"/>
                    <a:pt x="1117699" y="6235219"/>
                    <a:pt x="892250" y="5902700"/>
                  </a:cubicBezTo>
                  <a:cubicBezTo>
                    <a:pt x="459249" y="5264548"/>
                    <a:pt x="0" y="4826722"/>
                    <a:pt x="0" y="3998599"/>
                  </a:cubicBezTo>
                  <a:cubicBezTo>
                    <a:pt x="0" y="1790460"/>
                    <a:pt x="2262336" y="285"/>
                    <a:pt x="4493032" y="2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582300F-F646-4FC3-94FC-0582F4B5E0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60995" y="62352"/>
              <a:ext cx="6028697" cy="6795648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BB8E8B8-1900-4326-8858-F375F5D8A0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63721" y="81632"/>
              <a:ext cx="6025971" cy="6776368"/>
            </a:xfrm>
            <a:custGeom>
              <a:avLst/>
              <a:gdLst>
                <a:gd name="connsiteX0" fmla="*/ 6025971 w 6025971"/>
                <a:gd name="connsiteY0" fmla="*/ 5825635 h 6797829"/>
                <a:gd name="connsiteX1" fmla="*/ 6025971 w 6025971"/>
                <a:gd name="connsiteY1" fmla="*/ 6723285 h 6797829"/>
                <a:gd name="connsiteX2" fmla="*/ 5929386 w 6025971"/>
                <a:gd name="connsiteY2" fmla="*/ 6797829 h 6797829"/>
                <a:gd name="connsiteX3" fmla="*/ 4560411 w 6025971"/>
                <a:gd name="connsiteY3" fmla="*/ 6797829 h 6797829"/>
                <a:gd name="connsiteX4" fmla="*/ 4597731 w 6025971"/>
                <a:gd name="connsiteY4" fmla="*/ 6785305 h 6797829"/>
                <a:gd name="connsiteX5" fmla="*/ 5736707 w 6025971"/>
                <a:gd name="connsiteY5" fmla="*/ 6050108 h 6797829"/>
                <a:gd name="connsiteX6" fmla="*/ 5960301 w 6025971"/>
                <a:gd name="connsiteY6" fmla="*/ 5876738 h 6797829"/>
                <a:gd name="connsiteX7" fmla="*/ 4493599 w 6025971"/>
                <a:gd name="connsiteY7" fmla="*/ 0 h 6797829"/>
                <a:gd name="connsiteX8" fmla="*/ 5981837 w 6025971"/>
                <a:gd name="connsiteY8" fmla="*/ 314220 h 6797829"/>
                <a:gd name="connsiteX9" fmla="*/ 6025971 w 6025971"/>
                <a:gd name="connsiteY9" fmla="*/ 336254 h 6797829"/>
                <a:gd name="connsiteX10" fmla="*/ 6025971 w 6025971"/>
                <a:gd name="connsiteY10" fmla="*/ 1157325 h 6797829"/>
                <a:gd name="connsiteX11" fmla="*/ 5925889 w 6025971"/>
                <a:gd name="connsiteY11" fmla="*/ 1088522 h 6797829"/>
                <a:gd name="connsiteX12" fmla="*/ 5682227 w 6025971"/>
                <a:gd name="connsiteY12" fmla="*/ 957939 h 6797829"/>
                <a:gd name="connsiteX13" fmla="*/ 4493032 w 6025971"/>
                <a:gd name="connsiteY13" fmla="*/ 709658 h 6797829"/>
                <a:gd name="connsiteX14" fmla="*/ 3104646 w 6025971"/>
                <a:gd name="connsiteY14" fmla="*/ 976666 h 6797829"/>
                <a:gd name="connsiteX15" fmla="*/ 1871612 w 6025971"/>
                <a:gd name="connsiteY15" fmla="*/ 1710017 h 6797829"/>
                <a:gd name="connsiteX16" fmla="*/ 1018661 w 6025971"/>
                <a:gd name="connsiteY16" fmla="*/ 2767694 h 6797829"/>
                <a:gd name="connsiteX17" fmla="*/ 709374 w 6025971"/>
                <a:gd name="connsiteY17" fmla="*/ 3998599 h 6797829"/>
                <a:gd name="connsiteX18" fmla="*/ 1221258 w 6025971"/>
                <a:gd name="connsiteY18" fmla="*/ 5141684 h 6797829"/>
                <a:gd name="connsiteX19" fmla="*/ 1479187 w 6025971"/>
                <a:gd name="connsiteY19" fmla="*/ 5504459 h 6797829"/>
                <a:gd name="connsiteX20" fmla="*/ 3021272 w 6025971"/>
                <a:gd name="connsiteY20" fmla="*/ 6793670 h 6797829"/>
                <a:gd name="connsiteX21" fmla="*/ 3035805 w 6025971"/>
                <a:gd name="connsiteY21" fmla="*/ 6797829 h 6797829"/>
                <a:gd name="connsiteX22" fmla="*/ 1656512 w 6025971"/>
                <a:gd name="connsiteY22" fmla="*/ 6797829 h 6797829"/>
                <a:gd name="connsiteX23" fmla="*/ 1630254 w 6025971"/>
                <a:gd name="connsiteY23" fmla="*/ 6775222 h 6797829"/>
                <a:gd name="connsiteX24" fmla="*/ 892250 w 6025971"/>
                <a:gd name="connsiteY24" fmla="*/ 5902700 h 6797829"/>
                <a:gd name="connsiteX25" fmla="*/ 0 w 6025971"/>
                <a:gd name="connsiteY25" fmla="*/ 3998599 h 6797829"/>
                <a:gd name="connsiteX26" fmla="*/ 4493032 w 6025971"/>
                <a:gd name="connsiteY26" fmla="*/ 285 h 6797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025971" h="6797829">
                  <a:moveTo>
                    <a:pt x="6025971" y="5825635"/>
                  </a:moveTo>
                  <a:lnTo>
                    <a:pt x="6025971" y="6723285"/>
                  </a:lnTo>
                  <a:lnTo>
                    <a:pt x="5929386" y="6797829"/>
                  </a:lnTo>
                  <a:lnTo>
                    <a:pt x="4560411" y="6797829"/>
                  </a:lnTo>
                  <a:lnTo>
                    <a:pt x="4597731" y="6785305"/>
                  </a:lnTo>
                  <a:cubicBezTo>
                    <a:pt x="4964953" y="6637825"/>
                    <a:pt x="5315251" y="6379435"/>
                    <a:pt x="5736707" y="6050108"/>
                  </a:cubicBezTo>
                  <a:cubicBezTo>
                    <a:pt x="5812043" y="5991230"/>
                    <a:pt x="5887377" y="5933488"/>
                    <a:pt x="5960301" y="5876738"/>
                  </a:cubicBezTo>
                  <a:close/>
                  <a:moveTo>
                    <a:pt x="4493599" y="0"/>
                  </a:moveTo>
                  <a:cubicBezTo>
                    <a:pt x="5048011" y="0"/>
                    <a:pt x="5546284" y="111886"/>
                    <a:pt x="5981837" y="314220"/>
                  </a:cubicBezTo>
                  <a:lnTo>
                    <a:pt x="6025971" y="336254"/>
                  </a:lnTo>
                  <a:lnTo>
                    <a:pt x="6025971" y="1157325"/>
                  </a:lnTo>
                  <a:lnTo>
                    <a:pt x="5925889" y="1088522"/>
                  </a:lnTo>
                  <a:cubicBezTo>
                    <a:pt x="5847314" y="1040649"/>
                    <a:pt x="5765982" y="997036"/>
                    <a:pt x="5682227" y="957939"/>
                  </a:cubicBezTo>
                  <a:cubicBezTo>
                    <a:pt x="5327823" y="793222"/>
                    <a:pt x="4927595" y="709658"/>
                    <a:pt x="4493032" y="709658"/>
                  </a:cubicBezTo>
                  <a:cubicBezTo>
                    <a:pt x="4031940" y="709658"/>
                    <a:pt x="3564888" y="799465"/>
                    <a:pt x="3104646" y="976666"/>
                  </a:cubicBezTo>
                  <a:cubicBezTo>
                    <a:pt x="2655243" y="1149867"/>
                    <a:pt x="2238358" y="1397822"/>
                    <a:pt x="1871612" y="1710017"/>
                  </a:cubicBezTo>
                  <a:cubicBezTo>
                    <a:pt x="1506427" y="2022852"/>
                    <a:pt x="1219414" y="2378815"/>
                    <a:pt x="1018661" y="2767694"/>
                  </a:cubicBezTo>
                  <a:cubicBezTo>
                    <a:pt x="813368" y="3165227"/>
                    <a:pt x="709374" y="3579358"/>
                    <a:pt x="709374" y="3998599"/>
                  </a:cubicBezTo>
                  <a:cubicBezTo>
                    <a:pt x="709374" y="4421103"/>
                    <a:pt x="875510" y="4667680"/>
                    <a:pt x="1221258" y="5141684"/>
                  </a:cubicBezTo>
                  <a:cubicBezTo>
                    <a:pt x="1304681" y="5256035"/>
                    <a:pt x="1390941" y="5374217"/>
                    <a:pt x="1479187" y="5504459"/>
                  </a:cubicBezTo>
                  <a:cubicBezTo>
                    <a:pt x="1942790" y="6187719"/>
                    <a:pt x="2430063" y="6601673"/>
                    <a:pt x="3021272" y="6793670"/>
                  </a:cubicBezTo>
                  <a:lnTo>
                    <a:pt x="3035805" y="6797829"/>
                  </a:lnTo>
                  <a:lnTo>
                    <a:pt x="1656512" y="6797829"/>
                  </a:lnTo>
                  <a:lnTo>
                    <a:pt x="1630254" y="6775222"/>
                  </a:lnTo>
                  <a:cubicBezTo>
                    <a:pt x="1360562" y="6528765"/>
                    <a:pt x="1117699" y="6235219"/>
                    <a:pt x="892250" y="5902700"/>
                  </a:cubicBezTo>
                  <a:cubicBezTo>
                    <a:pt x="459249" y="5264548"/>
                    <a:pt x="0" y="4826722"/>
                    <a:pt x="0" y="3998599"/>
                  </a:cubicBezTo>
                  <a:cubicBezTo>
                    <a:pt x="0" y="1790460"/>
                    <a:pt x="2262336" y="285"/>
                    <a:pt x="4493032" y="2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258A2C6-ECA4-152E-1B8A-0819710E2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055098"/>
            <a:ext cx="5760719" cy="47478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What were the strengths I found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3A5A8C-A0C0-34A4-EF8A-2DA694E9CAE7}"/>
              </a:ext>
            </a:extLst>
          </p:cNvPr>
          <p:cNvSpPr txBox="1"/>
          <p:nvPr/>
        </p:nvSpPr>
        <p:spPr>
          <a:xfrm>
            <a:off x="8342357" y="1638300"/>
            <a:ext cx="3330531" cy="358140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What was effective with my solution?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CC45D5-65BC-5DC3-A852-F7EE1EA0A5C3}"/>
              </a:ext>
            </a:extLst>
          </p:cNvPr>
          <p:cNvSpPr txBox="1"/>
          <p:nvPr/>
        </p:nvSpPr>
        <p:spPr>
          <a:xfrm>
            <a:off x="6798972" y="1957767"/>
            <a:ext cx="296214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n-GB"/>
              <a:t>Effective physical performance?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B8016A-262B-AFBD-0B02-FB8680B3093E}"/>
              </a:ext>
            </a:extLst>
          </p:cNvPr>
          <p:cNvSpPr txBox="1"/>
          <p:nvPr/>
        </p:nvSpPr>
        <p:spPr>
          <a:xfrm>
            <a:off x="1463381" y="4397002"/>
            <a:ext cx="3810000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n-GB"/>
              <a:t>The strengths of my cinematic was my ability to perform the tension needed to show fear through physical activity without the use of my face</a:t>
            </a:r>
          </a:p>
        </p:txBody>
      </p:sp>
    </p:spTree>
    <p:extLst>
      <p:ext uri="{BB962C8B-B14F-4D97-AF65-F5344CB8AC3E}">
        <p14:creationId xmlns:p14="http://schemas.microsoft.com/office/powerpoint/2010/main" val="1221364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DDA8CE9-E0A6-4FF2-823D-D08607606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195564-33B9-434B-9641-764F5905A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D18C537-E336-47C4-836B-C342A230F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52475" y="1"/>
            <a:ext cx="4262009" cy="2602764"/>
            <a:chOff x="6867015" y="-1"/>
            <a:chExt cx="5324985" cy="3251912"/>
          </a:xfrm>
          <a:solidFill>
            <a:schemeClr val="accent5">
              <a:alpha val="5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81F97D2-9A0D-4CA5-B9AF-27B558BCF1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678A47C-892D-47C9-A5D8-F8860B1B05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9E8FDFA-59ED-4D6F-BA20-10CDF8436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958D9A5-8003-4D92-8C05-787C630F75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A1259D8-0C3A-4069-A22F-537BBBB61A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60995" y="62352"/>
            <a:ext cx="6028697" cy="6795648"/>
            <a:chOff x="6160995" y="62352"/>
            <a:chExt cx="6028697" cy="679564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90700B4-CEB5-450F-9EA7-95E355B50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82080" y="81632"/>
              <a:ext cx="6007612" cy="6776368"/>
            </a:xfrm>
            <a:custGeom>
              <a:avLst/>
              <a:gdLst>
                <a:gd name="connsiteX0" fmla="*/ 4493599 w 6007612"/>
                <a:gd name="connsiteY0" fmla="*/ 0 h 6797829"/>
                <a:gd name="connsiteX1" fmla="*/ 5981837 w 6007612"/>
                <a:gd name="connsiteY1" fmla="*/ 314220 h 6797829"/>
                <a:gd name="connsiteX2" fmla="*/ 6007612 w 6007612"/>
                <a:gd name="connsiteY2" fmla="*/ 327088 h 6797829"/>
                <a:gd name="connsiteX3" fmla="*/ 6007612 w 6007612"/>
                <a:gd name="connsiteY3" fmla="*/ 1316637 h 6797829"/>
                <a:gd name="connsiteX4" fmla="*/ 5852405 w 6007612"/>
                <a:gd name="connsiteY4" fmla="*/ 1209899 h 6797829"/>
                <a:gd name="connsiteX5" fmla="*/ 5622498 w 6007612"/>
                <a:gd name="connsiteY5" fmla="*/ 1086619 h 6797829"/>
                <a:gd name="connsiteX6" fmla="*/ 4493032 w 6007612"/>
                <a:gd name="connsiteY6" fmla="*/ 851533 h 6797829"/>
                <a:gd name="connsiteX7" fmla="*/ 3155579 w 6007612"/>
                <a:gd name="connsiteY7" fmla="*/ 1108326 h 6797829"/>
                <a:gd name="connsiteX8" fmla="*/ 1963832 w 6007612"/>
                <a:gd name="connsiteY8" fmla="*/ 1817700 h 6797829"/>
                <a:gd name="connsiteX9" fmla="*/ 1144646 w 6007612"/>
                <a:gd name="connsiteY9" fmla="*/ 2832814 h 6797829"/>
                <a:gd name="connsiteX10" fmla="*/ 851249 w 6007612"/>
                <a:gd name="connsiteY10" fmla="*/ 3998599 h 6797829"/>
                <a:gd name="connsiteX11" fmla="*/ 1336319 w 6007612"/>
                <a:gd name="connsiteY11" fmla="*/ 5057837 h 6797829"/>
                <a:gd name="connsiteX12" fmla="*/ 1597084 w 6007612"/>
                <a:gd name="connsiteY12" fmla="*/ 5424583 h 6797829"/>
                <a:gd name="connsiteX13" fmla="*/ 2591910 w 6007612"/>
                <a:gd name="connsiteY13" fmla="*/ 6440122 h 6797829"/>
                <a:gd name="connsiteX14" fmla="*/ 3899854 w 6007612"/>
                <a:gd name="connsiteY14" fmla="*/ 6780621 h 6797829"/>
                <a:gd name="connsiteX15" fmla="*/ 4741172 w 6007612"/>
                <a:gd name="connsiteY15" fmla="*/ 6563979 h 6797829"/>
                <a:gd name="connsiteX16" fmla="*/ 5649171 w 6007612"/>
                <a:gd name="connsiteY16" fmla="*/ 5938452 h 6797829"/>
                <a:gd name="connsiteX17" fmla="*/ 5873475 w 6007612"/>
                <a:gd name="connsiteY17" fmla="*/ 5764656 h 6797829"/>
                <a:gd name="connsiteX18" fmla="*/ 6007612 w 6007612"/>
                <a:gd name="connsiteY18" fmla="*/ 5660343 h 6797829"/>
                <a:gd name="connsiteX19" fmla="*/ 6007612 w 6007612"/>
                <a:gd name="connsiteY19" fmla="*/ 6737454 h 6797829"/>
                <a:gd name="connsiteX20" fmla="*/ 5929386 w 6007612"/>
                <a:gd name="connsiteY20" fmla="*/ 6797829 h 6797829"/>
                <a:gd name="connsiteX21" fmla="*/ 1656512 w 6007612"/>
                <a:gd name="connsiteY21" fmla="*/ 6797829 h 6797829"/>
                <a:gd name="connsiteX22" fmla="*/ 1630254 w 6007612"/>
                <a:gd name="connsiteY22" fmla="*/ 6775222 h 6797829"/>
                <a:gd name="connsiteX23" fmla="*/ 892250 w 6007612"/>
                <a:gd name="connsiteY23" fmla="*/ 5902700 h 6797829"/>
                <a:gd name="connsiteX24" fmla="*/ 0 w 6007612"/>
                <a:gd name="connsiteY24" fmla="*/ 3998599 h 6797829"/>
                <a:gd name="connsiteX25" fmla="*/ 4493032 w 6007612"/>
                <a:gd name="connsiteY25" fmla="*/ 285 h 6797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007612" h="6797829">
                  <a:moveTo>
                    <a:pt x="4493599" y="0"/>
                  </a:moveTo>
                  <a:cubicBezTo>
                    <a:pt x="5048011" y="0"/>
                    <a:pt x="5546284" y="111886"/>
                    <a:pt x="5981837" y="314220"/>
                  </a:cubicBezTo>
                  <a:lnTo>
                    <a:pt x="6007612" y="327088"/>
                  </a:lnTo>
                  <a:lnTo>
                    <a:pt x="6007612" y="1316637"/>
                  </a:lnTo>
                  <a:lnTo>
                    <a:pt x="5852405" y="1209899"/>
                  </a:lnTo>
                  <a:cubicBezTo>
                    <a:pt x="5778266" y="1164709"/>
                    <a:pt x="5701526" y="1123535"/>
                    <a:pt x="5622498" y="1086619"/>
                  </a:cubicBezTo>
                  <a:cubicBezTo>
                    <a:pt x="5286822" y="930699"/>
                    <a:pt x="4906882" y="851533"/>
                    <a:pt x="4493032" y="851533"/>
                  </a:cubicBezTo>
                  <a:cubicBezTo>
                    <a:pt x="4056201" y="851533"/>
                    <a:pt x="3593263" y="940631"/>
                    <a:pt x="3155579" y="1108326"/>
                  </a:cubicBezTo>
                  <a:cubicBezTo>
                    <a:pt x="2721215" y="1275979"/>
                    <a:pt x="2318305" y="1515819"/>
                    <a:pt x="1963832" y="1817700"/>
                  </a:cubicBezTo>
                  <a:cubicBezTo>
                    <a:pt x="1617657" y="2114360"/>
                    <a:pt x="1334332" y="2465358"/>
                    <a:pt x="1144646" y="2832814"/>
                  </a:cubicBezTo>
                  <a:cubicBezTo>
                    <a:pt x="950561" y="3210060"/>
                    <a:pt x="851249" y="3602202"/>
                    <a:pt x="851249" y="3998599"/>
                  </a:cubicBezTo>
                  <a:cubicBezTo>
                    <a:pt x="851249" y="4377547"/>
                    <a:pt x="999792" y="4597311"/>
                    <a:pt x="1336319" y="5057837"/>
                  </a:cubicBezTo>
                  <a:cubicBezTo>
                    <a:pt x="1420450" y="5173181"/>
                    <a:pt x="1507419" y="5292497"/>
                    <a:pt x="1597084" y="5424583"/>
                  </a:cubicBezTo>
                  <a:cubicBezTo>
                    <a:pt x="1914175" y="5891917"/>
                    <a:pt x="2239493" y="6224189"/>
                    <a:pt x="2591910" y="6440122"/>
                  </a:cubicBezTo>
                  <a:cubicBezTo>
                    <a:pt x="2965467" y="6669393"/>
                    <a:pt x="3393219" y="6780621"/>
                    <a:pt x="3899854" y="6780621"/>
                  </a:cubicBezTo>
                  <a:cubicBezTo>
                    <a:pt x="4187861" y="6780621"/>
                    <a:pt x="4454583" y="6711812"/>
                    <a:pt x="4741172" y="6563979"/>
                  </a:cubicBezTo>
                  <a:cubicBezTo>
                    <a:pt x="5034852" y="6412173"/>
                    <a:pt x="5326263" y="6190848"/>
                    <a:pt x="5649171" y="5938452"/>
                  </a:cubicBezTo>
                  <a:cubicBezTo>
                    <a:pt x="5724931" y="5879291"/>
                    <a:pt x="5800409" y="5821406"/>
                    <a:pt x="5873475" y="5764656"/>
                  </a:cubicBezTo>
                  <a:lnTo>
                    <a:pt x="6007612" y="5660343"/>
                  </a:lnTo>
                  <a:lnTo>
                    <a:pt x="6007612" y="6737454"/>
                  </a:lnTo>
                  <a:lnTo>
                    <a:pt x="5929386" y="6797829"/>
                  </a:lnTo>
                  <a:lnTo>
                    <a:pt x="1656512" y="6797829"/>
                  </a:lnTo>
                  <a:lnTo>
                    <a:pt x="1630254" y="6775222"/>
                  </a:lnTo>
                  <a:cubicBezTo>
                    <a:pt x="1360562" y="6528765"/>
                    <a:pt x="1117699" y="6235219"/>
                    <a:pt x="892250" y="5902700"/>
                  </a:cubicBezTo>
                  <a:cubicBezTo>
                    <a:pt x="459249" y="5264548"/>
                    <a:pt x="0" y="4826722"/>
                    <a:pt x="0" y="3998599"/>
                  </a:cubicBezTo>
                  <a:cubicBezTo>
                    <a:pt x="0" y="1790460"/>
                    <a:pt x="2262336" y="285"/>
                    <a:pt x="4493032" y="2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582300F-F646-4FC3-94FC-0582F4B5E0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60995" y="62352"/>
              <a:ext cx="6028697" cy="6795648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BB8E8B8-1900-4326-8858-F375F5D8A0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63721" y="81632"/>
              <a:ext cx="6025971" cy="6776368"/>
            </a:xfrm>
            <a:custGeom>
              <a:avLst/>
              <a:gdLst>
                <a:gd name="connsiteX0" fmla="*/ 6025971 w 6025971"/>
                <a:gd name="connsiteY0" fmla="*/ 5825635 h 6797829"/>
                <a:gd name="connsiteX1" fmla="*/ 6025971 w 6025971"/>
                <a:gd name="connsiteY1" fmla="*/ 6723285 h 6797829"/>
                <a:gd name="connsiteX2" fmla="*/ 5929386 w 6025971"/>
                <a:gd name="connsiteY2" fmla="*/ 6797829 h 6797829"/>
                <a:gd name="connsiteX3" fmla="*/ 4560411 w 6025971"/>
                <a:gd name="connsiteY3" fmla="*/ 6797829 h 6797829"/>
                <a:gd name="connsiteX4" fmla="*/ 4597731 w 6025971"/>
                <a:gd name="connsiteY4" fmla="*/ 6785305 h 6797829"/>
                <a:gd name="connsiteX5" fmla="*/ 5736707 w 6025971"/>
                <a:gd name="connsiteY5" fmla="*/ 6050108 h 6797829"/>
                <a:gd name="connsiteX6" fmla="*/ 5960301 w 6025971"/>
                <a:gd name="connsiteY6" fmla="*/ 5876738 h 6797829"/>
                <a:gd name="connsiteX7" fmla="*/ 4493599 w 6025971"/>
                <a:gd name="connsiteY7" fmla="*/ 0 h 6797829"/>
                <a:gd name="connsiteX8" fmla="*/ 5981837 w 6025971"/>
                <a:gd name="connsiteY8" fmla="*/ 314220 h 6797829"/>
                <a:gd name="connsiteX9" fmla="*/ 6025971 w 6025971"/>
                <a:gd name="connsiteY9" fmla="*/ 336254 h 6797829"/>
                <a:gd name="connsiteX10" fmla="*/ 6025971 w 6025971"/>
                <a:gd name="connsiteY10" fmla="*/ 1157325 h 6797829"/>
                <a:gd name="connsiteX11" fmla="*/ 5925889 w 6025971"/>
                <a:gd name="connsiteY11" fmla="*/ 1088522 h 6797829"/>
                <a:gd name="connsiteX12" fmla="*/ 5682227 w 6025971"/>
                <a:gd name="connsiteY12" fmla="*/ 957939 h 6797829"/>
                <a:gd name="connsiteX13" fmla="*/ 4493032 w 6025971"/>
                <a:gd name="connsiteY13" fmla="*/ 709658 h 6797829"/>
                <a:gd name="connsiteX14" fmla="*/ 3104646 w 6025971"/>
                <a:gd name="connsiteY14" fmla="*/ 976666 h 6797829"/>
                <a:gd name="connsiteX15" fmla="*/ 1871612 w 6025971"/>
                <a:gd name="connsiteY15" fmla="*/ 1710017 h 6797829"/>
                <a:gd name="connsiteX16" fmla="*/ 1018661 w 6025971"/>
                <a:gd name="connsiteY16" fmla="*/ 2767694 h 6797829"/>
                <a:gd name="connsiteX17" fmla="*/ 709374 w 6025971"/>
                <a:gd name="connsiteY17" fmla="*/ 3998599 h 6797829"/>
                <a:gd name="connsiteX18" fmla="*/ 1221258 w 6025971"/>
                <a:gd name="connsiteY18" fmla="*/ 5141684 h 6797829"/>
                <a:gd name="connsiteX19" fmla="*/ 1479187 w 6025971"/>
                <a:gd name="connsiteY19" fmla="*/ 5504459 h 6797829"/>
                <a:gd name="connsiteX20" fmla="*/ 3021272 w 6025971"/>
                <a:gd name="connsiteY20" fmla="*/ 6793670 h 6797829"/>
                <a:gd name="connsiteX21" fmla="*/ 3035805 w 6025971"/>
                <a:gd name="connsiteY21" fmla="*/ 6797829 h 6797829"/>
                <a:gd name="connsiteX22" fmla="*/ 1656512 w 6025971"/>
                <a:gd name="connsiteY22" fmla="*/ 6797829 h 6797829"/>
                <a:gd name="connsiteX23" fmla="*/ 1630254 w 6025971"/>
                <a:gd name="connsiteY23" fmla="*/ 6775222 h 6797829"/>
                <a:gd name="connsiteX24" fmla="*/ 892250 w 6025971"/>
                <a:gd name="connsiteY24" fmla="*/ 5902700 h 6797829"/>
                <a:gd name="connsiteX25" fmla="*/ 0 w 6025971"/>
                <a:gd name="connsiteY25" fmla="*/ 3998599 h 6797829"/>
                <a:gd name="connsiteX26" fmla="*/ 4493032 w 6025971"/>
                <a:gd name="connsiteY26" fmla="*/ 285 h 6797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025971" h="6797829">
                  <a:moveTo>
                    <a:pt x="6025971" y="5825635"/>
                  </a:moveTo>
                  <a:lnTo>
                    <a:pt x="6025971" y="6723285"/>
                  </a:lnTo>
                  <a:lnTo>
                    <a:pt x="5929386" y="6797829"/>
                  </a:lnTo>
                  <a:lnTo>
                    <a:pt x="4560411" y="6797829"/>
                  </a:lnTo>
                  <a:lnTo>
                    <a:pt x="4597731" y="6785305"/>
                  </a:lnTo>
                  <a:cubicBezTo>
                    <a:pt x="4964953" y="6637825"/>
                    <a:pt x="5315251" y="6379435"/>
                    <a:pt x="5736707" y="6050108"/>
                  </a:cubicBezTo>
                  <a:cubicBezTo>
                    <a:pt x="5812043" y="5991230"/>
                    <a:pt x="5887377" y="5933488"/>
                    <a:pt x="5960301" y="5876738"/>
                  </a:cubicBezTo>
                  <a:close/>
                  <a:moveTo>
                    <a:pt x="4493599" y="0"/>
                  </a:moveTo>
                  <a:cubicBezTo>
                    <a:pt x="5048011" y="0"/>
                    <a:pt x="5546284" y="111886"/>
                    <a:pt x="5981837" y="314220"/>
                  </a:cubicBezTo>
                  <a:lnTo>
                    <a:pt x="6025971" y="336254"/>
                  </a:lnTo>
                  <a:lnTo>
                    <a:pt x="6025971" y="1157325"/>
                  </a:lnTo>
                  <a:lnTo>
                    <a:pt x="5925889" y="1088522"/>
                  </a:lnTo>
                  <a:cubicBezTo>
                    <a:pt x="5847314" y="1040649"/>
                    <a:pt x="5765982" y="997036"/>
                    <a:pt x="5682227" y="957939"/>
                  </a:cubicBezTo>
                  <a:cubicBezTo>
                    <a:pt x="5327823" y="793222"/>
                    <a:pt x="4927595" y="709658"/>
                    <a:pt x="4493032" y="709658"/>
                  </a:cubicBezTo>
                  <a:cubicBezTo>
                    <a:pt x="4031940" y="709658"/>
                    <a:pt x="3564888" y="799465"/>
                    <a:pt x="3104646" y="976666"/>
                  </a:cubicBezTo>
                  <a:cubicBezTo>
                    <a:pt x="2655243" y="1149867"/>
                    <a:pt x="2238358" y="1397822"/>
                    <a:pt x="1871612" y="1710017"/>
                  </a:cubicBezTo>
                  <a:cubicBezTo>
                    <a:pt x="1506427" y="2022852"/>
                    <a:pt x="1219414" y="2378815"/>
                    <a:pt x="1018661" y="2767694"/>
                  </a:cubicBezTo>
                  <a:cubicBezTo>
                    <a:pt x="813368" y="3165227"/>
                    <a:pt x="709374" y="3579358"/>
                    <a:pt x="709374" y="3998599"/>
                  </a:cubicBezTo>
                  <a:cubicBezTo>
                    <a:pt x="709374" y="4421103"/>
                    <a:pt x="875510" y="4667680"/>
                    <a:pt x="1221258" y="5141684"/>
                  </a:cubicBezTo>
                  <a:cubicBezTo>
                    <a:pt x="1304681" y="5256035"/>
                    <a:pt x="1390941" y="5374217"/>
                    <a:pt x="1479187" y="5504459"/>
                  </a:cubicBezTo>
                  <a:cubicBezTo>
                    <a:pt x="1942790" y="6187719"/>
                    <a:pt x="2430063" y="6601673"/>
                    <a:pt x="3021272" y="6793670"/>
                  </a:cubicBezTo>
                  <a:lnTo>
                    <a:pt x="3035805" y="6797829"/>
                  </a:lnTo>
                  <a:lnTo>
                    <a:pt x="1656512" y="6797829"/>
                  </a:lnTo>
                  <a:lnTo>
                    <a:pt x="1630254" y="6775222"/>
                  </a:lnTo>
                  <a:cubicBezTo>
                    <a:pt x="1360562" y="6528765"/>
                    <a:pt x="1117699" y="6235219"/>
                    <a:pt x="892250" y="5902700"/>
                  </a:cubicBezTo>
                  <a:cubicBezTo>
                    <a:pt x="459249" y="5264548"/>
                    <a:pt x="0" y="4826722"/>
                    <a:pt x="0" y="3998599"/>
                  </a:cubicBezTo>
                  <a:cubicBezTo>
                    <a:pt x="0" y="1790460"/>
                    <a:pt x="2262336" y="285"/>
                    <a:pt x="4493032" y="2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F678CC0-50E3-EE13-5980-FAD283DB4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055098"/>
            <a:ext cx="5760719" cy="47478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What did I find that limited my solution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F1565E-DDC3-9767-7235-BF5DABC8B5DA}"/>
              </a:ext>
            </a:extLst>
          </p:cNvPr>
          <p:cNvSpPr txBox="1"/>
          <p:nvPr/>
        </p:nvSpPr>
        <p:spPr>
          <a:xfrm>
            <a:off x="8342357" y="1638300"/>
            <a:ext cx="3330531" cy="358140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Subtle movements would not show the emotions I wanted during recording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A555A8-9DA6-B3E7-24A1-EC0ABFAA8D1B}"/>
              </a:ext>
            </a:extLst>
          </p:cNvPr>
          <p:cNvSpPr txBox="1"/>
          <p:nvPr/>
        </p:nvSpPr>
        <p:spPr>
          <a:xfrm>
            <a:off x="5698901" y="3445098"/>
            <a:ext cx="328411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n-GB"/>
              <a:t>Time constraints of my cinematic forced me to compress it into a short animation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76D843-3F68-21F4-E7CA-821A536DBCBF}"/>
              </a:ext>
            </a:extLst>
          </p:cNvPr>
          <p:cNvSpPr txBox="1"/>
          <p:nvPr/>
        </p:nvSpPr>
        <p:spPr>
          <a:xfrm>
            <a:off x="1240088" y="4591477"/>
            <a:ext cx="289774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n-GB"/>
              <a:t>Trying to find a balance of a real reaction and overdramatization</a:t>
            </a:r>
          </a:p>
        </p:txBody>
      </p:sp>
    </p:spTree>
    <p:extLst>
      <p:ext uri="{BB962C8B-B14F-4D97-AF65-F5344CB8AC3E}">
        <p14:creationId xmlns:p14="http://schemas.microsoft.com/office/powerpoint/2010/main" val="1262146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AD76F3E-3A97-486B-B402-44400A8B9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AB49F-449A-948E-809E-1C4CC999B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93788"/>
            <a:ext cx="10506455" cy="296720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Conclusion 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2F4029-2C23-F476-14A3-28EAC5809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00924" y="4619624"/>
            <a:ext cx="3946779" cy="1038225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en-US" sz="13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Emotions don't equal just face movment</a:t>
            </a:r>
          </a:p>
          <a:p>
            <a:pPr algn="r"/>
            <a:r>
              <a:rPr lang="en-US" sz="13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Body language can sustain emotional storytelling</a:t>
            </a:r>
          </a:p>
          <a:p>
            <a:pPr algn="r"/>
            <a:r>
              <a:rPr lang="en-US" sz="13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Fear during a combat can be shown and be effective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1F6B52-91F4-4AEB-B6DB-29FEBCF28C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433116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D6F061-7C53-44F4-9794-953DB70A4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346882" y="2348839"/>
            <a:ext cx="54864" cy="39467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5895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Embodying Fear</vt:lpstr>
      <vt:lpstr>The problem I found</vt:lpstr>
      <vt:lpstr>Can fear be communicated without seeing someone's face?</vt:lpstr>
      <vt:lpstr>My aim during the project</vt:lpstr>
      <vt:lpstr>PowerPoint Presentation</vt:lpstr>
      <vt:lpstr>None verbal communication</vt:lpstr>
      <vt:lpstr>Performance theory</vt:lpstr>
      <vt:lpstr>Psychology of fear </vt:lpstr>
      <vt:lpstr>Research methods</vt:lpstr>
      <vt:lpstr>Production methods</vt:lpstr>
      <vt:lpstr>How I showed fear </vt:lpstr>
      <vt:lpstr>What were the strengths I found</vt:lpstr>
      <vt:lpstr>What did I find that limited my solution </vt:lpstr>
      <vt:lpstr>Conclusion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11</cp:revision>
  <dcterms:created xsi:type="dcterms:W3CDTF">2026-02-27T04:25:01Z</dcterms:created>
  <dcterms:modified xsi:type="dcterms:W3CDTF">2026-05-25T01:41:50Z</dcterms:modified>
</cp:coreProperties>
</file>