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61" r:id="rId2"/>
  </p:sldIdLst>
  <p:sldSz cx="42803763" cy="30275213"/>
  <p:notesSz cx="10234613" cy="146621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FECDDE-8A2A-8395-215B-49DE5E38B3AE}" name="Holly Baker-Carpenter" initials="HB" userId="S::b017500n@student.staffs.ac.uk::2381f8c7-b687-4df5-b605-47c74aa03d2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0D38"/>
    <a:srgbClr val="BDF7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87B7F2-7BBB-4A5B-B037-6614A33FC6F9}" v="23" dt="2026-05-14T11:39:44.1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11" autoAdjust="0"/>
    <p:restoredTop sz="94660"/>
  </p:normalViewPr>
  <p:slideViewPr>
    <p:cSldViewPr snapToGrid="0">
      <p:cViewPr>
        <p:scale>
          <a:sx n="25" d="100"/>
          <a:sy n="25" d="100"/>
        </p:scale>
        <p:origin x="494" y="-1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34999" cy="735654"/>
          </a:xfrm>
          <a:prstGeom prst="rect">
            <a:avLst/>
          </a:prstGeom>
        </p:spPr>
        <p:txBody>
          <a:bodyPr vert="horz" lIns="142262" tIns="71131" rIns="142262" bIns="71131" rtlCol="0"/>
          <a:lstStyle>
            <a:lvl1pPr algn="l">
              <a:defRPr sz="1900"/>
            </a:lvl1pPr>
          </a:lstStyle>
          <a:p>
            <a:endParaRPr lang="en-GB"/>
          </a:p>
        </p:txBody>
      </p:sp>
      <p:sp>
        <p:nvSpPr>
          <p:cNvPr id="3" name="Date Placeholder 2"/>
          <p:cNvSpPr>
            <a:spLocks noGrp="1"/>
          </p:cNvSpPr>
          <p:nvPr>
            <p:ph type="dt" idx="1"/>
          </p:nvPr>
        </p:nvSpPr>
        <p:spPr>
          <a:xfrm>
            <a:off x="5797246" y="0"/>
            <a:ext cx="4434999" cy="735654"/>
          </a:xfrm>
          <a:prstGeom prst="rect">
            <a:avLst/>
          </a:prstGeom>
        </p:spPr>
        <p:txBody>
          <a:bodyPr vert="horz" lIns="142262" tIns="71131" rIns="142262" bIns="71131" rtlCol="0"/>
          <a:lstStyle>
            <a:lvl1pPr algn="r">
              <a:defRPr sz="1900"/>
            </a:lvl1pPr>
          </a:lstStyle>
          <a:p>
            <a:fld id="{373199B3-87E1-4B51-B8DA-A5E31F67FCB3}" type="datetimeFigureOut">
              <a:rPr lang="en-GB" smtClean="0"/>
              <a:t>14/05/2026</a:t>
            </a:fld>
            <a:endParaRPr lang="en-GB"/>
          </a:p>
        </p:txBody>
      </p:sp>
      <p:sp>
        <p:nvSpPr>
          <p:cNvPr id="4" name="Slide Image Placeholder 3"/>
          <p:cNvSpPr>
            <a:spLocks noGrp="1" noRot="1" noChangeAspect="1"/>
          </p:cNvSpPr>
          <p:nvPr>
            <p:ph type="sldImg" idx="2"/>
          </p:nvPr>
        </p:nvSpPr>
        <p:spPr>
          <a:xfrm>
            <a:off x="1620838" y="1833563"/>
            <a:ext cx="6992937" cy="4948237"/>
          </a:xfrm>
          <a:prstGeom prst="rect">
            <a:avLst/>
          </a:prstGeom>
          <a:noFill/>
          <a:ln w="12700">
            <a:solidFill>
              <a:prstClr val="black"/>
            </a:solidFill>
          </a:ln>
        </p:spPr>
        <p:txBody>
          <a:bodyPr vert="horz" lIns="142262" tIns="71131" rIns="142262" bIns="71131" rtlCol="0" anchor="ctr"/>
          <a:lstStyle/>
          <a:p>
            <a:endParaRPr lang="en-GB"/>
          </a:p>
        </p:txBody>
      </p:sp>
      <p:sp>
        <p:nvSpPr>
          <p:cNvPr id="5" name="Notes Placeholder 4"/>
          <p:cNvSpPr>
            <a:spLocks noGrp="1"/>
          </p:cNvSpPr>
          <p:nvPr>
            <p:ph type="body" sz="quarter" idx="3"/>
          </p:nvPr>
        </p:nvSpPr>
        <p:spPr>
          <a:xfrm>
            <a:off x="1023462" y="7056159"/>
            <a:ext cx="8187690" cy="5773222"/>
          </a:xfrm>
          <a:prstGeom prst="rect">
            <a:avLst/>
          </a:prstGeom>
        </p:spPr>
        <p:txBody>
          <a:bodyPr vert="horz" lIns="142262" tIns="71131" rIns="142262" bIns="711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13926499"/>
            <a:ext cx="4434999" cy="735652"/>
          </a:xfrm>
          <a:prstGeom prst="rect">
            <a:avLst/>
          </a:prstGeom>
        </p:spPr>
        <p:txBody>
          <a:bodyPr vert="horz" lIns="142262" tIns="71131" rIns="142262" bIns="71131" rtlCol="0" anchor="b"/>
          <a:lstStyle>
            <a:lvl1pPr algn="l">
              <a:defRPr sz="1900"/>
            </a:lvl1pPr>
          </a:lstStyle>
          <a:p>
            <a:endParaRPr lang="en-GB"/>
          </a:p>
        </p:txBody>
      </p:sp>
      <p:sp>
        <p:nvSpPr>
          <p:cNvPr id="7" name="Slide Number Placeholder 6"/>
          <p:cNvSpPr>
            <a:spLocks noGrp="1"/>
          </p:cNvSpPr>
          <p:nvPr>
            <p:ph type="sldNum" sz="quarter" idx="5"/>
          </p:nvPr>
        </p:nvSpPr>
        <p:spPr>
          <a:xfrm>
            <a:off x="5797246" y="13926499"/>
            <a:ext cx="4434999" cy="735652"/>
          </a:xfrm>
          <a:prstGeom prst="rect">
            <a:avLst/>
          </a:prstGeom>
        </p:spPr>
        <p:txBody>
          <a:bodyPr vert="horz" lIns="142262" tIns="71131" rIns="142262" bIns="71131" rtlCol="0" anchor="b"/>
          <a:lstStyle>
            <a:lvl1pPr algn="r">
              <a:defRPr sz="1900"/>
            </a:lvl1pPr>
          </a:lstStyle>
          <a:p>
            <a:fld id="{07B3C558-4437-403C-A026-6AAAF175F65E}" type="slidenum">
              <a:rPr lang="en-GB" smtClean="0"/>
              <a:t>‹#›</a:t>
            </a:fld>
            <a:endParaRPr lang="en-GB"/>
          </a:p>
        </p:txBody>
      </p:sp>
    </p:spTree>
    <p:extLst>
      <p:ext uri="{BB962C8B-B14F-4D97-AF65-F5344CB8AC3E}">
        <p14:creationId xmlns:p14="http://schemas.microsoft.com/office/powerpoint/2010/main" val="9553074"/>
      </p:ext>
    </p:extLst>
  </p:cSld>
  <p:clrMap bg1="lt1" tx1="dk1" bg2="lt2" tx2="dk2" accent1="accent1" accent2="accent2" accent3="accent3" accent4="accent4" accent5="accent5" accent6="accent6" hlink="hlink" folHlink="folHlink"/>
  <p:notesStyle>
    <a:lvl1pPr marL="0" algn="l" defTabSz="3507730" rtl="0" eaLnBrk="1" latinLnBrk="0" hangingPunct="1">
      <a:defRPr sz="4603" kern="1200">
        <a:solidFill>
          <a:schemeClr val="tx1"/>
        </a:solidFill>
        <a:latin typeface="+mn-lt"/>
        <a:ea typeface="+mn-ea"/>
        <a:cs typeface="+mn-cs"/>
      </a:defRPr>
    </a:lvl1pPr>
    <a:lvl2pPr marL="1753865" algn="l" defTabSz="3507730" rtl="0" eaLnBrk="1" latinLnBrk="0" hangingPunct="1">
      <a:defRPr sz="4603" kern="1200">
        <a:solidFill>
          <a:schemeClr val="tx1"/>
        </a:solidFill>
        <a:latin typeface="+mn-lt"/>
        <a:ea typeface="+mn-ea"/>
        <a:cs typeface="+mn-cs"/>
      </a:defRPr>
    </a:lvl2pPr>
    <a:lvl3pPr marL="3507730" algn="l" defTabSz="3507730" rtl="0" eaLnBrk="1" latinLnBrk="0" hangingPunct="1">
      <a:defRPr sz="4603" kern="1200">
        <a:solidFill>
          <a:schemeClr val="tx1"/>
        </a:solidFill>
        <a:latin typeface="+mn-lt"/>
        <a:ea typeface="+mn-ea"/>
        <a:cs typeface="+mn-cs"/>
      </a:defRPr>
    </a:lvl3pPr>
    <a:lvl4pPr marL="5261595" algn="l" defTabSz="3507730" rtl="0" eaLnBrk="1" latinLnBrk="0" hangingPunct="1">
      <a:defRPr sz="4603" kern="1200">
        <a:solidFill>
          <a:schemeClr val="tx1"/>
        </a:solidFill>
        <a:latin typeface="+mn-lt"/>
        <a:ea typeface="+mn-ea"/>
        <a:cs typeface="+mn-cs"/>
      </a:defRPr>
    </a:lvl4pPr>
    <a:lvl5pPr marL="7015460" algn="l" defTabSz="3507730" rtl="0" eaLnBrk="1" latinLnBrk="0" hangingPunct="1">
      <a:defRPr sz="4603" kern="1200">
        <a:solidFill>
          <a:schemeClr val="tx1"/>
        </a:solidFill>
        <a:latin typeface="+mn-lt"/>
        <a:ea typeface="+mn-ea"/>
        <a:cs typeface="+mn-cs"/>
      </a:defRPr>
    </a:lvl5pPr>
    <a:lvl6pPr marL="8769325" algn="l" defTabSz="3507730" rtl="0" eaLnBrk="1" latinLnBrk="0" hangingPunct="1">
      <a:defRPr sz="4603" kern="1200">
        <a:solidFill>
          <a:schemeClr val="tx1"/>
        </a:solidFill>
        <a:latin typeface="+mn-lt"/>
        <a:ea typeface="+mn-ea"/>
        <a:cs typeface="+mn-cs"/>
      </a:defRPr>
    </a:lvl6pPr>
    <a:lvl7pPr marL="10523190" algn="l" defTabSz="3507730" rtl="0" eaLnBrk="1" latinLnBrk="0" hangingPunct="1">
      <a:defRPr sz="4603" kern="1200">
        <a:solidFill>
          <a:schemeClr val="tx1"/>
        </a:solidFill>
        <a:latin typeface="+mn-lt"/>
        <a:ea typeface="+mn-ea"/>
        <a:cs typeface="+mn-cs"/>
      </a:defRPr>
    </a:lvl7pPr>
    <a:lvl8pPr marL="12277054" algn="l" defTabSz="3507730" rtl="0" eaLnBrk="1" latinLnBrk="0" hangingPunct="1">
      <a:defRPr sz="4603" kern="1200">
        <a:solidFill>
          <a:schemeClr val="tx1"/>
        </a:solidFill>
        <a:latin typeface="+mn-lt"/>
        <a:ea typeface="+mn-ea"/>
        <a:cs typeface="+mn-cs"/>
      </a:defRPr>
    </a:lvl8pPr>
    <a:lvl9pPr marL="14030919" algn="l" defTabSz="3507730" rtl="0" eaLnBrk="1" latinLnBrk="0" hangingPunct="1">
      <a:defRPr sz="460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578ED-3454-CC32-41A4-CD673AED9B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6E945-BAD5-29B1-C966-25D974ECF71C}"/>
              </a:ext>
            </a:extLst>
          </p:cNvPr>
          <p:cNvSpPr>
            <a:spLocks noGrp="1" noRot="1" noChangeAspect="1"/>
          </p:cNvSpPr>
          <p:nvPr>
            <p:ph type="sldImg"/>
          </p:nvPr>
        </p:nvSpPr>
        <p:spPr>
          <a:xfrm>
            <a:off x="1620838" y="1833563"/>
            <a:ext cx="6992937" cy="4948237"/>
          </a:xfrm>
        </p:spPr>
      </p:sp>
      <p:sp>
        <p:nvSpPr>
          <p:cNvPr id="3" name="Notes Placeholder 2">
            <a:extLst>
              <a:ext uri="{FF2B5EF4-FFF2-40B4-BE49-F238E27FC236}">
                <a16:creationId xmlns:a16="http://schemas.microsoft.com/office/drawing/2014/main" id="{8C16693C-94D6-3ACB-D4B7-CD01D35336D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1FC547B-291F-D96F-9B74-22112BA470F0}"/>
              </a:ext>
            </a:extLst>
          </p:cNvPr>
          <p:cNvSpPr>
            <a:spLocks noGrp="1"/>
          </p:cNvSpPr>
          <p:nvPr>
            <p:ph type="sldNum" sz="quarter" idx="5"/>
          </p:nvPr>
        </p:nvSpPr>
        <p:spPr/>
        <p:txBody>
          <a:bodyPr/>
          <a:lstStyle/>
          <a:p>
            <a:fld id="{07B3C558-4437-403C-A026-6AAAF175F65E}" type="slidenum">
              <a:rPr lang="en-GB" smtClean="0"/>
              <a:t>1</a:t>
            </a:fld>
            <a:endParaRPr lang="en-GB"/>
          </a:p>
        </p:txBody>
      </p:sp>
    </p:spTree>
    <p:extLst>
      <p:ext uri="{BB962C8B-B14F-4D97-AF65-F5344CB8AC3E}">
        <p14:creationId xmlns:p14="http://schemas.microsoft.com/office/powerpoint/2010/main" val="3803881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15722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966081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en-US"/>
              <a:t>Click to edit Master title style</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tint val="82000"/>
                  </a:schemeClr>
                </a:solidFill>
              </a:defRPr>
            </a:lvl1pPr>
            <a:lvl2pPr marL="2018355" indent="0">
              <a:buNone/>
              <a:defRPr sz="8829">
                <a:solidFill>
                  <a:schemeClr val="tx1">
                    <a:tint val="82000"/>
                  </a:schemeClr>
                </a:solidFill>
              </a:defRPr>
            </a:lvl2pPr>
            <a:lvl3pPr marL="4036710" indent="0">
              <a:buNone/>
              <a:defRPr sz="7946">
                <a:solidFill>
                  <a:schemeClr val="tx1">
                    <a:tint val="82000"/>
                  </a:schemeClr>
                </a:solidFill>
              </a:defRPr>
            </a:lvl3pPr>
            <a:lvl4pPr marL="6055065" indent="0">
              <a:buNone/>
              <a:defRPr sz="7063">
                <a:solidFill>
                  <a:schemeClr val="tx1">
                    <a:tint val="82000"/>
                  </a:schemeClr>
                </a:solidFill>
              </a:defRPr>
            </a:lvl4pPr>
            <a:lvl5pPr marL="8073420" indent="0">
              <a:buNone/>
              <a:defRPr sz="7063">
                <a:solidFill>
                  <a:schemeClr val="tx1">
                    <a:tint val="82000"/>
                  </a:schemeClr>
                </a:solidFill>
              </a:defRPr>
            </a:lvl5pPr>
            <a:lvl6pPr marL="10091776" indent="0">
              <a:buNone/>
              <a:defRPr sz="7063">
                <a:solidFill>
                  <a:schemeClr val="tx1">
                    <a:tint val="82000"/>
                  </a:schemeClr>
                </a:solidFill>
              </a:defRPr>
            </a:lvl6pPr>
            <a:lvl7pPr marL="12110131" indent="0">
              <a:buNone/>
              <a:defRPr sz="7063">
                <a:solidFill>
                  <a:schemeClr val="tx1">
                    <a:tint val="82000"/>
                  </a:schemeClr>
                </a:solidFill>
              </a:defRPr>
            </a:lvl7pPr>
            <a:lvl8pPr marL="14128486" indent="0">
              <a:buNone/>
              <a:defRPr sz="7063">
                <a:solidFill>
                  <a:schemeClr val="tx1">
                    <a:tint val="82000"/>
                  </a:schemeClr>
                </a:solidFill>
              </a:defRPr>
            </a:lvl8pPr>
            <a:lvl9pPr marL="16146841" indent="0">
              <a:buNone/>
              <a:defRPr sz="706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46B38A-DE77-4247-8F98-7A3309A53ED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588963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46B38A-DE77-4247-8F98-7A3309A53ED1}" type="datetimeFigureOut">
              <a:rPr lang="en-GB" smtClean="0"/>
              <a:t>14/05/2026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177497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Click to edit Master text styles</a:t>
            </a:r>
          </a:p>
        </p:txBody>
      </p:sp>
      <p:sp>
        <p:nvSpPr>
          <p:cNvPr id="4" name="Content Placeholder 3"/>
          <p:cNvSpPr>
            <a:spLocks noGrp="1"/>
          </p:cNvSpPr>
          <p:nvPr>
            <p:ph sz="half" idx="2"/>
          </p:nvPr>
        </p:nvSpPr>
        <p:spPr>
          <a:xfrm>
            <a:off x="2948339" y="11058863"/>
            <a:ext cx="18107995"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Click to edit Master text styles</a:t>
            </a:r>
          </a:p>
        </p:txBody>
      </p:sp>
      <p:sp>
        <p:nvSpPr>
          <p:cNvPr id="6" name="Content Placeholder 5"/>
          <p:cNvSpPr>
            <a:spLocks noGrp="1"/>
          </p:cNvSpPr>
          <p:nvPr>
            <p:ph sz="quarter" idx="4"/>
          </p:nvPr>
        </p:nvSpPr>
        <p:spPr>
          <a:xfrm>
            <a:off x="21669408" y="11058863"/>
            <a:ext cx="18197174"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46B38A-DE77-4247-8F98-7A3309A53ED1}" type="datetimeFigureOut">
              <a:rPr lang="en-GB" smtClean="0"/>
              <a:t>14/05/2026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76686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46B38A-DE77-4247-8F98-7A3309A53ED1}" type="datetimeFigureOut">
              <a:rPr lang="en-GB" smtClean="0"/>
              <a:t>14/05/2026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789274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46B38A-DE77-4247-8F98-7A3309A53ED1}" type="datetimeFigureOut">
              <a:rPr lang="en-GB" smtClean="0"/>
              <a:t>14/05/2026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326177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Click to edit Master text styles</a:t>
            </a:r>
          </a:p>
        </p:txBody>
      </p:sp>
      <p:sp>
        <p:nvSpPr>
          <p:cNvPr id="5" name="Date Placeholder 4"/>
          <p:cNvSpPr>
            <a:spLocks noGrp="1"/>
          </p:cNvSpPr>
          <p:nvPr>
            <p:ph type="dt" sz="half" idx="10"/>
          </p:nvPr>
        </p:nvSpPr>
        <p:spPr/>
        <p:txBody>
          <a:bodyPr/>
          <a:lstStyle/>
          <a:p>
            <a:fld id="{7F46B38A-DE77-4247-8F98-7A3309A53ED1}" type="datetimeFigureOut">
              <a:rPr lang="en-GB" smtClean="0"/>
              <a:t>14/05/2026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389528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en-US"/>
              <a:t>Click icon to add picture</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Click to edit Master text styles</a:t>
            </a:r>
          </a:p>
        </p:txBody>
      </p:sp>
      <p:sp>
        <p:nvSpPr>
          <p:cNvPr id="5" name="Date Placeholder 4"/>
          <p:cNvSpPr>
            <a:spLocks noGrp="1"/>
          </p:cNvSpPr>
          <p:nvPr>
            <p:ph type="dt" sz="half" idx="10"/>
          </p:nvPr>
        </p:nvSpPr>
        <p:spPr/>
        <p:txBody>
          <a:bodyPr/>
          <a:lstStyle/>
          <a:p>
            <a:fld id="{7F46B38A-DE77-4247-8F98-7A3309A53ED1}" type="datetimeFigureOut">
              <a:rPr lang="en-GB" smtClean="0"/>
              <a:t>14/05/2026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84846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728020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1324623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82000"/>
                  </a:schemeClr>
                </a:solidFill>
              </a:defRPr>
            </a:lvl1pPr>
          </a:lstStyle>
          <a:p>
            <a:fld id="{7F46B38A-DE77-4247-8F98-7A3309A53ED1}" type="datetimeFigureOut">
              <a:rPr lang="en-GB" smtClean="0"/>
              <a:t>14/05/2026</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82000"/>
                  </a:schemeClr>
                </a:solidFill>
              </a:defRPr>
            </a:lvl1pPr>
          </a:lstStyle>
          <a:p>
            <a:fld id="{700ACE99-9CC8-4AC5-B6E8-A0F81FBB2CE2}" type="slidenum">
              <a:rPr lang="en-GB" smtClean="0"/>
              <a:t>‹#›</a:t>
            </a:fld>
            <a:endParaRPr lang="en-GB"/>
          </a:p>
        </p:txBody>
      </p:sp>
    </p:spTree>
    <p:extLst>
      <p:ext uri="{BB962C8B-B14F-4D97-AF65-F5344CB8AC3E}">
        <p14:creationId xmlns:p14="http://schemas.microsoft.com/office/powerpoint/2010/main" val="9271065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4702D-8096-E744-B2E3-9C544F29065B}"/>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B68A656-08D6-6851-B748-728B80DE915B}"/>
              </a:ext>
            </a:extLst>
          </p:cNvPr>
          <p:cNvSpPr/>
          <p:nvPr/>
        </p:nvSpPr>
        <p:spPr>
          <a:xfrm>
            <a:off x="624092" y="197999"/>
            <a:ext cx="41555580" cy="3890734"/>
          </a:xfrm>
          <a:prstGeom prst="roundRect">
            <a:avLst/>
          </a:prstGeom>
          <a:solidFill>
            <a:srgbClr val="170D38"/>
          </a:solidFill>
          <a:ln>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500" dirty="0">
                <a:latin typeface="Degular Display Black" panose="020B0904050503060204" pitchFamily="34" charset="0"/>
              </a:rPr>
              <a:t>The Effect of Alkali on Burned Bone Micro- and Macrostructure</a:t>
            </a:r>
          </a:p>
          <a:p>
            <a:pPr algn="ctr"/>
            <a:r>
              <a:rPr lang="en-GB" sz="7200" u="sng" dirty="0">
                <a:latin typeface="Degular Display Black" panose="020B0904050503060204" pitchFamily="34" charset="0"/>
              </a:rPr>
              <a:t>Holly Baker-Carpenter</a:t>
            </a:r>
            <a:r>
              <a:rPr lang="en-GB" sz="7200" dirty="0">
                <a:latin typeface="Degular Display Black" panose="020B0904050503060204" pitchFamily="34" charset="0"/>
              </a:rPr>
              <a:t>, Professor Kirsty Squires </a:t>
            </a:r>
          </a:p>
          <a:p>
            <a:pPr algn="ctr"/>
            <a:r>
              <a:rPr lang="en-GB" sz="4000" dirty="0">
                <a:latin typeface="Plus Jakarta Sans" pitchFamily="2" charset="0"/>
                <a:cs typeface="Plus Jakarta Sans" pitchFamily="2" charset="0"/>
              </a:rPr>
              <a:t>School of Health, Education, Policing &amp; Sciences, University of Staffordshire, ST4 2DF</a:t>
            </a:r>
          </a:p>
        </p:txBody>
      </p:sp>
      <p:sp>
        <p:nvSpPr>
          <p:cNvPr id="10" name="Rectangle 9">
            <a:extLst>
              <a:ext uri="{FF2B5EF4-FFF2-40B4-BE49-F238E27FC236}">
                <a16:creationId xmlns:a16="http://schemas.microsoft.com/office/drawing/2014/main" id="{37F54D96-E9ED-FCAB-C590-A35D0A74C867}"/>
              </a:ext>
            </a:extLst>
          </p:cNvPr>
          <p:cNvSpPr/>
          <p:nvPr/>
        </p:nvSpPr>
        <p:spPr>
          <a:xfrm>
            <a:off x="272257" y="4245533"/>
            <a:ext cx="13532662" cy="6757747"/>
          </a:xfrm>
          <a:prstGeom prst="rect">
            <a:avLst/>
          </a:prstGeom>
          <a:no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b="1" u="sng" dirty="0">
                <a:solidFill>
                  <a:schemeClr val="tx1"/>
                </a:solidFill>
                <a:latin typeface="Plus Jakarta Sans" pitchFamily="2" charset="0"/>
                <a:cs typeface="Plus Jakarta Sans" pitchFamily="2" charset="0"/>
              </a:rPr>
              <a:t>Introduction</a:t>
            </a:r>
          </a:p>
          <a:p>
            <a:pPr algn="just"/>
            <a:r>
              <a:rPr lang="en-GB" sz="2400" dirty="0">
                <a:solidFill>
                  <a:schemeClr val="tx1"/>
                </a:solidFill>
              </a:rPr>
              <a:t>In forensics, bodies can be disposed of by dismembering, burning, submersion in water and dissolving in chemicals (</a:t>
            </a:r>
            <a:r>
              <a:rPr lang="en-GB" sz="2400" dirty="0" err="1">
                <a:solidFill>
                  <a:schemeClr val="tx1"/>
                </a:solidFill>
              </a:rPr>
              <a:t>Udristioiu</a:t>
            </a:r>
            <a:r>
              <a:rPr lang="en-GB" sz="2400" dirty="0">
                <a:solidFill>
                  <a:schemeClr val="tx1"/>
                </a:solidFill>
              </a:rPr>
              <a:t> </a:t>
            </a:r>
            <a:r>
              <a:rPr lang="en-GB" sz="2400" i="1" dirty="0">
                <a:solidFill>
                  <a:schemeClr val="tx1"/>
                </a:solidFill>
              </a:rPr>
              <a:t>et al</a:t>
            </a:r>
            <a:r>
              <a:rPr lang="en-GB" sz="2400" dirty="0">
                <a:solidFill>
                  <a:schemeClr val="tx1"/>
                </a:solidFill>
              </a:rPr>
              <a:t>, 2025). Bone is made from dense and spongy bone consisting of inorganic/organic components and water (Burns </a:t>
            </a:r>
            <a:r>
              <a:rPr lang="en-GB" sz="2400" i="1" dirty="0">
                <a:solidFill>
                  <a:schemeClr val="tx1"/>
                </a:solidFill>
              </a:rPr>
              <a:t>et al</a:t>
            </a:r>
            <a:r>
              <a:rPr lang="en-GB" sz="2400" dirty="0">
                <a:solidFill>
                  <a:schemeClr val="tx1"/>
                </a:solidFill>
              </a:rPr>
              <a:t>, 2016; Shehata and Krap, 2024). Porcine (pig) bones are used in research due similarities to human bones (Lunney </a:t>
            </a:r>
            <a:r>
              <a:rPr lang="en-GB" sz="2400" i="1" dirty="0">
                <a:solidFill>
                  <a:schemeClr val="tx1"/>
                </a:solidFill>
              </a:rPr>
              <a:t>et al</a:t>
            </a:r>
            <a:r>
              <a:rPr lang="en-GB" sz="2400" dirty="0">
                <a:solidFill>
                  <a:schemeClr val="tx1"/>
                </a:solidFill>
              </a:rPr>
              <a:t>, 2021). When burning bones there are various stages which they go through (dehydration, decomposition, inversion and fusion) occurring between 100˚C and 1000˚C (Ellingham </a:t>
            </a:r>
            <a:r>
              <a:rPr lang="en-GB" sz="2400" i="1" dirty="0">
                <a:solidFill>
                  <a:schemeClr val="tx1"/>
                </a:solidFill>
              </a:rPr>
              <a:t>et al, 20</a:t>
            </a:r>
            <a:r>
              <a:rPr lang="en-GB" sz="2400" dirty="0">
                <a:solidFill>
                  <a:schemeClr val="tx1"/>
                </a:solidFill>
              </a:rPr>
              <a:t>15; Gallo </a:t>
            </a:r>
            <a:r>
              <a:rPr lang="en-GB" sz="2400" i="1" dirty="0">
                <a:solidFill>
                  <a:schemeClr val="tx1"/>
                </a:solidFill>
              </a:rPr>
              <a:t>et al</a:t>
            </a:r>
            <a:r>
              <a:rPr lang="en-GB" sz="2400" dirty="0">
                <a:solidFill>
                  <a:schemeClr val="tx1"/>
                </a:solidFill>
              </a:rPr>
              <a:t>, 2023). When burning bones they go undergo various colour changes from light/translucent to darker then blueish grey to finally white (Rosa </a:t>
            </a:r>
            <a:r>
              <a:rPr lang="en-GB" sz="2400" i="1" dirty="0">
                <a:solidFill>
                  <a:schemeClr val="tx1"/>
                </a:solidFill>
              </a:rPr>
              <a:t>et al</a:t>
            </a:r>
            <a:r>
              <a:rPr lang="en-GB" sz="2400" dirty="0">
                <a:solidFill>
                  <a:schemeClr val="tx1"/>
                </a:solidFill>
              </a:rPr>
              <a:t>, 2023). Due to heating, bones have different heat induced fractures that may occur (transverse, longitudinal, step, delamination and patina) (Mata Tutor </a:t>
            </a:r>
            <a:r>
              <a:rPr lang="en-GB" sz="2400" i="1" dirty="0">
                <a:solidFill>
                  <a:schemeClr val="tx1"/>
                </a:solidFill>
              </a:rPr>
              <a:t>et al</a:t>
            </a:r>
            <a:r>
              <a:rPr lang="en-GB" sz="2400" dirty="0">
                <a:solidFill>
                  <a:schemeClr val="tx1"/>
                </a:solidFill>
              </a:rPr>
              <a:t>, 2021). Alkalis can have various effects on bone when submerged for different time periods such as dissolving the organic components of bone, affecting hardness of the bone and cortical bone erosion (</a:t>
            </a:r>
            <a:r>
              <a:rPr lang="en-GB" sz="2400" dirty="0" err="1">
                <a:solidFill>
                  <a:schemeClr val="tx1"/>
                </a:solidFill>
              </a:rPr>
              <a:t>Amadasi</a:t>
            </a:r>
            <a:r>
              <a:rPr lang="en-GB" sz="2400" dirty="0">
                <a:solidFill>
                  <a:schemeClr val="tx1"/>
                </a:solidFill>
              </a:rPr>
              <a:t> </a:t>
            </a:r>
            <a:r>
              <a:rPr lang="en-GB" sz="2400" i="1" dirty="0">
                <a:solidFill>
                  <a:schemeClr val="tx1"/>
                </a:solidFill>
              </a:rPr>
              <a:t>et al</a:t>
            </a:r>
            <a:r>
              <a:rPr lang="en-GB" sz="2400" dirty="0">
                <a:solidFill>
                  <a:schemeClr val="tx1"/>
                </a:solidFill>
              </a:rPr>
              <a:t>, 2015; </a:t>
            </a:r>
            <a:r>
              <a:rPr lang="en-GB" sz="2400" dirty="0" err="1">
                <a:solidFill>
                  <a:schemeClr val="tx1"/>
                </a:solidFill>
              </a:rPr>
              <a:t>Amadasi</a:t>
            </a:r>
            <a:r>
              <a:rPr lang="en-GB" sz="2400" dirty="0">
                <a:solidFill>
                  <a:schemeClr val="tx1"/>
                </a:solidFill>
              </a:rPr>
              <a:t> </a:t>
            </a:r>
            <a:r>
              <a:rPr lang="en-GB" sz="2400" i="1" dirty="0">
                <a:solidFill>
                  <a:schemeClr val="tx1"/>
                </a:solidFill>
              </a:rPr>
              <a:t>et al, </a:t>
            </a:r>
            <a:r>
              <a:rPr lang="en-GB" sz="2400" dirty="0">
                <a:solidFill>
                  <a:schemeClr val="tx1"/>
                </a:solidFill>
              </a:rPr>
              <a:t>2017; Kalsbeek and Ritcher, 2006). Fourier Transform Infrared Spectroscopy with attenuated total reflectance (FTIR-ATR) was used between 400cm</a:t>
            </a:r>
            <a:r>
              <a:rPr lang="en-GB" sz="2400" baseline="30000" dirty="0">
                <a:solidFill>
                  <a:schemeClr val="tx1"/>
                </a:solidFill>
              </a:rPr>
              <a:t>-1  </a:t>
            </a:r>
            <a:r>
              <a:rPr lang="en-GB" sz="2400" dirty="0">
                <a:solidFill>
                  <a:schemeClr val="tx1"/>
                </a:solidFill>
              </a:rPr>
              <a:t>and 40cm</a:t>
            </a:r>
            <a:r>
              <a:rPr lang="en-GB" sz="2400" baseline="30000" dirty="0">
                <a:solidFill>
                  <a:schemeClr val="tx1"/>
                </a:solidFill>
              </a:rPr>
              <a:t>-1 </a:t>
            </a:r>
            <a:r>
              <a:rPr lang="en-GB" sz="2400" dirty="0">
                <a:solidFill>
                  <a:schemeClr val="tx1"/>
                </a:solidFill>
              </a:rPr>
              <a:t> to analyse any structural changes using the crystallinity index (CI) and the carbonate to phosphate (C/P) ratio (Thompson, Gauthier and Islam, 2009; Taylor </a:t>
            </a:r>
            <a:r>
              <a:rPr lang="en-GB" sz="2400" i="1" dirty="0">
                <a:solidFill>
                  <a:schemeClr val="tx1"/>
                </a:solidFill>
              </a:rPr>
              <a:t>et al</a:t>
            </a:r>
            <a:r>
              <a:rPr lang="en-GB" sz="2400" dirty="0">
                <a:solidFill>
                  <a:schemeClr val="tx1"/>
                </a:solidFill>
              </a:rPr>
              <a:t>, 2021). This project aims to observe how alkalis affect burnt porcine bones when burnt at different temperatures/durations. </a:t>
            </a:r>
          </a:p>
        </p:txBody>
      </p:sp>
      <p:sp>
        <p:nvSpPr>
          <p:cNvPr id="15" name="Rectangle 14">
            <a:extLst>
              <a:ext uri="{FF2B5EF4-FFF2-40B4-BE49-F238E27FC236}">
                <a16:creationId xmlns:a16="http://schemas.microsoft.com/office/drawing/2014/main" id="{BF45D641-F1FA-2BFF-0DA4-9BE12DB3E9F7}"/>
              </a:ext>
            </a:extLst>
          </p:cNvPr>
          <p:cNvSpPr/>
          <p:nvPr/>
        </p:nvSpPr>
        <p:spPr>
          <a:xfrm>
            <a:off x="20192498" y="4245534"/>
            <a:ext cx="14184918" cy="5355126"/>
          </a:xfrm>
          <a:prstGeom prst="rect">
            <a:avLst/>
          </a:prstGeom>
          <a:no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b="1" u="sng" dirty="0">
                <a:solidFill>
                  <a:schemeClr val="tx1"/>
                </a:solidFill>
                <a:latin typeface="Plus Jakarta Sans" pitchFamily="2" charset="0"/>
                <a:cs typeface="Plus Jakarta Sans" pitchFamily="2" charset="0"/>
              </a:rPr>
              <a:t>Method</a:t>
            </a:r>
            <a:endParaRPr lang="en-GB" sz="3600" b="1" u="sng" dirty="0">
              <a:solidFill>
                <a:schemeClr val="tx1"/>
              </a:solidFill>
              <a:latin typeface="Plus Jakarta Sans" pitchFamily="2" charset="0"/>
              <a:cs typeface="Plus Jakarta Sans" pitchFamily="2" charset="0"/>
            </a:endParaRPr>
          </a:p>
          <a:p>
            <a:pPr algn="just"/>
            <a:r>
              <a:rPr lang="en-GB" sz="2400" dirty="0">
                <a:solidFill>
                  <a:schemeClr val="tx1"/>
                </a:solidFill>
                <a:cs typeface="Plus Jakarta Sans" pitchFamily="2" charset="0"/>
              </a:rPr>
              <a:t>46 pieces of porcine bone were defleshed using scalpels and cut into 5cm long pieces then grouped into 6 groups based on burn temperature/time, one unburnt sample group and what alkali they were submerged into (bleach, sodium or potassium hydroxide). Burn temperatures included 400˚C, 600˚C and 800˚C for 20 or 40 minutes. The samples were placed onto a metal tray and burnt in a Stanton TC100 furnace. Once burnt and cooled the samples were photographed, visually examined, colours recorded using Munsell colour charts and observed under a LEICA INVESTA 3 microscope. The alkali solutions were a Tesco’s 24-hour fresh thick bleach, 1M solution of sodium hydroxide and a 0.5M potassium hydroxide solution. A measuring cylinder was used to pour 100ml of one of the alkalis over each bone sample. The bone samples were photographed on day 0, 2, 5 and 9 of submersion. On each day the samples were rinsed, photographed, had its colour compared with Munsell coloured charts, visually examined and small amount taken for FTIR-ATR using a scalpel. The FTIR-ATR samples were dried, crushed to a powder then analysed using a Perkin Elmer UATR-2 FTIR. </a:t>
            </a:r>
            <a:endParaRPr lang="en-GB" sz="2400" dirty="0">
              <a:solidFill>
                <a:schemeClr val="tx1"/>
              </a:solidFill>
              <a:highlight>
                <a:srgbClr val="FFFF00"/>
              </a:highlight>
              <a:cs typeface="Plus Jakarta Sans" pitchFamily="2" charset="0"/>
            </a:endParaRPr>
          </a:p>
        </p:txBody>
      </p:sp>
      <p:sp>
        <p:nvSpPr>
          <p:cNvPr id="19" name="Rectangle 18">
            <a:extLst>
              <a:ext uri="{FF2B5EF4-FFF2-40B4-BE49-F238E27FC236}">
                <a16:creationId xmlns:a16="http://schemas.microsoft.com/office/drawing/2014/main" id="{407A962C-5961-5D1E-ADAC-F5C19269206E}"/>
              </a:ext>
            </a:extLst>
          </p:cNvPr>
          <p:cNvSpPr/>
          <p:nvPr/>
        </p:nvSpPr>
        <p:spPr>
          <a:xfrm>
            <a:off x="272257" y="25784708"/>
            <a:ext cx="19715130" cy="4220116"/>
          </a:xfrm>
          <a:prstGeom prst="rect">
            <a:avLst/>
          </a:prstGeom>
          <a:no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b="1" u="sng" dirty="0">
                <a:solidFill>
                  <a:schemeClr val="tx1"/>
                </a:solidFill>
                <a:latin typeface="Plus Jakarta Sans" pitchFamily="2" charset="0"/>
                <a:cs typeface="Plus Jakarta Sans" pitchFamily="2" charset="0"/>
              </a:rPr>
              <a:t>Conclusion</a:t>
            </a:r>
            <a:endParaRPr lang="en-GB" sz="3600" b="1" u="sng" dirty="0">
              <a:solidFill>
                <a:schemeClr val="tx1"/>
              </a:solidFill>
              <a:latin typeface="Plus Jakarta Sans" pitchFamily="2" charset="0"/>
              <a:cs typeface="Plus Jakarta Sans" pitchFamily="2" charset="0"/>
            </a:endParaRPr>
          </a:p>
          <a:p>
            <a:pPr algn="just"/>
            <a:r>
              <a:rPr lang="en-GB" sz="2400" dirty="0">
                <a:solidFill>
                  <a:schemeClr val="tx1"/>
                </a:solidFill>
                <a:cs typeface="Plus Jakarta Sans" pitchFamily="2" charset="0"/>
              </a:rPr>
              <a:t>The colour changed as burn temperature increased from black to grey then white (figure 2). Heat induced fractures, cortical bone wear and flaking were observed. The most common fractures were longitudinal, patina and step. Over the days submerged in alkali it made a difference in the macrostructure as bones were more fragile/brittle with minor colour changes (black to strong brown). The unburnt bones were less affected  but most effected on day 0 and overall were less fragile/crumbly when in alkali. The bones burnt at 400˚C submerged in bleach had the colour from the bone go  into the solution. CI increased as burn temperature increased and C/P ratio decreased as burn temperature increased for the controls. The bones in the various alkalis generally had the same pattern. The overall macrostructure become more brittle/fragile the longer in alkali. The alkalis affected the crystal structure causing the CI into increase and loss in carbonate causing the C/P ratio to decrease. Overall, it was seen than burnt bones are affected when submerged into alkaline solutions</a:t>
            </a:r>
          </a:p>
          <a:p>
            <a:pPr algn="just"/>
            <a:endParaRPr lang="en-GB" sz="2400" dirty="0">
              <a:solidFill>
                <a:schemeClr val="tx1"/>
              </a:solidFill>
              <a:latin typeface="Plus Jakarta Sans" pitchFamily="2" charset="0"/>
              <a:cs typeface="Plus Jakarta Sans" pitchFamily="2" charset="0"/>
            </a:endParaRPr>
          </a:p>
        </p:txBody>
      </p:sp>
      <p:sp>
        <p:nvSpPr>
          <p:cNvPr id="3" name="Rectangle: Rounded Corners 2">
            <a:extLst>
              <a:ext uri="{FF2B5EF4-FFF2-40B4-BE49-F238E27FC236}">
                <a16:creationId xmlns:a16="http://schemas.microsoft.com/office/drawing/2014/main" id="{42BFE3AB-251E-BA0F-B71F-7C8773A94877}"/>
              </a:ext>
            </a:extLst>
          </p:cNvPr>
          <p:cNvSpPr/>
          <p:nvPr/>
        </p:nvSpPr>
        <p:spPr>
          <a:xfrm>
            <a:off x="35023779" y="7761028"/>
            <a:ext cx="8059922" cy="3607187"/>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300" b="1" i="1" dirty="0">
                <a:solidFill>
                  <a:schemeClr val="tx1"/>
                </a:solidFill>
                <a:latin typeface="Plus Jakarta Sans" pitchFamily="2" charset="0"/>
                <a:cs typeface="Plus Jakarta Sans" pitchFamily="2" charset="0"/>
              </a:rPr>
              <a:t>Figure 2.: the colour change from 400</a:t>
            </a:r>
            <a:r>
              <a:rPr lang="en-GB" sz="3300" b="1" i="1" dirty="0">
                <a:solidFill>
                  <a:schemeClr val="tx1"/>
                </a:solidFill>
                <a:latin typeface="Aptos Narrow" panose="020B0004020202020204" pitchFamily="34" charset="0"/>
                <a:cs typeface="Plus Jakarta Sans" pitchFamily="2" charset="0"/>
              </a:rPr>
              <a:t>˚C</a:t>
            </a:r>
            <a:r>
              <a:rPr lang="en-GB" sz="3300" b="1" i="1" dirty="0">
                <a:solidFill>
                  <a:schemeClr val="tx1"/>
                </a:solidFill>
                <a:latin typeface="Plus Jakarta Sans" pitchFamily="2" charset="0"/>
                <a:cs typeface="Plus Jakarta Sans" pitchFamily="2" charset="0"/>
              </a:rPr>
              <a:t> to 600</a:t>
            </a:r>
            <a:r>
              <a:rPr lang="en-GB" sz="3300" b="1" i="1" dirty="0">
                <a:solidFill>
                  <a:schemeClr val="tx1"/>
                </a:solidFill>
                <a:latin typeface="Aptos Narrow" panose="020B0004020202020204" pitchFamily="34" charset="0"/>
                <a:cs typeface="Plus Jakarta Sans" pitchFamily="2" charset="0"/>
              </a:rPr>
              <a:t> ˚C</a:t>
            </a:r>
            <a:r>
              <a:rPr lang="en-GB" sz="3300" b="1" i="1" dirty="0">
                <a:solidFill>
                  <a:schemeClr val="tx1"/>
                </a:solidFill>
                <a:latin typeface="Plus Jakarta Sans" pitchFamily="2" charset="0"/>
                <a:cs typeface="Plus Jakarta Sans" pitchFamily="2" charset="0"/>
              </a:rPr>
              <a:t> to 800 </a:t>
            </a:r>
            <a:r>
              <a:rPr lang="en-GB" sz="3300" b="1" i="1" dirty="0">
                <a:solidFill>
                  <a:schemeClr val="tx1"/>
                </a:solidFill>
                <a:latin typeface="Aptos Narrow" panose="020B0004020202020204" pitchFamily="34" charset="0"/>
                <a:cs typeface="Plus Jakarta Sans" pitchFamily="2" charset="0"/>
              </a:rPr>
              <a:t>˚C</a:t>
            </a:r>
            <a:r>
              <a:rPr lang="en-GB" sz="3300" b="1" i="1" dirty="0">
                <a:solidFill>
                  <a:schemeClr val="tx1"/>
                </a:solidFill>
                <a:latin typeface="Plus Jakarta Sans" pitchFamily="2" charset="0"/>
                <a:cs typeface="Plus Jakarta Sans" pitchFamily="2" charset="0"/>
              </a:rPr>
              <a:t> (left to right)</a:t>
            </a:r>
          </a:p>
        </p:txBody>
      </p:sp>
      <p:pic>
        <p:nvPicPr>
          <p:cNvPr id="7" name="Picture 6">
            <a:extLst>
              <a:ext uri="{FF2B5EF4-FFF2-40B4-BE49-F238E27FC236}">
                <a16:creationId xmlns:a16="http://schemas.microsoft.com/office/drawing/2014/main" id="{0AF13D61-5880-DEAC-CC08-124CD1B41253}"/>
              </a:ext>
            </a:extLst>
          </p:cNvPr>
          <p:cNvPicPr>
            <a:picLocks noChangeAspect="1"/>
          </p:cNvPicPr>
          <p:nvPr/>
        </p:nvPicPr>
        <p:blipFill>
          <a:blip r:embed="rId3"/>
          <a:stretch>
            <a:fillRect/>
          </a:stretch>
        </p:blipFill>
        <p:spPr>
          <a:xfrm>
            <a:off x="34736223" y="4261176"/>
            <a:ext cx="7443449" cy="4796184"/>
          </a:xfrm>
          <a:prstGeom prst="rect">
            <a:avLst/>
          </a:prstGeom>
        </p:spPr>
      </p:pic>
      <p:pic>
        <p:nvPicPr>
          <p:cNvPr id="2" name="Picture 1">
            <a:extLst>
              <a:ext uri="{FF2B5EF4-FFF2-40B4-BE49-F238E27FC236}">
                <a16:creationId xmlns:a16="http://schemas.microsoft.com/office/drawing/2014/main" id="{2967A1D8-B4C0-0BE4-7156-51BD366BD3B1}"/>
              </a:ext>
            </a:extLst>
          </p:cNvPr>
          <p:cNvPicPr>
            <a:picLocks noChangeAspect="1"/>
          </p:cNvPicPr>
          <p:nvPr/>
        </p:nvPicPr>
        <p:blipFill>
          <a:blip r:embed="rId4">
            <a:extLst>
              <a:ext uri="{28A0092B-C50C-407E-A947-70E740481C1C}">
                <a14:useLocalDpi xmlns:a14="http://schemas.microsoft.com/office/drawing/2010/main" val="0"/>
              </a:ext>
            </a:extLst>
          </a:blip>
          <a:srcRect r="29517"/>
          <a:stretch>
            <a:fillRect/>
          </a:stretch>
        </p:blipFill>
        <p:spPr>
          <a:xfrm>
            <a:off x="14086584" y="4410892"/>
            <a:ext cx="5952216" cy="4750284"/>
          </a:xfrm>
          <a:prstGeom prst="rect">
            <a:avLst/>
          </a:prstGeom>
        </p:spPr>
      </p:pic>
      <p:sp>
        <p:nvSpPr>
          <p:cNvPr id="8" name="TextBox 7">
            <a:extLst>
              <a:ext uri="{FF2B5EF4-FFF2-40B4-BE49-F238E27FC236}">
                <a16:creationId xmlns:a16="http://schemas.microsoft.com/office/drawing/2014/main" id="{37C3372E-9788-979F-C6A3-CF2271B3D9C1}"/>
              </a:ext>
            </a:extLst>
          </p:cNvPr>
          <p:cNvSpPr txBox="1"/>
          <p:nvPr/>
        </p:nvSpPr>
        <p:spPr>
          <a:xfrm>
            <a:off x="14035171" y="9346000"/>
            <a:ext cx="5952216" cy="1338828"/>
          </a:xfrm>
          <a:prstGeom prst="rect">
            <a:avLst/>
          </a:prstGeom>
          <a:noFill/>
        </p:spPr>
        <p:txBody>
          <a:bodyPr wrap="square">
            <a:spAutoFit/>
          </a:bodyPr>
          <a:lstStyle/>
          <a:p>
            <a:r>
              <a:rPr lang="en-GB" sz="4800" b="1" i="1" dirty="0">
                <a:latin typeface="Aptos Narrow" panose="020B0004020202020204" pitchFamily="34" charset="0"/>
              </a:rPr>
              <a:t> </a:t>
            </a:r>
            <a:r>
              <a:rPr lang="en-GB" sz="3300" b="1" i="1" dirty="0">
                <a:latin typeface="Aptos Narrow" panose="020B0004020202020204" pitchFamily="34" charset="0"/>
              </a:rPr>
              <a:t>Figure  1: Potassium hydroxide (sample 2) day 5</a:t>
            </a:r>
          </a:p>
        </p:txBody>
      </p:sp>
      <p:sp>
        <p:nvSpPr>
          <p:cNvPr id="14" name="TextBox 13">
            <a:extLst>
              <a:ext uri="{FF2B5EF4-FFF2-40B4-BE49-F238E27FC236}">
                <a16:creationId xmlns:a16="http://schemas.microsoft.com/office/drawing/2014/main" id="{53638995-C0E3-8C0E-9BF0-F6745DBD5E65}"/>
              </a:ext>
            </a:extLst>
          </p:cNvPr>
          <p:cNvSpPr txBox="1"/>
          <p:nvPr/>
        </p:nvSpPr>
        <p:spPr>
          <a:xfrm>
            <a:off x="35459954" y="3485452"/>
            <a:ext cx="4903040" cy="769441"/>
          </a:xfrm>
          <a:prstGeom prst="rect">
            <a:avLst/>
          </a:prstGeom>
          <a:noFill/>
        </p:spPr>
        <p:txBody>
          <a:bodyPr wrap="square" rtlCol="0">
            <a:spAutoFit/>
          </a:bodyPr>
          <a:lstStyle/>
          <a:p>
            <a:r>
              <a:rPr lang="en-GB" sz="2600" dirty="0">
                <a:solidFill>
                  <a:schemeClr val="bg1"/>
                </a:solidFill>
              </a:rPr>
              <a:t>For references see QR code</a:t>
            </a:r>
            <a:r>
              <a:rPr lang="en-GB" dirty="0"/>
              <a:t>:</a:t>
            </a:r>
          </a:p>
          <a:p>
            <a:endParaRPr lang="en-GB" dirty="0"/>
          </a:p>
        </p:txBody>
      </p:sp>
      <p:graphicFrame>
        <p:nvGraphicFramePr>
          <p:cNvPr id="12" name="Table 11">
            <a:extLst>
              <a:ext uri="{FF2B5EF4-FFF2-40B4-BE49-F238E27FC236}">
                <a16:creationId xmlns:a16="http://schemas.microsoft.com/office/drawing/2014/main" id="{877CB00D-B006-54BA-3928-04543AECADD3}"/>
              </a:ext>
            </a:extLst>
          </p:cNvPr>
          <p:cNvGraphicFramePr>
            <a:graphicFrameLocks noGrp="1"/>
          </p:cNvGraphicFramePr>
          <p:nvPr>
            <p:extLst>
              <p:ext uri="{D42A27DB-BD31-4B8C-83A1-F6EECF244321}">
                <p14:modId xmlns:p14="http://schemas.microsoft.com/office/powerpoint/2010/main" val="1412724493"/>
              </p:ext>
            </p:extLst>
          </p:nvPr>
        </p:nvGraphicFramePr>
        <p:xfrm>
          <a:off x="20548795" y="10375704"/>
          <a:ext cx="21948805" cy="19629120"/>
        </p:xfrm>
        <a:graphic>
          <a:graphicData uri="http://schemas.openxmlformats.org/drawingml/2006/table">
            <a:tbl>
              <a:tblPr firstRow="1" bandRow="1">
                <a:tableStyleId>{5C22544A-7EE6-4342-B048-85BDC9FD1C3A}</a:tableStyleId>
              </a:tblPr>
              <a:tblGrid>
                <a:gridCol w="4050083">
                  <a:extLst>
                    <a:ext uri="{9D8B030D-6E8A-4147-A177-3AD203B41FA5}">
                      <a16:colId xmlns:a16="http://schemas.microsoft.com/office/drawing/2014/main" val="1027392355"/>
                    </a:ext>
                  </a:extLst>
                </a:gridCol>
                <a:gridCol w="17898722">
                  <a:extLst>
                    <a:ext uri="{9D8B030D-6E8A-4147-A177-3AD203B41FA5}">
                      <a16:colId xmlns:a16="http://schemas.microsoft.com/office/drawing/2014/main" val="175704578"/>
                    </a:ext>
                  </a:extLst>
                </a:gridCol>
              </a:tblGrid>
              <a:tr h="999721">
                <a:tc>
                  <a:txBody>
                    <a:bodyPr/>
                    <a:lstStyle/>
                    <a:p>
                      <a:r>
                        <a:rPr lang="en-GB" sz="3500" dirty="0"/>
                        <a:t>Burn duration/ temperature</a:t>
                      </a:r>
                    </a:p>
                  </a:txBody>
                  <a:tcPr>
                    <a:solidFill>
                      <a:srgbClr val="170D38"/>
                    </a:solidFill>
                  </a:tcPr>
                </a:tc>
                <a:tc>
                  <a:txBody>
                    <a:bodyPr/>
                    <a:lstStyle/>
                    <a:p>
                      <a:r>
                        <a:rPr lang="en-GB" sz="3500" dirty="0"/>
                        <a:t>Observations</a:t>
                      </a:r>
                    </a:p>
                  </a:txBody>
                  <a:tcPr>
                    <a:solidFill>
                      <a:srgbClr val="170D38"/>
                    </a:solidFill>
                  </a:tcPr>
                </a:tc>
                <a:extLst>
                  <a:ext uri="{0D108BD9-81ED-4DB2-BD59-A6C34878D82A}">
                    <a16:rowId xmlns:a16="http://schemas.microsoft.com/office/drawing/2014/main" val="1109493016"/>
                  </a:ext>
                </a:extLst>
              </a:tr>
              <a:tr h="1974598">
                <a:tc>
                  <a:txBody>
                    <a:bodyPr/>
                    <a:lstStyle/>
                    <a:p>
                      <a:pPr marL="0" marR="0" lvl="0" indent="0" algn="l" defTabSz="4036710" rtl="0" eaLnBrk="1" fontAlgn="auto" latinLnBrk="0" hangingPunct="1">
                        <a:lnSpc>
                          <a:spcPct val="100000"/>
                        </a:lnSpc>
                        <a:spcBef>
                          <a:spcPts val="0"/>
                        </a:spcBef>
                        <a:spcAft>
                          <a:spcPts val="0"/>
                        </a:spcAft>
                        <a:buClrTx/>
                        <a:buSzTx/>
                        <a:buFontTx/>
                        <a:buNone/>
                        <a:tabLst/>
                        <a:defRPr/>
                      </a:pPr>
                      <a:r>
                        <a:rPr lang="en-GB" sz="2400" dirty="0">
                          <a:solidFill>
                            <a:schemeClr val="tx1"/>
                          </a:solidFill>
                        </a:rPr>
                        <a:t>400˚C 20 minutes </a:t>
                      </a:r>
                      <a:endParaRPr lang="en-GB" sz="2400" dirty="0"/>
                    </a:p>
                  </a:txBody>
                  <a:tcPr/>
                </a:tc>
                <a:tc>
                  <a:txBody>
                    <a:bodyPr/>
                    <a:lstStyle/>
                    <a:p>
                      <a:pPr marL="0" marR="0" lvl="0" indent="0" algn="l" defTabSz="4036710" rtl="0" eaLnBrk="1" fontAlgn="auto" latinLnBrk="0" hangingPunct="1">
                        <a:lnSpc>
                          <a:spcPct val="100000"/>
                        </a:lnSpc>
                        <a:spcBef>
                          <a:spcPts val="0"/>
                        </a:spcBef>
                        <a:spcAft>
                          <a:spcPts val="0"/>
                        </a:spcAft>
                        <a:buClrTx/>
                        <a:buSzTx/>
                        <a:buFontTx/>
                        <a:buNone/>
                        <a:tabLst/>
                        <a:defRPr/>
                      </a:pPr>
                      <a:r>
                        <a:rPr lang="en-GB" sz="2400" dirty="0"/>
                        <a:t>All </a:t>
                      </a:r>
                      <a:r>
                        <a:rPr lang="en-GB" sz="2400" dirty="0">
                          <a:solidFill>
                            <a:schemeClr val="tx1"/>
                          </a:solidFill>
                        </a:rPr>
                        <a:t>samples were black, unbroken with a silver sheen/flaking. Microscopy showed samples having uneven surface textures and patina with some having cortical bone wearing/delamination</a:t>
                      </a:r>
                    </a:p>
                    <a:p>
                      <a:pPr marL="342900" marR="0" lvl="0" indent="-342900" algn="l" defTabSz="4036710" rtl="0" eaLnBrk="1" fontAlgn="auto" latinLnBrk="0" hangingPunct="1">
                        <a:lnSpc>
                          <a:spcPct val="100000"/>
                        </a:lnSpc>
                        <a:spcBef>
                          <a:spcPts val="0"/>
                        </a:spcBef>
                        <a:spcAft>
                          <a:spcPts val="0"/>
                        </a:spcAft>
                        <a:buClrTx/>
                        <a:buSzTx/>
                        <a:buFontTx/>
                        <a:buChar char="-"/>
                        <a:tabLst/>
                        <a:defRPr/>
                      </a:pPr>
                      <a:r>
                        <a:rPr lang="en-GB" sz="2400" dirty="0">
                          <a:solidFill>
                            <a:schemeClr val="tx1"/>
                          </a:solidFill>
                        </a:rPr>
                        <a:t>Day 0: bleach samples had colour leach into the solution and the potassium/sodium hydroxide solutions turned pale yellow.</a:t>
                      </a:r>
                      <a:endParaRPr lang="en-GB" sz="2400" dirty="0"/>
                    </a:p>
                    <a:p>
                      <a:pPr marL="342900" marR="0" lvl="0" indent="-342900" algn="l" defTabSz="4036710" rtl="0" eaLnBrk="1" fontAlgn="auto" latinLnBrk="0" hangingPunct="1">
                        <a:lnSpc>
                          <a:spcPct val="100000"/>
                        </a:lnSpc>
                        <a:spcBef>
                          <a:spcPts val="0"/>
                        </a:spcBef>
                        <a:spcAft>
                          <a:spcPts val="0"/>
                        </a:spcAft>
                        <a:buClrTx/>
                        <a:buSzTx/>
                        <a:buFontTx/>
                        <a:buChar char="-"/>
                        <a:tabLst/>
                        <a:defRPr/>
                      </a:pPr>
                      <a:r>
                        <a:rPr lang="en-GB" sz="2400" dirty="0"/>
                        <a:t>Day 2: </a:t>
                      </a:r>
                      <a:r>
                        <a:rPr lang="en-GB" sz="2400" dirty="0">
                          <a:solidFill>
                            <a:schemeClr val="tx1"/>
                          </a:solidFill>
                        </a:rPr>
                        <a:t>all were fragile/crumbly, bleach samples turned brown. Microscopy showed cortical bone wearing/flaking, uneven surfaces with some having fractures (longitudinal/patina), spongy bone visible ad areas having a bubbly surface</a:t>
                      </a:r>
                      <a:endParaRPr lang="en-GB" sz="2400" dirty="0"/>
                    </a:p>
                    <a:p>
                      <a:pPr marL="342900" marR="0" lvl="0" indent="-342900" algn="l" defTabSz="4036710" rtl="0" eaLnBrk="1" fontAlgn="auto" latinLnBrk="0" hangingPunct="1">
                        <a:lnSpc>
                          <a:spcPct val="100000"/>
                        </a:lnSpc>
                        <a:spcBef>
                          <a:spcPts val="0"/>
                        </a:spcBef>
                        <a:spcAft>
                          <a:spcPts val="0"/>
                        </a:spcAft>
                        <a:buClrTx/>
                        <a:buSzTx/>
                        <a:buFontTx/>
                        <a:buChar char="-"/>
                        <a:tabLst/>
                        <a:defRPr/>
                      </a:pPr>
                      <a:r>
                        <a:rPr lang="en-GB" sz="2400" dirty="0"/>
                        <a:t>Day 5: </a:t>
                      </a:r>
                      <a:r>
                        <a:rPr lang="en-GB" sz="2400" dirty="0">
                          <a:solidFill>
                            <a:schemeClr val="tx1"/>
                          </a:solidFill>
                        </a:rPr>
                        <a:t>all were crumbly, bleach samples stayed brown and sodium/potassium hydroxide fragmented/crumbled. Microscopy showed cortical bone wearing/flaking, fractures/patina and a bubbly surface</a:t>
                      </a:r>
                    </a:p>
                    <a:p>
                      <a:pPr marL="342900" marR="0" lvl="0" indent="-342900" algn="l" defTabSz="4036710" rtl="0" eaLnBrk="1" fontAlgn="auto" latinLnBrk="0" hangingPunct="1">
                        <a:lnSpc>
                          <a:spcPct val="100000"/>
                        </a:lnSpc>
                        <a:spcBef>
                          <a:spcPts val="0"/>
                        </a:spcBef>
                        <a:spcAft>
                          <a:spcPts val="0"/>
                        </a:spcAft>
                        <a:buClrTx/>
                        <a:buSzTx/>
                        <a:buFontTx/>
                        <a:buChar char="-"/>
                        <a:tabLst/>
                        <a:defRPr/>
                      </a:pPr>
                      <a:r>
                        <a:rPr lang="en-GB" sz="2400" dirty="0"/>
                        <a:t>Day 9: </a:t>
                      </a:r>
                      <a:r>
                        <a:rPr lang="en-GB" sz="2400" dirty="0">
                          <a:solidFill>
                            <a:schemeClr val="tx1"/>
                          </a:solidFill>
                        </a:rPr>
                        <a:t>all were fragile, bleach samples changed colour, the rest stayed black. Microscopy showed cortical bone wearing/uneven surfaces with some having honeycomb like spongy bone and areas of lighter/smoother surfaces.</a:t>
                      </a:r>
                    </a:p>
                  </a:txBody>
                  <a:tcPr/>
                </a:tc>
                <a:extLst>
                  <a:ext uri="{0D108BD9-81ED-4DB2-BD59-A6C34878D82A}">
                    <a16:rowId xmlns:a16="http://schemas.microsoft.com/office/drawing/2014/main" val="3849928352"/>
                  </a:ext>
                </a:extLst>
              </a:tr>
              <a:tr h="1872343">
                <a:tc>
                  <a:txBody>
                    <a:bodyPr/>
                    <a:lstStyle/>
                    <a:p>
                      <a:r>
                        <a:rPr lang="en-GB" sz="2400" b="0" i="0" kern="1200" dirty="0">
                          <a:solidFill>
                            <a:schemeClr val="dk1"/>
                          </a:solidFill>
                          <a:effectLst/>
                          <a:latin typeface="+mn-lt"/>
                          <a:ea typeface="+mn-ea"/>
                          <a:cs typeface="+mn-cs"/>
                        </a:rPr>
                        <a:t>600˚C 20 minutes</a:t>
                      </a:r>
                      <a:endParaRPr lang="en-GB" sz="2400" dirty="0"/>
                    </a:p>
                  </a:txBody>
                  <a:tcPr/>
                </a:tc>
                <a:tc>
                  <a:txBody>
                    <a:bodyPr/>
                    <a:lstStyle/>
                    <a:p>
                      <a:r>
                        <a:rPr lang="en-GB" sz="2400" b="0" i="0" kern="1200" dirty="0">
                          <a:solidFill>
                            <a:schemeClr val="dk1"/>
                          </a:solidFill>
                          <a:effectLst/>
                          <a:latin typeface="+mn-lt"/>
                          <a:ea typeface="+mn-ea"/>
                          <a:cs typeface="+mn-cs"/>
                        </a:rPr>
                        <a:t>All were white/pale grey with minor flaking/cracking and powdery surfaces. Microscopy showed fractures (patina/longitudinal/step), flaking/cortical bone wearing and some areas of a yellow/cream or blue/grey colour</a:t>
                      </a:r>
                      <a:r>
                        <a:rPr lang="en-GB" sz="2400" b="0" i="1" kern="1200" dirty="0">
                          <a:solidFill>
                            <a:schemeClr val="dk1"/>
                          </a:solidFill>
                          <a:effectLst/>
                          <a:latin typeface="+mn-lt"/>
                          <a:ea typeface="+mn-ea"/>
                          <a:cs typeface="+mn-cs"/>
                        </a:rPr>
                        <a:t>.</a:t>
                      </a:r>
                    </a:p>
                    <a:p>
                      <a:pPr marL="342900" indent="-342900">
                        <a:buFontTx/>
                        <a:buChar char="-"/>
                      </a:pPr>
                      <a:r>
                        <a:rPr lang="en-GB" sz="2400" b="0" i="0" kern="1200" dirty="0">
                          <a:solidFill>
                            <a:schemeClr val="dk1"/>
                          </a:solidFill>
                          <a:effectLst/>
                          <a:latin typeface="+mn-lt"/>
                          <a:ea typeface="+mn-ea"/>
                          <a:cs typeface="+mn-cs"/>
                        </a:rPr>
                        <a:t>Day 0: no changes observed</a:t>
                      </a:r>
                    </a:p>
                    <a:p>
                      <a:pPr marL="342900" indent="-342900">
                        <a:buFontTx/>
                        <a:buChar char="-"/>
                      </a:pPr>
                      <a:r>
                        <a:rPr lang="en-GB" sz="2400" b="0" i="0" kern="1200" dirty="0">
                          <a:solidFill>
                            <a:schemeClr val="dk1"/>
                          </a:solidFill>
                          <a:effectLst/>
                          <a:latin typeface="+mn-lt"/>
                          <a:ea typeface="+mn-ea"/>
                          <a:cs typeface="+mn-cs"/>
                        </a:rPr>
                        <a:t>Day 2: all were crumbly but unbroken, bleach sample 2 was fragile and sodium/potassium hydroxide samples were blueish grey. </a:t>
                      </a:r>
                    </a:p>
                    <a:p>
                      <a:pPr marL="342900" indent="-342900">
                        <a:buFontTx/>
                        <a:buChar char="-"/>
                      </a:pPr>
                      <a:r>
                        <a:rPr lang="en-GB" sz="2400" b="0" i="0" kern="1200" dirty="0">
                          <a:solidFill>
                            <a:schemeClr val="dk1"/>
                          </a:solidFill>
                          <a:effectLst/>
                          <a:latin typeface="+mn-lt"/>
                          <a:ea typeface="+mn-ea"/>
                          <a:cs typeface="+mn-cs"/>
                        </a:rPr>
                        <a:t>Day 5: all were unbroken but crumbly and were grey/blueish grey.</a:t>
                      </a:r>
                    </a:p>
                    <a:p>
                      <a:pPr marL="342900" indent="-342900">
                        <a:buFontTx/>
                        <a:buChar char="-"/>
                      </a:pPr>
                      <a:r>
                        <a:rPr lang="en-GB" sz="2400" b="0" i="0" kern="1200" dirty="0">
                          <a:solidFill>
                            <a:schemeClr val="dk1"/>
                          </a:solidFill>
                          <a:effectLst/>
                          <a:latin typeface="+mn-lt"/>
                          <a:ea typeface="+mn-ea"/>
                          <a:cs typeface="+mn-cs"/>
                        </a:rPr>
                        <a:t>Day 9: all were crumbly/fragmented with no colour change.</a:t>
                      </a:r>
                      <a:r>
                        <a:rPr lang="en-US" sz="2400" b="0" i="0" kern="1200" dirty="0">
                          <a:solidFill>
                            <a:schemeClr val="dk1"/>
                          </a:solidFill>
                          <a:effectLst/>
                          <a:latin typeface="+mn-lt"/>
                          <a:ea typeface="+mn-ea"/>
                          <a:cs typeface="+mn-cs"/>
                        </a:rPr>
                        <a:t>​</a:t>
                      </a:r>
                    </a:p>
                  </a:txBody>
                  <a:tcPr/>
                </a:tc>
                <a:extLst>
                  <a:ext uri="{0D108BD9-81ED-4DB2-BD59-A6C34878D82A}">
                    <a16:rowId xmlns:a16="http://schemas.microsoft.com/office/drawing/2014/main" val="35879498"/>
                  </a:ext>
                </a:extLst>
              </a:tr>
              <a:tr h="2521131">
                <a:tc>
                  <a:txBody>
                    <a:bodyPr/>
                    <a:lstStyle/>
                    <a:p>
                      <a:r>
                        <a:rPr lang="en-GB" sz="2400" b="0" i="0" kern="1200" dirty="0">
                          <a:solidFill>
                            <a:schemeClr val="dk1"/>
                          </a:solidFill>
                          <a:effectLst/>
                          <a:latin typeface="+mn-lt"/>
                          <a:ea typeface="+mn-ea"/>
                          <a:cs typeface="+mn-cs"/>
                        </a:rPr>
                        <a:t>800˚C 20 minutes</a:t>
                      </a:r>
                      <a:endParaRPr lang="en-GB" sz="2400" dirty="0"/>
                    </a:p>
                  </a:txBody>
                  <a:tcPr/>
                </a:tc>
                <a:tc>
                  <a:txBody>
                    <a:bodyPr/>
                    <a:lstStyle/>
                    <a:p>
                      <a:r>
                        <a:rPr lang="en-GB" sz="2400" b="0" i="0" kern="1200" dirty="0">
                          <a:solidFill>
                            <a:schemeClr val="dk1"/>
                          </a:solidFill>
                          <a:effectLst/>
                          <a:latin typeface="+mn-lt"/>
                          <a:ea typeface="+mn-ea"/>
                          <a:cs typeface="+mn-cs"/>
                        </a:rPr>
                        <a:t>All were white with flaking/surface cracking and powdery surfaces. Microscopy showed surface pitting, cortical bone wear and fracture revealing spongy bone. Some had uneven surface textures/ smoother areas, yellow colouration, cortical bone wearing and honeycomb like spongy bone</a:t>
                      </a:r>
                    </a:p>
                    <a:p>
                      <a:pPr marL="342900" marR="0" lvl="0" indent="-342900" algn="l" defTabSz="4036710" rtl="0" eaLnBrk="1" fontAlgn="auto" latinLnBrk="0" hangingPunct="1">
                        <a:lnSpc>
                          <a:spcPct val="100000"/>
                        </a:lnSpc>
                        <a:spcBef>
                          <a:spcPts val="0"/>
                        </a:spcBef>
                        <a:spcAft>
                          <a:spcPts val="0"/>
                        </a:spcAft>
                        <a:buClrTx/>
                        <a:buSzTx/>
                        <a:buFontTx/>
                        <a:buChar char="-"/>
                        <a:tabLst/>
                        <a:defRPr/>
                      </a:pPr>
                      <a:r>
                        <a:rPr lang="en-GB" sz="2400" b="0" i="0" kern="1200" dirty="0">
                          <a:solidFill>
                            <a:schemeClr val="dk1"/>
                          </a:solidFill>
                          <a:effectLst/>
                          <a:latin typeface="+mn-lt"/>
                          <a:ea typeface="+mn-ea"/>
                          <a:cs typeface="+mn-cs"/>
                        </a:rPr>
                        <a:t>Day 0: no changes observed</a:t>
                      </a:r>
                    </a:p>
                    <a:p>
                      <a:pPr marL="342900" marR="0" lvl="0" indent="-342900" algn="l" defTabSz="4036710" rtl="0" eaLnBrk="1" fontAlgn="auto" latinLnBrk="0" hangingPunct="1">
                        <a:lnSpc>
                          <a:spcPct val="100000"/>
                        </a:lnSpc>
                        <a:spcBef>
                          <a:spcPts val="0"/>
                        </a:spcBef>
                        <a:spcAft>
                          <a:spcPts val="0"/>
                        </a:spcAft>
                        <a:buClrTx/>
                        <a:buSzTx/>
                        <a:buFontTx/>
                        <a:buChar char="-"/>
                        <a:tabLst/>
                        <a:defRPr/>
                      </a:pPr>
                      <a:r>
                        <a:rPr lang="en-GB" sz="2400" b="0" i="0" kern="1200" dirty="0">
                          <a:solidFill>
                            <a:schemeClr val="dk1"/>
                          </a:solidFill>
                          <a:effectLst/>
                          <a:latin typeface="+mn-lt"/>
                          <a:ea typeface="+mn-ea"/>
                          <a:cs typeface="+mn-cs"/>
                        </a:rPr>
                        <a:t>Day 2: all were white, fragile/crumbly and bleach samples had flaking/fractures. </a:t>
                      </a:r>
                    </a:p>
                    <a:p>
                      <a:pPr marL="342900" marR="0" lvl="0" indent="-342900" algn="l" defTabSz="4036710" rtl="0" eaLnBrk="1" fontAlgn="auto" latinLnBrk="0" hangingPunct="1">
                        <a:lnSpc>
                          <a:spcPct val="100000"/>
                        </a:lnSpc>
                        <a:spcBef>
                          <a:spcPts val="0"/>
                        </a:spcBef>
                        <a:spcAft>
                          <a:spcPts val="0"/>
                        </a:spcAft>
                        <a:buClrTx/>
                        <a:buSzTx/>
                        <a:buFontTx/>
                        <a:buChar char="-"/>
                        <a:tabLst/>
                        <a:defRPr/>
                      </a:pPr>
                      <a:r>
                        <a:rPr lang="en-GB" sz="2400" b="0" i="0" kern="1200" dirty="0">
                          <a:solidFill>
                            <a:schemeClr val="dk1"/>
                          </a:solidFill>
                          <a:effectLst/>
                          <a:latin typeface="+mn-lt"/>
                          <a:ea typeface="+mn-ea"/>
                          <a:cs typeface="+mn-cs"/>
                        </a:rPr>
                        <a:t>Day 5: most crumbled/fragmented when cut, all were white with a bleach sample having spongy bone a pale-yellow colour. </a:t>
                      </a:r>
                    </a:p>
                    <a:p>
                      <a:pPr marL="342900" marR="0" lvl="0" indent="-342900" algn="l" defTabSz="4036710" rtl="0" eaLnBrk="1" fontAlgn="auto" latinLnBrk="0" hangingPunct="1">
                        <a:lnSpc>
                          <a:spcPct val="100000"/>
                        </a:lnSpc>
                        <a:spcBef>
                          <a:spcPts val="0"/>
                        </a:spcBef>
                        <a:spcAft>
                          <a:spcPts val="0"/>
                        </a:spcAft>
                        <a:buClrTx/>
                        <a:buSzTx/>
                        <a:buFontTx/>
                        <a:buChar char="-"/>
                        <a:tabLst/>
                        <a:defRPr/>
                      </a:pPr>
                      <a:r>
                        <a:rPr lang="en-GB" sz="2400" b="0" i="0" kern="1200" dirty="0">
                          <a:solidFill>
                            <a:schemeClr val="dk1"/>
                          </a:solidFill>
                          <a:effectLst/>
                          <a:latin typeface="+mn-lt"/>
                          <a:ea typeface="+mn-ea"/>
                          <a:cs typeface="+mn-cs"/>
                        </a:rPr>
                        <a:t>Day 9: most were white, intact, crumbly/ fragmented and bleach sample 2/sodium hydroxide samples crumbled/fragmented. Bleach sample 2 had flaking revealing spongy bone.</a:t>
                      </a:r>
                    </a:p>
                  </a:txBody>
                  <a:tcPr/>
                </a:tc>
                <a:extLst>
                  <a:ext uri="{0D108BD9-81ED-4DB2-BD59-A6C34878D82A}">
                    <a16:rowId xmlns:a16="http://schemas.microsoft.com/office/drawing/2014/main" val="953617298"/>
                  </a:ext>
                </a:extLst>
              </a:tr>
              <a:tr h="2169924">
                <a:tc>
                  <a:txBody>
                    <a:bodyPr/>
                    <a:lstStyle/>
                    <a:p>
                      <a:pPr marL="0" marR="0" lvl="0" indent="0" algn="l" defTabSz="4036710" rtl="0" eaLnBrk="1" fontAlgn="auto" latinLnBrk="0" hangingPunct="1">
                        <a:lnSpc>
                          <a:spcPct val="100000"/>
                        </a:lnSpc>
                        <a:spcBef>
                          <a:spcPts val="0"/>
                        </a:spcBef>
                        <a:spcAft>
                          <a:spcPts val="0"/>
                        </a:spcAft>
                        <a:buClrTx/>
                        <a:buSzTx/>
                        <a:buFontTx/>
                        <a:buNone/>
                        <a:tabLst/>
                        <a:defRPr/>
                      </a:pPr>
                      <a:r>
                        <a:rPr lang="en-GB" sz="2400" b="0" i="0" kern="1200" dirty="0">
                          <a:solidFill>
                            <a:schemeClr val="dk1"/>
                          </a:solidFill>
                          <a:effectLst/>
                          <a:latin typeface="+mn-lt"/>
                          <a:ea typeface="+mn-ea"/>
                          <a:cs typeface="+mn-cs"/>
                        </a:rPr>
                        <a:t>400˚C 40 minutes</a:t>
                      </a:r>
                      <a:endParaRPr lang="en-GB" sz="2400" dirty="0"/>
                    </a:p>
                    <a:p>
                      <a:endParaRPr lang="en-GB" dirty="0"/>
                    </a:p>
                  </a:txBody>
                  <a:tcPr/>
                </a:tc>
                <a:tc>
                  <a:txBody>
                    <a:bodyPr/>
                    <a:lstStyle/>
                    <a:p>
                      <a:r>
                        <a:rPr lang="en-GB" sz="2400" b="0" i="0" u="none" strike="noStrike" kern="1200" dirty="0">
                          <a:solidFill>
                            <a:schemeClr val="dk1"/>
                          </a:solidFill>
                          <a:effectLst/>
                          <a:latin typeface="+mn-lt"/>
                          <a:ea typeface="+mn-ea"/>
                          <a:cs typeface="+mn-cs"/>
                        </a:rPr>
                        <a:t>All were black with flaking/surface cracking. Microscopy showed flaking/fractures (patina/longitudinal/delamination/step) and some having cortical bone wearing with small holes appearing. </a:t>
                      </a:r>
                    </a:p>
                    <a:p>
                      <a:pPr marL="342900" indent="-342900">
                        <a:buFontTx/>
                        <a:buChar char="-"/>
                      </a:pPr>
                      <a:r>
                        <a:rPr lang="en-GB" sz="2400" b="0" i="0" u="none" strike="noStrike" kern="1200" dirty="0">
                          <a:solidFill>
                            <a:schemeClr val="dk1"/>
                          </a:solidFill>
                          <a:effectLst/>
                          <a:latin typeface="+mn-lt"/>
                          <a:ea typeface="+mn-ea"/>
                          <a:cs typeface="+mn-cs"/>
                        </a:rPr>
                        <a:t>Day 0: bleach samples had colour leaching into the solution, sodium hydroxide solution tuned pale yellow and potassium hydroxide had no changes.</a:t>
                      </a:r>
                    </a:p>
                    <a:p>
                      <a:pPr marL="342900" indent="-342900">
                        <a:buFontTx/>
                        <a:buChar char="-"/>
                      </a:pPr>
                      <a:r>
                        <a:rPr lang="en-GB" sz="2400" b="0" i="0" u="none" strike="noStrike" kern="1200" dirty="0">
                          <a:solidFill>
                            <a:schemeClr val="dk1"/>
                          </a:solidFill>
                          <a:effectLst/>
                          <a:latin typeface="+mn-lt"/>
                          <a:ea typeface="+mn-ea"/>
                          <a:cs typeface="+mn-cs"/>
                        </a:rPr>
                        <a:t> Day 2: all were unbroken with bleach samples turning brown and crumbling and the sodium/potassium hydroxide samples remained black. </a:t>
                      </a:r>
                    </a:p>
                    <a:p>
                      <a:pPr marL="342900" indent="-342900">
                        <a:buFontTx/>
                        <a:buChar char="-"/>
                      </a:pPr>
                      <a:r>
                        <a:rPr lang="en-GB" sz="2400" b="0" i="0" u="none" strike="noStrike" kern="1200" dirty="0">
                          <a:solidFill>
                            <a:schemeClr val="dk1"/>
                          </a:solidFill>
                          <a:effectLst/>
                          <a:latin typeface="+mn-lt"/>
                          <a:ea typeface="+mn-ea"/>
                          <a:cs typeface="+mn-cs"/>
                        </a:rPr>
                        <a:t>Day 5: all were unbroken, the bleach samples were brown and the sodium/potassium hydroxide samples were black. </a:t>
                      </a:r>
                    </a:p>
                    <a:p>
                      <a:pPr marL="342900" indent="-342900">
                        <a:buFontTx/>
                        <a:buChar char="-"/>
                      </a:pPr>
                      <a:r>
                        <a:rPr lang="en-GB" sz="2400" b="0" i="0" u="none" strike="noStrike" kern="1200" dirty="0">
                          <a:solidFill>
                            <a:schemeClr val="dk1"/>
                          </a:solidFill>
                          <a:effectLst/>
                          <a:latin typeface="+mn-lt"/>
                          <a:ea typeface="+mn-ea"/>
                          <a:cs typeface="+mn-cs"/>
                        </a:rPr>
                        <a:t>Day 9: all were fragmented/crumbly, the bleach samples were dark brown and the sodium/potassium samples remained black</a:t>
                      </a:r>
                    </a:p>
                  </a:txBody>
                  <a:tcPr/>
                </a:tc>
                <a:extLst>
                  <a:ext uri="{0D108BD9-81ED-4DB2-BD59-A6C34878D82A}">
                    <a16:rowId xmlns:a16="http://schemas.microsoft.com/office/drawing/2014/main" val="775911436"/>
                  </a:ext>
                </a:extLst>
              </a:tr>
              <a:tr h="2924591">
                <a:tc>
                  <a:txBody>
                    <a:bodyPr/>
                    <a:lstStyle/>
                    <a:p>
                      <a:pPr marL="0" marR="0" lvl="0" indent="0" algn="l" defTabSz="4036710" rtl="0" eaLnBrk="1" fontAlgn="auto" latinLnBrk="0" hangingPunct="1">
                        <a:lnSpc>
                          <a:spcPct val="100000"/>
                        </a:lnSpc>
                        <a:spcBef>
                          <a:spcPts val="0"/>
                        </a:spcBef>
                        <a:spcAft>
                          <a:spcPts val="0"/>
                        </a:spcAft>
                        <a:buClrTx/>
                        <a:buSzTx/>
                        <a:buFontTx/>
                        <a:buNone/>
                        <a:tabLst/>
                        <a:defRPr/>
                      </a:pPr>
                      <a:r>
                        <a:rPr lang="en-GB" sz="2400" b="0" i="0" kern="1200">
                          <a:solidFill>
                            <a:schemeClr val="dk1"/>
                          </a:solidFill>
                          <a:effectLst/>
                          <a:latin typeface="+mn-lt"/>
                          <a:ea typeface="+mn-ea"/>
                          <a:cs typeface="+mn-cs"/>
                        </a:rPr>
                        <a:t>600˚C 40 minutes</a:t>
                      </a:r>
                      <a:endParaRPr lang="en-GB" sz="2400" i="0"/>
                    </a:p>
                    <a:p>
                      <a:endParaRPr lang="en-GB" i="0"/>
                    </a:p>
                  </a:txBody>
                  <a:tcPr/>
                </a:tc>
                <a:tc>
                  <a:txBody>
                    <a:bodyPr/>
                    <a:lstStyle/>
                    <a:p>
                      <a:r>
                        <a:rPr lang="en-GB" sz="2400" b="0" i="0" u="none" strike="noStrike" kern="1200" dirty="0">
                          <a:solidFill>
                            <a:schemeClr val="dk1"/>
                          </a:solidFill>
                          <a:effectLst/>
                          <a:latin typeface="+mn-lt"/>
                          <a:ea typeface="+mn-ea"/>
                          <a:cs typeface="+mn-cs"/>
                        </a:rPr>
                        <a:t>All were light/slightly darker grey, unbroken with surface cracking, cortical bone wearing and minor flaking. Areas of yellow/black/dark grey were observed. Microscopy showed all had cortical bone wearing, pitting, fractures/flaking, powdery surfaces, possible soot and some with an uneven surface texture or smoother areas.</a:t>
                      </a:r>
                    </a:p>
                    <a:p>
                      <a:pPr marL="342900" indent="-342900">
                        <a:buFontTx/>
                        <a:buChar char="-"/>
                      </a:pPr>
                      <a:r>
                        <a:rPr lang="en-GB" sz="2400" b="0" i="0" u="none" strike="noStrike" kern="1200" dirty="0">
                          <a:solidFill>
                            <a:schemeClr val="dk1"/>
                          </a:solidFill>
                          <a:effectLst/>
                          <a:latin typeface="+mn-lt"/>
                          <a:ea typeface="+mn-ea"/>
                          <a:cs typeface="+mn-cs"/>
                        </a:rPr>
                        <a:t>Day 0: no changes observed. </a:t>
                      </a:r>
                    </a:p>
                    <a:p>
                      <a:pPr marL="342900" indent="-342900">
                        <a:buFontTx/>
                        <a:buChar char="-"/>
                      </a:pPr>
                      <a:r>
                        <a:rPr lang="en-GB" sz="2400" b="0" i="0" u="none" strike="noStrike" kern="1200" dirty="0">
                          <a:solidFill>
                            <a:schemeClr val="dk1"/>
                          </a:solidFill>
                          <a:effectLst/>
                          <a:latin typeface="+mn-lt"/>
                          <a:ea typeface="+mn-ea"/>
                          <a:cs typeface="+mn-cs"/>
                        </a:rPr>
                        <a:t>Day 2: all were intact but slightly fragmented with some being crumbly and grey or blueish grey. </a:t>
                      </a:r>
                    </a:p>
                    <a:p>
                      <a:pPr marL="342900" indent="-342900">
                        <a:buFontTx/>
                        <a:buChar char="-"/>
                      </a:pPr>
                      <a:r>
                        <a:rPr lang="en-GB" sz="2400" b="0" i="0" u="none" strike="noStrike" kern="1200" dirty="0">
                          <a:solidFill>
                            <a:schemeClr val="dk1"/>
                          </a:solidFill>
                          <a:effectLst/>
                          <a:latin typeface="+mn-lt"/>
                          <a:ea typeface="+mn-ea"/>
                          <a:cs typeface="+mn-cs"/>
                        </a:rPr>
                        <a:t>Day 5: all were unbroken but fragmented and blueish grey with some being crumbly and broken off cortical bone. Microscopy showed most samples had uneven surfaces, cortical bone wearing and fractures/cracking with some having lighter/yellow areas and smoother areas with spongy bone observed. </a:t>
                      </a:r>
                    </a:p>
                    <a:p>
                      <a:pPr marL="342900" indent="-342900">
                        <a:buFontTx/>
                        <a:buChar char="-"/>
                      </a:pPr>
                      <a:r>
                        <a:rPr lang="en-GB" sz="2400" b="0" i="0" u="none" strike="noStrike" kern="1200" dirty="0">
                          <a:solidFill>
                            <a:schemeClr val="dk1"/>
                          </a:solidFill>
                          <a:effectLst/>
                          <a:latin typeface="+mn-lt"/>
                          <a:ea typeface="+mn-ea"/>
                          <a:cs typeface="+mn-cs"/>
                        </a:rPr>
                        <a:t>Day 9: all crumbled/fragmented and were grey or blueish grey. Microscopy showed all had cortical bone wearing and uneven surfaces with some having flaking/fracturing, honeycomb like spongy bone at the ends and some yellow/cream areas observed.</a:t>
                      </a:r>
                      <a:r>
                        <a:rPr lang="en-GB" sz="2400" b="0" i="0" kern="1200" dirty="0">
                          <a:solidFill>
                            <a:schemeClr val="dk1"/>
                          </a:solidFill>
                          <a:effectLst/>
                          <a:latin typeface="+mn-lt"/>
                          <a:ea typeface="+mn-ea"/>
                          <a:cs typeface="+mn-cs"/>
                        </a:rPr>
                        <a:t>​</a:t>
                      </a:r>
                      <a:endParaRPr lang="en-GB" sz="2400" i="0" dirty="0"/>
                    </a:p>
                  </a:txBody>
                  <a:tcPr/>
                </a:tc>
                <a:extLst>
                  <a:ext uri="{0D108BD9-81ED-4DB2-BD59-A6C34878D82A}">
                    <a16:rowId xmlns:a16="http://schemas.microsoft.com/office/drawing/2014/main" val="3218889723"/>
                  </a:ext>
                </a:extLst>
              </a:tr>
              <a:tr h="2604535">
                <a:tc>
                  <a:txBody>
                    <a:bodyPr/>
                    <a:lstStyle/>
                    <a:p>
                      <a:r>
                        <a:rPr lang="en-GB" sz="2400" b="0" i="0" u="none" strike="noStrike" kern="1200" dirty="0">
                          <a:solidFill>
                            <a:schemeClr val="dk1"/>
                          </a:solidFill>
                          <a:effectLst/>
                          <a:latin typeface="+mn-lt"/>
                          <a:ea typeface="+mn-ea"/>
                          <a:cs typeface="+mn-cs"/>
                        </a:rPr>
                        <a:t>800˚C 40 minutes</a:t>
                      </a:r>
                      <a:endParaRPr lang="en-GB" sz="2400" b="0" dirty="0"/>
                    </a:p>
                  </a:txBody>
                  <a:tcPr/>
                </a:tc>
                <a:tc>
                  <a:txBody>
                    <a:bodyPr/>
                    <a:lstStyle/>
                    <a:p>
                      <a:r>
                        <a:rPr lang="en-GB" sz="2400" b="0" i="0" u="none" strike="noStrike" kern="1200" dirty="0">
                          <a:solidFill>
                            <a:schemeClr val="dk1"/>
                          </a:solidFill>
                          <a:effectLst/>
                          <a:latin typeface="+mn-lt"/>
                          <a:ea typeface="+mn-ea"/>
                          <a:cs typeface="+mn-cs"/>
                        </a:rPr>
                        <a:t>Samples were white, unbroken with cortical bone wearing, slight flaking/cracking and powdery surfaces. Microscopy showed uneven surface textures, fractures, yellow coloration and spongy bone at the end of the samples.</a:t>
                      </a:r>
                    </a:p>
                    <a:p>
                      <a:pPr marL="342900" indent="-342900">
                        <a:buFontTx/>
                        <a:buChar char="-"/>
                      </a:pPr>
                      <a:r>
                        <a:rPr lang="en-GB" sz="2400" b="0" i="0" u="none" strike="noStrike" kern="1200" dirty="0">
                          <a:solidFill>
                            <a:schemeClr val="dk1"/>
                          </a:solidFill>
                          <a:effectLst/>
                          <a:latin typeface="+mn-lt"/>
                          <a:ea typeface="+mn-ea"/>
                          <a:cs typeface="+mn-cs"/>
                        </a:rPr>
                        <a:t>Day 0: no changes observed.</a:t>
                      </a:r>
                    </a:p>
                    <a:p>
                      <a:pPr marL="342900" indent="-342900">
                        <a:buFontTx/>
                        <a:buChar char="-"/>
                      </a:pPr>
                      <a:r>
                        <a:rPr lang="en-GB" sz="2400" b="0" i="0" u="none" strike="noStrike" kern="1200" dirty="0">
                          <a:solidFill>
                            <a:schemeClr val="dk1"/>
                          </a:solidFill>
                          <a:effectLst/>
                          <a:latin typeface="+mn-lt"/>
                          <a:ea typeface="+mn-ea"/>
                          <a:cs typeface="+mn-cs"/>
                        </a:rPr>
                        <a:t> Day 2: all were white and fragile/crumbly. </a:t>
                      </a:r>
                    </a:p>
                    <a:p>
                      <a:pPr marL="342900" indent="-342900">
                        <a:buFontTx/>
                        <a:buChar char="-"/>
                      </a:pPr>
                      <a:r>
                        <a:rPr lang="en-GB" sz="2400" b="0" i="0" u="none" strike="noStrike" kern="1200" dirty="0">
                          <a:solidFill>
                            <a:schemeClr val="dk1"/>
                          </a:solidFill>
                          <a:effectLst/>
                          <a:latin typeface="+mn-lt"/>
                          <a:ea typeface="+mn-ea"/>
                          <a:cs typeface="+mn-cs"/>
                        </a:rPr>
                        <a:t>Day 5: all were white, unbroken and fragment/crumbly. Microscopy showed all had cortical bone wearing/ uneven surfaces with some having small holes and honeycomb like appearance (figure 1) and most had minor flaking.</a:t>
                      </a:r>
                    </a:p>
                    <a:p>
                      <a:pPr marL="342900" indent="-342900">
                        <a:buFontTx/>
                        <a:buChar char="-"/>
                      </a:pPr>
                      <a:r>
                        <a:rPr lang="en-GB" sz="2400" b="0" i="0" u="none" strike="noStrike" kern="1200" dirty="0">
                          <a:solidFill>
                            <a:schemeClr val="dk1"/>
                          </a:solidFill>
                          <a:effectLst/>
                          <a:latin typeface="+mn-lt"/>
                          <a:ea typeface="+mn-ea"/>
                          <a:cs typeface="+mn-cs"/>
                        </a:rPr>
                        <a:t> Day 9: all were white and crumbly/fragmented. Microscopy showed all had cortical bone wearing, most had uneven surfaces and some had small holes, slight flaking and spongy bone observed.</a:t>
                      </a:r>
                      <a:r>
                        <a:rPr lang="en-GB" sz="2400" b="0" i="0" kern="1200" dirty="0">
                          <a:solidFill>
                            <a:schemeClr val="dk1"/>
                          </a:solidFill>
                          <a:effectLst/>
                          <a:latin typeface="+mn-lt"/>
                          <a:ea typeface="+mn-ea"/>
                          <a:cs typeface="+mn-cs"/>
                        </a:rPr>
                        <a:t>​</a:t>
                      </a:r>
                      <a:endParaRPr lang="en-GB" sz="2400" i="0" dirty="0"/>
                    </a:p>
                  </a:txBody>
                  <a:tcPr/>
                </a:tc>
                <a:extLst>
                  <a:ext uri="{0D108BD9-81ED-4DB2-BD59-A6C34878D82A}">
                    <a16:rowId xmlns:a16="http://schemas.microsoft.com/office/drawing/2014/main" val="1080587211"/>
                  </a:ext>
                </a:extLst>
              </a:tr>
            </a:tbl>
          </a:graphicData>
        </a:graphic>
      </p:graphicFrame>
      <p:sp>
        <p:nvSpPr>
          <p:cNvPr id="20" name="Rectangle 19">
            <a:extLst>
              <a:ext uri="{FF2B5EF4-FFF2-40B4-BE49-F238E27FC236}">
                <a16:creationId xmlns:a16="http://schemas.microsoft.com/office/drawing/2014/main" id="{D0A4075F-5798-07B0-0484-A324495CAD40}"/>
              </a:ext>
            </a:extLst>
          </p:cNvPr>
          <p:cNvSpPr/>
          <p:nvPr/>
        </p:nvSpPr>
        <p:spPr>
          <a:xfrm>
            <a:off x="156743" y="18127527"/>
            <a:ext cx="19830644" cy="7291773"/>
          </a:xfrm>
          <a:prstGeom prst="rect">
            <a:avLst/>
          </a:prstGeom>
          <a:no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b="1" u="sng" dirty="0">
                <a:solidFill>
                  <a:schemeClr val="tx1"/>
                </a:solidFill>
                <a:latin typeface="Plus Jakarta Sans" pitchFamily="2" charset="0"/>
                <a:cs typeface="Plus Jakarta Sans" pitchFamily="2" charset="0"/>
              </a:rPr>
              <a:t>Results and Discussion</a:t>
            </a:r>
            <a:endParaRPr lang="en-GB" sz="4800" b="1" u="sng" dirty="0">
              <a:solidFill>
                <a:schemeClr val="tx1"/>
              </a:solidFill>
              <a:highlight>
                <a:srgbClr val="FFFF00"/>
              </a:highlight>
              <a:latin typeface="Plus Jakarta Sans" pitchFamily="2" charset="0"/>
              <a:cs typeface="Plus Jakarta Sans" pitchFamily="2" charset="0"/>
            </a:endParaRPr>
          </a:p>
          <a:p>
            <a:pPr algn="just"/>
            <a:r>
              <a:rPr lang="en-GB" sz="2400" dirty="0">
                <a:solidFill>
                  <a:schemeClr val="tx1"/>
                </a:solidFill>
              </a:rPr>
              <a:t>The observations of each burn temperature/burn duration and microscopy  along with observations at each day of submersion can be seen in table 1.</a:t>
            </a:r>
          </a:p>
          <a:p>
            <a:pPr algn="just"/>
            <a:r>
              <a:rPr lang="en-GB" sz="2400" i="1" dirty="0">
                <a:solidFill>
                  <a:schemeClr val="tx1"/>
                </a:solidFill>
              </a:rPr>
              <a:t>Unburnt bones: </a:t>
            </a:r>
            <a:r>
              <a:rPr lang="en-GB" sz="2400" dirty="0">
                <a:solidFill>
                  <a:schemeClr val="tx1"/>
                </a:solidFill>
              </a:rPr>
              <a:t>light grey/pale brown or pale red/light pink. Microscopy showed all had uneven surface textures with a slight shine.  </a:t>
            </a:r>
            <a:r>
              <a:rPr lang="en-GB" sz="2400" i="1" dirty="0">
                <a:solidFill>
                  <a:schemeClr val="tx1"/>
                </a:solidFill>
              </a:rPr>
              <a:t>Day 0 </a:t>
            </a:r>
            <a:r>
              <a:rPr lang="en-GB" sz="2400" dirty="0">
                <a:solidFill>
                  <a:schemeClr val="tx1"/>
                </a:solidFill>
              </a:rPr>
              <a:t>– no changes observed but a white coating on the bleach sample. </a:t>
            </a:r>
            <a:r>
              <a:rPr lang="en-GB" sz="2400" i="1" dirty="0">
                <a:solidFill>
                  <a:schemeClr val="tx1"/>
                </a:solidFill>
              </a:rPr>
              <a:t>Day 2 </a:t>
            </a:r>
            <a:r>
              <a:rPr lang="en-GB" sz="2400" dirty="0">
                <a:solidFill>
                  <a:schemeClr val="tx1"/>
                </a:solidFill>
              </a:rPr>
              <a:t>– bleach sample had no changes, but the sodium/potassium hydroxide samples had a jelly film and most were pink/light beige. </a:t>
            </a:r>
            <a:r>
              <a:rPr lang="en-GB" sz="2400" i="1" dirty="0">
                <a:solidFill>
                  <a:schemeClr val="tx1"/>
                </a:solidFill>
              </a:rPr>
              <a:t>Day 5 </a:t>
            </a:r>
            <a:r>
              <a:rPr lang="en-GB" sz="2400" dirty="0">
                <a:solidFill>
                  <a:schemeClr val="tx1"/>
                </a:solidFill>
              </a:rPr>
              <a:t>– no changes from day 2. Microscopy showed some has a smooth surface or uneven surface with the jelly film, light areas and spongy bone observed. </a:t>
            </a:r>
            <a:r>
              <a:rPr lang="en-GB" sz="2400" i="1" dirty="0">
                <a:solidFill>
                  <a:schemeClr val="tx1"/>
                </a:solidFill>
              </a:rPr>
              <a:t>Day 9 </a:t>
            </a:r>
            <a:r>
              <a:rPr lang="en-GB" sz="2400" dirty="0">
                <a:solidFill>
                  <a:schemeClr val="tx1"/>
                </a:solidFill>
              </a:rPr>
              <a:t>– no changes from day 5 but the sodium/potassium hydroxide samples were pink. Microscopy showed some had cortical bone wearing, uneven surfaces, dark spots and spongy bone observed. </a:t>
            </a:r>
          </a:p>
          <a:p>
            <a:pPr algn="just"/>
            <a:r>
              <a:rPr lang="en-GB" sz="2400" dirty="0">
                <a:solidFill>
                  <a:schemeClr val="tx1"/>
                </a:solidFill>
              </a:rPr>
              <a:t>Both 20/40 minute’s CI increases (Figure 3) and C/P ratio decreased (figure 4) as temperature increased. </a:t>
            </a:r>
            <a:r>
              <a:rPr lang="en-GB" sz="2400" i="1" dirty="0">
                <a:solidFill>
                  <a:schemeClr val="tx1"/>
                </a:solidFill>
              </a:rPr>
              <a:t>Day 2 </a:t>
            </a:r>
            <a:r>
              <a:rPr lang="en-GB" sz="2400" dirty="0">
                <a:solidFill>
                  <a:schemeClr val="tx1"/>
                </a:solidFill>
              </a:rPr>
              <a:t>– saw the lowest CI but increased the longer submerged, 20 minutes had a higher C/P ratio than 40 minutes and was lower at 800˚C than 400˚C. All alkalis had a decrease in CI on day 2 which increased on day 5 and 9. Across time of submersion the C/P ratio decreased as temperature increased and the longer submerged the more affected the bones became. Bones become crumbly the longer they are submerged making them more fragile due to alkaline solutions affecting collagen (</a:t>
            </a:r>
            <a:r>
              <a:rPr lang="en-GB" sz="2400" dirty="0" err="1">
                <a:solidFill>
                  <a:schemeClr val="tx1"/>
                </a:solidFill>
              </a:rPr>
              <a:t>Amadasi</a:t>
            </a:r>
            <a:r>
              <a:rPr lang="en-GB" sz="2400" dirty="0">
                <a:solidFill>
                  <a:schemeClr val="tx1"/>
                </a:solidFill>
              </a:rPr>
              <a:t> et al, 2017). When bones are in alkaline solutions fragmentation becomes more severe (</a:t>
            </a:r>
            <a:r>
              <a:rPr lang="en-GB" sz="2400" dirty="0" err="1">
                <a:solidFill>
                  <a:schemeClr val="tx1"/>
                </a:solidFill>
              </a:rPr>
              <a:t>Reidsma</a:t>
            </a:r>
            <a:r>
              <a:rPr lang="en-GB" sz="2400" dirty="0">
                <a:solidFill>
                  <a:schemeClr val="tx1"/>
                </a:solidFill>
              </a:rPr>
              <a:t> </a:t>
            </a:r>
            <a:r>
              <a:rPr lang="en-GB" sz="2400" i="1" dirty="0">
                <a:solidFill>
                  <a:schemeClr val="tx1"/>
                </a:solidFill>
              </a:rPr>
              <a:t>et al,</a:t>
            </a:r>
            <a:r>
              <a:rPr lang="en-GB" sz="2400" dirty="0">
                <a:solidFill>
                  <a:schemeClr val="tx1"/>
                </a:solidFill>
              </a:rPr>
              <a:t> 2022). When in alkaline solutions bones burnt at low/medium temperatures change colour (</a:t>
            </a:r>
            <a:r>
              <a:rPr lang="en-GB" sz="2400" dirty="0" err="1">
                <a:solidFill>
                  <a:schemeClr val="tx1"/>
                </a:solidFill>
              </a:rPr>
              <a:t>Reidsma</a:t>
            </a:r>
            <a:r>
              <a:rPr lang="en-GB" sz="2400" dirty="0">
                <a:solidFill>
                  <a:schemeClr val="tx1"/>
                </a:solidFill>
              </a:rPr>
              <a:t> </a:t>
            </a:r>
            <a:r>
              <a:rPr lang="en-GB" sz="2400" i="1" dirty="0">
                <a:solidFill>
                  <a:schemeClr val="tx1"/>
                </a:solidFill>
              </a:rPr>
              <a:t>et al,</a:t>
            </a:r>
            <a:r>
              <a:rPr lang="en-GB" sz="2400" dirty="0">
                <a:solidFill>
                  <a:schemeClr val="tx1"/>
                </a:solidFill>
              </a:rPr>
              <a:t> 2022) that correlates to observations at 400˚C. Kalsbeek and Ritcher (2006) used burnt deer bones and found the hardness was affected. This relates to observations of bones submerged becoming more fragile the longer they were in an alkali. An increase in CI was due to bone crystals being larger and more ordered (Thompson; Islam and </a:t>
            </a:r>
            <a:r>
              <a:rPr lang="en-GB" sz="2400" dirty="0" err="1">
                <a:solidFill>
                  <a:schemeClr val="tx1"/>
                </a:solidFill>
              </a:rPr>
              <a:t>Bonniere</a:t>
            </a:r>
            <a:r>
              <a:rPr lang="en-GB" sz="2400" dirty="0">
                <a:solidFill>
                  <a:schemeClr val="tx1"/>
                </a:solidFill>
              </a:rPr>
              <a:t>, 2013; Thompson </a:t>
            </a:r>
            <a:r>
              <a:rPr lang="en-GB" sz="2400" i="1" dirty="0">
                <a:solidFill>
                  <a:schemeClr val="tx1"/>
                </a:solidFill>
              </a:rPr>
              <a:t>et al</a:t>
            </a:r>
            <a:r>
              <a:rPr lang="en-GB" sz="2400" dirty="0">
                <a:solidFill>
                  <a:schemeClr val="tx1"/>
                </a:solidFill>
              </a:rPr>
              <a:t> (2011). A decrease in C/P ratio was due to carbonate being gone/barely present (Gallo </a:t>
            </a:r>
            <a:r>
              <a:rPr lang="en-GB" sz="2400" i="1" dirty="0">
                <a:solidFill>
                  <a:schemeClr val="tx1"/>
                </a:solidFill>
              </a:rPr>
              <a:t>et al</a:t>
            </a:r>
            <a:r>
              <a:rPr lang="en-GB" sz="2400" dirty="0">
                <a:solidFill>
                  <a:schemeClr val="tx1"/>
                </a:solidFill>
              </a:rPr>
              <a:t>, 2023).</a:t>
            </a:r>
            <a:r>
              <a:rPr lang="en-GB" b="1" i="1" dirty="0"/>
              <a:t> </a:t>
            </a:r>
            <a:endParaRPr lang="en-GB" sz="2400" dirty="0">
              <a:solidFill>
                <a:schemeClr val="tx1"/>
              </a:solidFill>
            </a:endParaRPr>
          </a:p>
        </p:txBody>
      </p:sp>
      <p:pic>
        <p:nvPicPr>
          <p:cNvPr id="23" name="Picture 22" descr="A close up of a logo&#10;&#10;AI-generated content may be incorrect.">
            <a:extLst>
              <a:ext uri="{FF2B5EF4-FFF2-40B4-BE49-F238E27FC236}">
                <a16:creationId xmlns:a16="http://schemas.microsoft.com/office/drawing/2014/main" id="{2EB3057C-6F91-D882-2973-44A6E7ECA9A2}"/>
              </a:ext>
            </a:extLst>
          </p:cNvPr>
          <p:cNvPicPr>
            <a:picLocks noChangeAspect="1"/>
          </p:cNvPicPr>
          <p:nvPr/>
        </p:nvPicPr>
        <p:blipFill>
          <a:blip r:embed="rId5"/>
          <a:stretch>
            <a:fillRect/>
          </a:stretch>
        </p:blipFill>
        <p:spPr>
          <a:xfrm>
            <a:off x="1232338" y="2214004"/>
            <a:ext cx="5005378" cy="1684937"/>
          </a:xfrm>
          <a:prstGeom prst="rect">
            <a:avLst/>
          </a:prstGeom>
          <a:solidFill>
            <a:schemeClr val="bg1"/>
          </a:solidFill>
        </p:spPr>
      </p:pic>
      <p:pic>
        <p:nvPicPr>
          <p:cNvPr id="25" name="Picture 24">
            <a:extLst>
              <a:ext uri="{FF2B5EF4-FFF2-40B4-BE49-F238E27FC236}">
                <a16:creationId xmlns:a16="http://schemas.microsoft.com/office/drawing/2014/main" id="{BD1868A9-9BC4-24C7-CF0C-28BF45F2F2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17785" y="1842567"/>
            <a:ext cx="2082899" cy="2082899"/>
          </a:xfrm>
          <a:prstGeom prst="rect">
            <a:avLst/>
          </a:prstGeom>
          <a:solidFill>
            <a:schemeClr val="bg1"/>
          </a:solidFill>
        </p:spPr>
      </p:pic>
      <p:sp>
        <p:nvSpPr>
          <p:cNvPr id="4" name="TextBox 3">
            <a:extLst>
              <a:ext uri="{FF2B5EF4-FFF2-40B4-BE49-F238E27FC236}">
                <a16:creationId xmlns:a16="http://schemas.microsoft.com/office/drawing/2014/main" id="{2778E4C7-B31D-0546-81A9-3DF33E6206E6}"/>
              </a:ext>
            </a:extLst>
          </p:cNvPr>
          <p:cNvSpPr txBox="1"/>
          <p:nvPr/>
        </p:nvSpPr>
        <p:spPr>
          <a:xfrm>
            <a:off x="20518626" y="9550613"/>
            <a:ext cx="13532662" cy="830997"/>
          </a:xfrm>
          <a:prstGeom prst="rect">
            <a:avLst/>
          </a:prstGeom>
          <a:noFill/>
        </p:spPr>
        <p:txBody>
          <a:bodyPr wrap="square">
            <a:spAutoFit/>
          </a:bodyPr>
          <a:lstStyle/>
          <a:p>
            <a:r>
              <a:rPr lang="en-GB" sz="4800" b="1" i="1" dirty="0">
                <a:latin typeface="Aptos Narrow" panose="020B0004020202020204" pitchFamily="34" charset="0"/>
              </a:rPr>
              <a:t> </a:t>
            </a:r>
            <a:r>
              <a:rPr lang="en-GB" sz="3300" b="1" i="1" dirty="0">
                <a:latin typeface="Aptos Narrow" panose="020B0004020202020204" pitchFamily="34" charset="0"/>
              </a:rPr>
              <a:t>Table 1: Observations from the burn temperature/ duration groups </a:t>
            </a:r>
          </a:p>
        </p:txBody>
      </p:sp>
      <p:sp>
        <p:nvSpPr>
          <p:cNvPr id="5" name="TextBox 4">
            <a:extLst>
              <a:ext uri="{FF2B5EF4-FFF2-40B4-BE49-F238E27FC236}">
                <a16:creationId xmlns:a16="http://schemas.microsoft.com/office/drawing/2014/main" id="{44CBD144-C600-EF4E-BAB3-ECF40F8D7171}"/>
              </a:ext>
            </a:extLst>
          </p:cNvPr>
          <p:cNvSpPr txBox="1"/>
          <p:nvPr/>
        </p:nvSpPr>
        <p:spPr>
          <a:xfrm>
            <a:off x="221207" y="11003280"/>
            <a:ext cx="11391673" cy="1338828"/>
          </a:xfrm>
          <a:prstGeom prst="rect">
            <a:avLst/>
          </a:prstGeom>
          <a:noFill/>
        </p:spPr>
        <p:txBody>
          <a:bodyPr wrap="square">
            <a:spAutoFit/>
          </a:bodyPr>
          <a:lstStyle/>
          <a:p>
            <a:r>
              <a:rPr lang="en-GB" sz="4800" b="1" i="1" dirty="0">
                <a:latin typeface="Aptos Narrow" panose="020B0004020202020204" pitchFamily="34" charset="0"/>
              </a:rPr>
              <a:t> </a:t>
            </a:r>
            <a:r>
              <a:rPr lang="en-GB" sz="3300" b="1" i="1" dirty="0">
                <a:latin typeface="Aptos Narrow" panose="020B0004020202020204" pitchFamily="34" charset="0"/>
              </a:rPr>
              <a:t>Figure  3: CI of each submersion day for each burn temperature/duration</a:t>
            </a:r>
          </a:p>
        </p:txBody>
      </p:sp>
      <p:sp>
        <p:nvSpPr>
          <p:cNvPr id="13" name="TextBox 12">
            <a:extLst>
              <a:ext uri="{FF2B5EF4-FFF2-40B4-BE49-F238E27FC236}">
                <a16:creationId xmlns:a16="http://schemas.microsoft.com/office/drawing/2014/main" id="{C19B6835-E08C-7879-5B85-C469F7211476}"/>
              </a:ext>
            </a:extLst>
          </p:cNvPr>
          <p:cNvSpPr txBox="1"/>
          <p:nvPr/>
        </p:nvSpPr>
        <p:spPr>
          <a:xfrm>
            <a:off x="9840967" y="11067849"/>
            <a:ext cx="11391673" cy="1338828"/>
          </a:xfrm>
          <a:prstGeom prst="rect">
            <a:avLst/>
          </a:prstGeom>
          <a:noFill/>
        </p:spPr>
        <p:txBody>
          <a:bodyPr wrap="square">
            <a:spAutoFit/>
          </a:bodyPr>
          <a:lstStyle/>
          <a:p>
            <a:r>
              <a:rPr lang="en-GB" sz="4800" b="1" i="1" dirty="0">
                <a:latin typeface="Aptos Narrow" panose="020B0004020202020204" pitchFamily="34" charset="0"/>
              </a:rPr>
              <a:t> </a:t>
            </a:r>
            <a:r>
              <a:rPr lang="en-GB" sz="3300" b="1" i="1" dirty="0">
                <a:latin typeface="Aptos Narrow" panose="020B0004020202020204" pitchFamily="34" charset="0"/>
              </a:rPr>
              <a:t>Figure 4: C/P ratio of each submersion day for each burn temperature/duration</a:t>
            </a:r>
          </a:p>
        </p:txBody>
      </p:sp>
      <p:pic>
        <p:nvPicPr>
          <p:cNvPr id="17" name="Picture 16">
            <a:extLst>
              <a:ext uri="{FF2B5EF4-FFF2-40B4-BE49-F238E27FC236}">
                <a16:creationId xmlns:a16="http://schemas.microsoft.com/office/drawing/2014/main" id="{0585EE6E-3038-436F-A2DE-2B219C03C7EF}"/>
              </a:ext>
            </a:extLst>
          </p:cNvPr>
          <p:cNvPicPr>
            <a:picLocks noChangeAspect="1"/>
          </p:cNvPicPr>
          <p:nvPr/>
        </p:nvPicPr>
        <p:blipFill>
          <a:blip r:embed="rId7"/>
          <a:stretch>
            <a:fillRect/>
          </a:stretch>
        </p:blipFill>
        <p:spPr>
          <a:xfrm>
            <a:off x="156743" y="12283479"/>
            <a:ext cx="10006761" cy="5698917"/>
          </a:xfrm>
          <a:prstGeom prst="rect">
            <a:avLst/>
          </a:prstGeom>
        </p:spPr>
      </p:pic>
      <p:pic>
        <p:nvPicPr>
          <p:cNvPr id="21" name="Picture 20">
            <a:extLst>
              <a:ext uri="{FF2B5EF4-FFF2-40B4-BE49-F238E27FC236}">
                <a16:creationId xmlns:a16="http://schemas.microsoft.com/office/drawing/2014/main" id="{2822C813-A8A6-72D7-0BC6-1E0DB898F4FE}"/>
              </a:ext>
            </a:extLst>
          </p:cNvPr>
          <p:cNvPicPr>
            <a:picLocks noChangeAspect="1"/>
          </p:cNvPicPr>
          <p:nvPr/>
        </p:nvPicPr>
        <p:blipFill>
          <a:blip r:embed="rId8"/>
          <a:stretch>
            <a:fillRect/>
          </a:stretch>
        </p:blipFill>
        <p:spPr>
          <a:xfrm>
            <a:off x="10209771" y="12407697"/>
            <a:ext cx="10339024" cy="5552552"/>
          </a:xfrm>
          <a:prstGeom prst="rect">
            <a:avLst/>
          </a:prstGeom>
        </p:spPr>
      </p:pic>
    </p:spTree>
    <p:extLst>
      <p:ext uri="{BB962C8B-B14F-4D97-AF65-F5344CB8AC3E}">
        <p14:creationId xmlns:p14="http://schemas.microsoft.com/office/powerpoint/2010/main" val="32256341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1549</TotalTime>
  <Words>2150</Words>
  <Application>Microsoft Office PowerPoint</Application>
  <PresentationFormat>Custom</PresentationFormat>
  <Paragraphs>58</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Aptos Narrow</vt:lpstr>
      <vt:lpstr>Arial</vt:lpstr>
      <vt:lpstr>Degular Display Black</vt:lpstr>
      <vt:lpstr>Plus Jakarta Sans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Duncan Parker</dc:creator>
  <cp:lastModifiedBy>Holly Baker-Carpenter</cp:lastModifiedBy>
  <cp:revision>13</cp:revision>
  <dcterms:created xsi:type="dcterms:W3CDTF">2025-04-02T13:06:51Z</dcterms:created>
  <dcterms:modified xsi:type="dcterms:W3CDTF">2026-05-14T11:53:20Z</dcterms:modified>
</cp:coreProperties>
</file>