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78" r:id="rId9"/>
    <p:sldId id="277" r:id="rId10"/>
    <p:sldId id="271" r:id="rId11"/>
    <p:sldId id="272" r:id="rId12"/>
    <p:sldId id="273" r:id="rId13"/>
    <p:sldId id="274" r:id="rId14"/>
    <p:sldId id="275" r:id="rId15"/>
    <p:sldId id="276" r:id="rId16"/>
    <p:sldId id="264" r:id="rId17"/>
    <p:sldId id="265" r:id="rId18"/>
    <p:sldId id="266" r:id="rId19"/>
    <p:sldId id="267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6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171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274320" y="0"/>
            <a:ext cx="8869680" cy="25603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274320" y="2286000"/>
            <a:ext cx="8869680" cy="16459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UAV GEOFENCE</a:t>
            </a:r>
            <a:endParaRPr lang="en-US" sz="40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02920" y="2542032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90E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Sensor-Fusion &amp; LSTM-Based Detection of Predefined Path Deviations in UAVs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312724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Mohamed Afeed Nawsath  |  </a:t>
            </a:r>
            <a:r>
              <a:rPr lang="en-US" sz="13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Staffordshire University London  |  Award: Cyber Security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35204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Supervisors: Dr Maryam Shahpasand  &amp;  Dr Mohammad Heydari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3017520"/>
            <a:ext cx="1645920" cy="164592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74320" y="4846320"/>
            <a:ext cx="8869680" cy="29718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502920" y="486460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Year Project  —  2024 / 2025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Overview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will cover today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1168" y="1024128"/>
            <a:ext cx="4343400" cy="1078992"/>
          </a:xfrm>
          <a:prstGeom prst="rect">
            <a:avLst/>
          </a:prstGeom>
          <a:solidFill>
            <a:srgbClr val="1B2A4A"/>
          </a:solidFill>
          <a:ln w="12700">
            <a:solidFill>
              <a:srgbClr val="1E5F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01168" y="1024128"/>
            <a:ext cx="73152" cy="107899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65760" y="10972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65760" y="14996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5760" y="177393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GPS-only geofencing fails against cyber threats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01168" y="2286000"/>
            <a:ext cx="4343400" cy="1078992"/>
          </a:xfrm>
          <a:prstGeom prst="rect">
            <a:avLst/>
          </a:prstGeom>
          <a:solidFill>
            <a:srgbClr val="1B2A4A"/>
          </a:solidFill>
          <a:ln w="12700">
            <a:solidFill>
              <a:srgbClr val="1E5F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201168" y="2286000"/>
            <a:ext cx="73152" cy="107899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365760" y="2359152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65760" y="27614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Aim &amp; Objectives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65760" y="30358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Detecting predefined-path deviations in real time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01168" y="3547872"/>
            <a:ext cx="4343400" cy="1078992"/>
          </a:xfrm>
          <a:prstGeom prst="rect">
            <a:avLst/>
          </a:prstGeom>
          <a:solidFill>
            <a:srgbClr val="1B2A4A"/>
          </a:solidFill>
          <a:ln w="12700">
            <a:solidFill>
              <a:srgbClr val="1E5F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201168" y="3547872"/>
            <a:ext cx="73152" cy="107899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365760" y="3621024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3657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65760" y="42976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AirSim · PX4 · QGroundControl · Python LSTM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773168" y="1024128"/>
            <a:ext cx="4343400" cy="1078992"/>
          </a:xfrm>
          <a:prstGeom prst="rect">
            <a:avLst/>
          </a:prstGeom>
          <a:solidFill>
            <a:srgbClr val="1B2A4A"/>
          </a:solidFill>
          <a:ln w="12700">
            <a:solidFill>
              <a:srgbClr val="1E5F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4773168" y="1024128"/>
            <a:ext cx="73152" cy="107899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4937760" y="10972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937760" y="14996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&amp; Evaluation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937760" y="177393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87% accuracy · 0% FPR · Macro F1=0.85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773168" y="2286000"/>
            <a:ext cx="4343400" cy="1078992"/>
          </a:xfrm>
          <a:prstGeom prst="rect">
            <a:avLst/>
          </a:prstGeom>
          <a:solidFill>
            <a:srgbClr val="1B2A4A"/>
          </a:solidFill>
          <a:ln w="12700">
            <a:solidFill>
              <a:srgbClr val="1E5F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4773168" y="2286000"/>
            <a:ext cx="73152" cy="107899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4937760" y="2359152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4937760" y="27614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Detection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937760" y="30358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detected live · 87% accuracy · 0% FPR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4773168" y="3547872"/>
            <a:ext cx="4343400" cy="1078992"/>
          </a:xfrm>
          <a:prstGeom prst="rect">
            <a:avLst/>
          </a:prstGeom>
          <a:solidFill>
            <a:srgbClr val="1B2A4A"/>
          </a:solidFill>
          <a:ln w="12700">
            <a:solidFill>
              <a:srgbClr val="1E5F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4773168" y="3547872"/>
            <a:ext cx="73152" cy="107899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4937760" y="3621024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49377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4937760" y="42976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deployment, multi-drone, real hardware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— Why Geofencing Alone Is Not Enough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UAV security in a GPS-vulnerable world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1168" y="1005840"/>
            <a:ext cx="4754880" cy="3749040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01168" y="1005840"/>
            <a:ext cx="73152" cy="3749040"/>
          </a:xfrm>
          <a:prstGeom prst="rect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84048" y="1078992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GPS-Based Geofencing Vulnerabilities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8912" y="1627632"/>
            <a:ext cx="128016" cy="128016"/>
          </a:xfrm>
          <a:prstGeom prst="ellipse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Geofencing uses GPS to enforce virtual boundaries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8912" y="2103120"/>
            <a:ext cx="128016" cy="128016"/>
          </a:xfrm>
          <a:prstGeom prst="ellipse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640080" y="2048256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signals are unauthenticated &amp; open to manipulation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38912" y="2578608"/>
            <a:ext cx="128016" cy="128016"/>
          </a:xfrm>
          <a:prstGeom prst="ellipse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40080" y="2523744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spoofing can drift a UAV across boundaries silently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38912" y="3054096"/>
            <a:ext cx="128016" cy="128016"/>
          </a:xfrm>
          <a:prstGeom prst="ellipse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640080" y="2999232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Covert logical spoofing bypasses threshold-based checks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38912" y="3529584"/>
            <a:ext cx="128016" cy="128016"/>
          </a:xfrm>
          <a:prstGeom prst="ellipse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40080" y="3474720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cross-validation with physical sensor data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38912" y="4005072"/>
            <a:ext cx="128016" cy="128016"/>
          </a:xfrm>
          <a:prstGeom prst="ellipse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640080" y="3950208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 has no real-time anomaly awareness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138928" y="1005840"/>
            <a:ext cx="3749040" cy="3749040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230368" y="107899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Types Exploiting This Gap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230368" y="1554480"/>
            <a:ext cx="3566160" cy="694944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230368" y="1554480"/>
            <a:ext cx="64008" cy="694944"/>
          </a:xfrm>
          <a:prstGeom prst="rect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5394960" y="1591056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Spoofing (Overt)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5394960" y="1847088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Fake satellite signals override position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230368" y="2359152"/>
            <a:ext cx="3566160" cy="694944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5230368" y="2359152"/>
            <a:ext cx="64008" cy="694944"/>
          </a:xfrm>
          <a:prstGeom prst="rect">
            <a:avLst/>
          </a:prstGeom>
          <a:solidFill>
            <a:srgbClr val="F4A2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5394960" y="2395728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Spoofing (Covert)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5394960" y="2651760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Gradual drift, no alarm triggered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230368" y="3163824"/>
            <a:ext cx="3566160" cy="694944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5230368" y="3163824"/>
            <a:ext cx="64008" cy="694944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5394960" y="3200400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Jamming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5394960" y="3456432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 fails entirely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230368" y="3968496"/>
            <a:ext cx="3566160" cy="694944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Shape 34"/>
          <p:cNvSpPr/>
          <p:nvPr/>
        </p:nvSpPr>
        <p:spPr>
          <a:xfrm>
            <a:off x="5230368" y="3968496"/>
            <a:ext cx="64008" cy="694944"/>
          </a:xfrm>
          <a:prstGeom prst="rect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5394960" y="4005072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Geofence Bypass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5394960" y="4261104"/>
            <a:ext cx="3310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Intentional GPS-assisted boundary breach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Aim &amp; Objectives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Detecting deviations from predefined flight paths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92608" y="947711"/>
            <a:ext cx="8741664" cy="868680"/>
          </a:xfrm>
          <a:prstGeom prst="rect">
            <a:avLst/>
          </a:prstGeom>
          <a:solidFill>
            <a:srgbClr val="1E3A5F"/>
          </a:solidFill>
          <a:ln w="1270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042416"/>
            <a:ext cx="502920" cy="5029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1024128"/>
            <a:ext cx="78638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Design, implement and evaluate a sensor-fusion anomaly detection system that identifies GPS-assisted geofence bypass attempts in UAVs by detecting deviations from predefined flight paths using time-series LSTM analysis within the AirSim simulation environment.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201168" y="1993392"/>
            <a:ext cx="4315968" cy="7772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201168" y="1993392"/>
            <a:ext cx="54864" cy="7772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9184" y="1977717"/>
            <a:ext cx="411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329184" y="2570770"/>
            <a:ext cx="4133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 Predefined Paths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329184" y="2241586"/>
            <a:ext cx="3721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simulate authorised flight missions in AirSim with GPS, IMU, barometer and magnetometer sensor data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201168" y="2889504"/>
            <a:ext cx="4315968" cy="7772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Shape 12"/>
          <p:cNvSpPr/>
          <p:nvPr/>
        </p:nvSpPr>
        <p:spPr>
          <a:xfrm>
            <a:off x="201168" y="2889504"/>
            <a:ext cx="54864" cy="777240"/>
          </a:xfrm>
          <a:prstGeom prst="rect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320040" y="2852928"/>
            <a:ext cx="411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320040" y="3438144"/>
            <a:ext cx="4133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LSTM Detector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20040" y="3108960"/>
            <a:ext cx="3721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and train a time-series LSTM/GRU model to distinguish normal predefined-path adherence from bypass patterns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201168" y="3784310"/>
            <a:ext cx="4315968" cy="7772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Shape 17"/>
          <p:cNvSpPr/>
          <p:nvPr/>
        </p:nvSpPr>
        <p:spPr>
          <a:xfrm>
            <a:off x="201168" y="3785616"/>
            <a:ext cx="54864" cy="777240"/>
          </a:xfrm>
          <a:prstGeom prst="rect">
            <a:avLst/>
          </a:prstGeom>
          <a:solidFill>
            <a:srgbClr val="F4A2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292608" y="3747734"/>
            <a:ext cx="411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347472" y="4323806"/>
            <a:ext cx="4133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Comparison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329184" y="3994622"/>
            <a:ext cx="3721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live engine comparing MAVLink telemetry against stored predefined waypoints, alerting on significant deviation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5141540" y="1977717"/>
            <a:ext cx="3337560" cy="7772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Shape 22"/>
          <p:cNvSpPr/>
          <p:nvPr/>
        </p:nvSpPr>
        <p:spPr>
          <a:xfrm>
            <a:off x="5141540" y="1993392"/>
            <a:ext cx="54864" cy="77724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3"/>
          <p:cNvSpPr/>
          <p:nvPr/>
        </p:nvSpPr>
        <p:spPr>
          <a:xfrm>
            <a:off x="5455049" y="1948979"/>
            <a:ext cx="411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5269556" y="2523744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Evaluation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5269556" y="219456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system accuracy, false positive rate, F1-score and response latency across multiple test scenarios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5141540" y="2889504"/>
            <a:ext cx="3337560" cy="7772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5141540" y="2889504"/>
            <a:ext cx="54864" cy="777240"/>
          </a:xfrm>
          <a:prstGeom prst="rect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Text 28"/>
          <p:cNvSpPr/>
          <p:nvPr/>
        </p:nvSpPr>
        <p:spPr>
          <a:xfrm>
            <a:off x="5269556" y="2839212"/>
            <a:ext cx="411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O5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5269556" y="3383280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Deployment Strategy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5269556" y="30540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 integration strategies for real UAV platforms and edge hardware based on evaluation results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pipeline from simulation to anomaly alert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1168" y="1188720"/>
            <a:ext cx="1298448" cy="1828800"/>
          </a:xfrm>
          <a:prstGeom prst="rect">
            <a:avLst/>
          </a:prstGeom>
          <a:solidFill>
            <a:srgbClr val="1E5F8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37744" y="2011680"/>
            <a:ext cx="12252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Unreal Engine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4.27.2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37744" y="2606040"/>
            <a:ext cx="1225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simulation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508760" y="1956816"/>
            <a:ext cx="155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664208" y="1188720"/>
            <a:ext cx="1298448" cy="18288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1700784" y="2011680"/>
            <a:ext cx="12252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AirSim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700784" y="2606040"/>
            <a:ext cx="1225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Physics-based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multi-sensor sim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2971800" y="1956816"/>
            <a:ext cx="155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127248" y="1188720"/>
            <a:ext cx="1298448" cy="1828800"/>
          </a:xfrm>
          <a:prstGeom prst="rect">
            <a:avLst/>
          </a:prstGeom>
          <a:solidFill>
            <a:srgbClr val="1E5F8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3163824" y="2011680"/>
            <a:ext cx="12252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PX4 SITL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(WSL)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163824" y="2606040"/>
            <a:ext cx="1225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Flight controller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firmware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434840" y="1956816"/>
            <a:ext cx="155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90288" y="1188720"/>
            <a:ext cx="1298448" cy="18288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4626864" y="2011680"/>
            <a:ext cx="12252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MAVLink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626864" y="2606040"/>
            <a:ext cx="1225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UDP port 14550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telemetry protocol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5897880" y="1956816"/>
            <a:ext cx="155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053328" y="1188720"/>
            <a:ext cx="1298448" cy="1828800"/>
          </a:xfrm>
          <a:prstGeom prst="rect">
            <a:avLst/>
          </a:prstGeom>
          <a:solidFill>
            <a:srgbClr val="1E5F8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6089904" y="2011680"/>
            <a:ext cx="12252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QGroundControl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089904" y="2606040"/>
            <a:ext cx="1225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planning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monitoring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7360920" y="1956816"/>
            <a:ext cx="155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516368" y="1188720"/>
            <a:ext cx="1298448" cy="18288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7552944" y="2011680"/>
            <a:ext cx="12252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552944" y="2606040"/>
            <a:ext cx="1225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LSTM anomaly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0E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detector + alerts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201168" y="3246120"/>
            <a:ext cx="8741664" cy="685800"/>
          </a:xfrm>
          <a:prstGeom prst="rect">
            <a:avLst/>
          </a:prstGeom>
          <a:solidFill>
            <a:srgbClr val="1B2A4A"/>
          </a:solidFill>
          <a:ln w="1270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320040" y="32918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Inputs Fused for Anomaly Detection: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834640" y="3310128"/>
            <a:ext cx="1463040" cy="54864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2880360" y="333756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2880360" y="3593592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 · lon · altitude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407408" y="3310128"/>
            <a:ext cx="1463040" cy="54864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Text 33"/>
          <p:cNvSpPr/>
          <p:nvPr/>
        </p:nvSpPr>
        <p:spPr>
          <a:xfrm>
            <a:off x="4453128" y="333756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453128" y="3593592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 · angular velocity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980176" y="3310128"/>
            <a:ext cx="1463040" cy="54864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6025896" y="333756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Magnetometer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6025896" y="3593592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7552944" y="3310128"/>
            <a:ext cx="1271016" cy="54864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7598664" y="333756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90E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Barometer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7598664" y="3593592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altitude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201168" y="4069080"/>
            <a:ext cx="8741664" cy="713232"/>
          </a:xfrm>
          <a:prstGeom prst="rect">
            <a:avLst/>
          </a:prstGeom>
          <a:solidFill>
            <a:srgbClr val="1E3A5F"/>
          </a:solidFill>
          <a:ln w="12700">
            <a:solidFill>
              <a:srgbClr val="F4A261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4" name="Text 42"/>
          <p:cNvSpPr/>
          <p:nvPr/>
        </p:nvSpPr>
        <p:spPr>
          <a:xfrm>
            <a:off x="347472" y="413308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Logic: 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2148840" y="4114800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live GPS trajectory → nearest predefined waypoint  |  If deviation &gt; threshold → cross-check IMU / barometer  |  LSTM scores temporal pattern  |  Breach threshold → ALERT: Geofence Violation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0584" y="0"/>
            <a:ext cx="9043416" cy="585216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56032" y="640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Been Completed ✓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6032" y="585216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hybrid detection system — all 10 major components delivered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0584" y="5029200"/>
            <a:ext cx="9043416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64592" y="960120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74320" y="1124712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74320" y="11247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0080" y="1033272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Environment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1307592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AirSim · PX4 SITL · QGC fully operational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164592" y="1673352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274320" y="1837944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274320" y="183794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02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40080" y="174650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Flight Missions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2020824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Waypoint routes, takeoff, cruise, landing verified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164592" y="2386584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274320" y="2551176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274320" y="255117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03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2459736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MAVLink Telemetry Logging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2734056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45+ fields via pymavlink at full protocol rate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64592" y="3099816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274320" y="3264408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274320" y="326440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04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40080" y="3172968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Deviation Detection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40080" y="3447288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Haversine-based route_check.py · 0.33m mean error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164592" y="3813048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274320" y="3977640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274320" y="39776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05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40080" y="3886200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Engineering Pipeline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0080" y="4160520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· heading · altitude · time delta features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4663440" y="960120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4773168" y="1124712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4773168" y="11247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06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138928" y="1033272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LSTM Autoencoder Trained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138928" y="1307592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Multi-run training · unified scaling · sliding window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663440" y="1673352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8" name="Shape 36"/>
          <p:cNvSpPr/>
          <p:nvPr/>
        </p:nvSpPr>
        <p:spPr>
          <a:xfrm>
            <a:off x="4773168" y="1837944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4773168" y="183794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07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5138928" y="174650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Detection Framework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5138928" y="2020824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Rule-based OR-gate + ML combined · FPR = 0.00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4663440" y="2386584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3" name="Shape 41"/>
          <p:cNvSpPr/>
          <p:nvPr/>
        </p:nvSpPr>
        <p:spPr>
          <a:xfrm>
            <a:off x="4773168" y="2551176"/>
            <a:ext cx="274320" cy="27432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Text 42"/>
          <p:cNvSpPr/>
          <p:nvPr/>
        </p:nvSpPr>
        <p:spPr>
          <a:xfrm>
            <a:off x="4773168" y="255117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08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5138928" y="2459736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Mid-Flight Hijack Simulation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5138928" y="2734056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route deviation triggered mid-mission in QGC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4663440" y="3099816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8" name="Shape 46"/>
          <p:cNvSpPr/>
          <p:nvPr/>
        </p:nvSpPr>
        <p:spPr>
          <a:xfrm>
            <a:off x="4773168" y="3264408"/>
            <a:ext cx="274320" cy="27432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9" name="Text 47"/>
          <p:cNvSpPr/>
          <p:nvPr/>
        </p:nvSpPr>
        <p:spPr>
          <a:xfrm>
            <a:off x="4773168" y="326440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09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8928" y="3172968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Anomaly Detection</a:t>
            </a:r>
            <a:endParaRPr lang="en-US" sz="1200" dirty="0"/>
          </a:p>
        </p:txBody>
      </p:sp>
      <p:sp>
        <p:nvSpPr>
          <p:cNvPr id="51" name="Text 49"/>
          <p:cNvSpPr/>
          <p:nvPr/>
        </p:nvSpPr>
        <p:spPr>
          <a:xfrm>
            <a:off x="5138928" y="3447288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Sudden deviation, geofence bypass detected live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4663440" y="3813048"/>
            <a:ext cx="4389120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3" name="Shape 51"/>
          <p:cNvSpPr/>
          <p:nvPr/>
        </p:nvSpPr>
        <p:spPr>
          <a:xfrm>
            <a:off x="4773168" y="3977640"/>
            <a:ext cx="274320" cy="27432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4" name="Text 52"/>
          <p:cNvSpPr/>
          <p:nvPr/>
        </p:nvSpPr>
        <p:spPr>
          <a:xfrm>
            <a:off x="4773168" y="39776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10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5138928" y="3886200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Metrics Achieved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5138928" y="4160520"/>
            <a:ext cx="3794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93% accuracy · 0% FPR · Macro F1 = 0.93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0584" y="0"/>
            <a:ext cx="9043416" cy="585216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56032" y="640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3.5.6 — Mid-Flight Hijack Simulation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6032" y="585216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Biggest practical milestone — adversarial route deviation triggered live in QGroundControl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0584" y="5029200"/>
            <a:ext cx="9043416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01168" y="1115568"/>
            <a:ext cx="1920240" cy="1325880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10896" y="1225296"/>
            <a:ext cx="292608" cy="29260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310896" y="12252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92608" y="1618488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Takeoff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92608" y="193852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arms &amp; follows predefined waypoints autonomously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2176272" y="1741932"/>
            <a:ext cx="219456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2414016" y="1115568"/>
            <a:ext cx="1920240" cy="1325880"/>
          </a:xfrm>
          <a:prstGeom prst="rect">
            <a:avLst/>
          </a:prstGeom>
          <a:solidFill>
            <a:srgbClr val="1B2A4A"/>
          </a:solidFill>
          <a:ln w="19050">
            <a:solidFill>
              <a:srgbClr val="FF9F1C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2523744" y="1225296"/>
            <a:ext cx="292608" cy="292608"/>
          </a:xfrm>
          <a:prstGeom prst="rect">
            <a:avLst/>
          </a:prstGeom>
          <a:solidFill>
            <a:srgbClr val="FF9F1C"/>
          </a:solidFill>
          <a:ln w="12700">
            <a:solidFill>
              <a:srgbClr val="FF9F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523744" y="12252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505456" y="1618488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Mid-Flight Trigger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505456" y="193852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override injects route deviation mid-mission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389120" y="1741932"/>
            <a:ext cx="219456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4626864" y="1115568"/>
            <a:ext cx="1920240" cy="1325880"/>
          </a:xfrm>
          <a:prstGeom prst="rect">
            <a:avLst/>
          </a:prstGeom>
          <a:solidFill>
            <a:srgbClr val="1B2A4A"/>
          </a:solidFill>
          <a:ln w="19050">
            <a:solidFill>
              <a:srgbClr val="E6394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4736592" y="1225296"/>
            <a:ext cx="292608" cy="292608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736592" y="12252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718304" y="1618488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Deviation Visible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718304" y="193852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visibly leaves authorised corridor in QGC map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601968" y="1741932"/>
            <a:ext cx="219456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6839712" y="1115568"/>
            <a:ext cx="1920240" cy="1325880"/>
          </a:xfrm>
          <a:prstGeom prst="rect">
            <a:avLst/>
          </a:prstGeom>
          <a:solidFill>
            <a:srgbClr val="1B2A4A"/>
          </a:solidFill>
          <a:ln w="1905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6949440" y="1225296"/>
            <a:ext cx="292608" cy="2926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6949440" y="12252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931152" y="1618488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Detected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931152" y="193852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system triggers ALERT: Geofence Violation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164592" y="2670048"/>
            <a:ext cx="4297680" cy="1261872"/>
          </a:xfrm>
          <a:prstGeom prst="rect">
            <a:avLst/>
          </a:prstGeom>
          <a:solidFill>
            <a:srgbClr val="1B2A4A"/>
          </a:solidFill>
          <a:ln w="19050">
            <a:solidFill>
              <a:srgbClr val="FF9F1C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274320" y="2715768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9F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Simulates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292608" y="2999232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UAV hijack / unauthorised route takeover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292608" y="3218688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GPS-assisted geofence boundary bypass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292608" y="3438144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Mid-flight transition: normal → anomalous state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292608" y="365760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Covert adversarial deviation from predefined path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681728" y="2670048"/>
            <a:ext cx="4297680" cy="1261872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4791456" y="2715768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Outcome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4809744" y="2999232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Drone visibly leaves authorised path in QGC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809744" y="3218688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route_check.py flags corridor exceedance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809744" y="3438144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LSTM reconstruction error rises above threshold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809744" y="365760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Hybrid system correctly classifies run as ANOMALY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164592" y="4069080"/>
            <a:ext cx="8869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3.5.6 — New Section Added to Chapter 3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/>
        </p:nvSpPr>
        <p:spPr>
          <a:xfrm>
            <a:off x="0" y="0"/>
            <a:ext cx="90000" cy="51435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"/>
          <p:cNvSpPr/>
          <p:nvPr/>
        </p:nvSpPr>
        <p:spPr>
          <a:xfrm>
            <a:off x="160000" y="80000"/>
            <a:ext cx="4200000" cy="420000"/>
          </a:xfrm>
          <a:prstGeom prst="rect">
            <a:avLst/>
          </a:prstGeom>
          <a:noFill/>
        </p:spPr>
        <p:txBody>
          <a:bodyPr wrap="square" lIns="60000" tIns="0" rIns="6000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GPS Hijack Scenario</a:t>
            </a:r>
          </a:p>
        </p:txBody>
      </p:sp>
      <p:sp>
        <p:nvSpPr>
          <p:cNvPr id="4" name="Sub"/>
          <p:cNvSpPr/>
          <p:nvPr/>
        </p:nvSpPr>
        <p:spPr>
          <a:xfrm>
            <a:off x="160000" y="726465"/>
            <a:ext cx="4200000" cy="240000"/>
          </a:xfrm>
          <a:prstGeom prst="rect">
            <a:avLst/>
          </a:prstGeom>
          <a:noFill/>
        </p:spPr>
        <p:txBody>
          <a:bodyPr wrap="square" lIns="60000" tIns="0" rIns="6000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4C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waypoints injected mid-flight via QGroundControl — system detects bypass and issues ALERT</a:t>
            </a:r>
          </a:p>
        </p:txBody>
      </p:sp>
      <p:sp>
        <p:nvSpPr>
          <p:cNvPr id="5" name="S1"/>
          <p:cNvSpPr/>
          <p:nvPr/>
        </p:nvSpPr>
        <p:spPr>
          <a:xfrm>
            <a:off x="4802000" y="161506"/>
            <a:ext cx="1734691" cy="613164"/>
          </a:xfrm>
          <a:prstGeom prst="rect">
            <a:avLst/>
          </a:prstGeom>
          <a:solidFill>
            <a:srgbClr val="1C0A0A"/>
          </a:solidFill>
          <a:ln w="19050">
            <a:solidFill>
              <a:srgbClr val="E74C3C"/>
            </a:solidFill>
          </a:ln>
        </p:spPr>
        <p:txBody>
          <a:bodyPr wrap="square" lIns="80000" tIns="50000" rIns="80000" bIns="50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4C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12.17 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A0C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Mean Route Error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 62.14 m / limit 20 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60708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2"/>
          <p:cNvSpPr/>
          <p:nvPr/>
        </p:nvSpPr>
        <p:spPr>
          <a:xfrm>
            <a:off x="6842000" y="161506"/>
            <a:ext cx="1734691" cy="613164"/>
          </a:xfrm>
          <a:prstGeom prst="rect">
            <a:avLst/>
          </a:prstGeom>
          <a:solidFill>
            <a:srgbClr val="1C0A0A"/>
          </a:solidFill>
          <a:ln w="19050">
            <a:solidFill>
              <a:srgbClr val="E74C3C"/>
            </a:solidFill>
          </a:ln>
        </p:spPr>
        <p:txBody>
          <a:bodyPr wrap="square" lIns="80000" tIns="50000" rIns="80000" bIns="50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4C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A0C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Route Anomaly Ratio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OR-gate triggered at 0.10</a:t>
            </a:r>
          </a:p>
        </p:txBody>
      </p:sp>
      <p:sp>
        <p:nvSpPr>
          <p:cNvPr id="7" name="Body"/>
          <p:cNvSpPr/>
          <p:nvPr/>
        </p:nvSpPr>
        <p:spPr>
          <a:xfrm>
            <a:off x="160000" y="1049340"/>
            <a:ext cx="4000000" cy="3200000"/>
          </a:xfrm>
          <a:prstGeom prst="rect">
            <a:avLst/>
          </a:prstGeom>
          <a:noFill/>
        </p:spPr>
        <p:txBody>
          <a:bodyPr wrap="square" lIns="60000" tIns="40000" rIns="60000" bIns="4000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74C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⚠  Attack Method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8D8E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Mid-flight hijack: new waypoints injected via QGroundControl while the UAV is airborne, redirecting it away from the authorised predefined route.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74C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⚠  Detection Trigger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8D8E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Route anomaly ratio 0.25 exceeds the 0.10 OR-gate threshold. LSTM ML rate 0.14 also exceeds 0.30 secondary threshold. Both conditions flag the run as ANOMALY.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74C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⚠  QGC Map Shows Divergence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8D8E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Orange (planned) vs red (hijacked) routes visible in QGroundControl satellite view. UAV physically leaves the authorised corridor.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74C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Result: TRUE POSITIVE — Geofence bypass alert triggered</a:t>
            </a:r>
          </a:p>
        </p:txBody>
      </p:sp>
      <p:pic>
        <p:nvPicPr>
          <p:cNvPr id="8" name="QGC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000" y="1049340"/>
            <a:ext cx="2160000" cy="2200000"/>
          </a:xfrm>
          <a:prstGeom prst="rect">
            <a:avLst/>
          </a:prstGeom>
          <a:ln w="19050">
            <a:solidFill>
              <a:srgbClr val="E74C3C"/>
            </a:solidFill>
          </a:ln>
        </p:spPr>
      </p:pic>
      <p:pic>
        <p:nvPicPr>
          <p:cNvPr id="9" name="AnomalyRou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055" y="1049340"/>
            <a:ext cx="2300000" cy="2200000"/>
          </a:xfrm>
          <a:prstGeom prst="rect">
            <a:avLst/>
          </a:prstGeom>
          <a:ln w="19050">
            <a:solidFill>
              <a:srgbClr val="E74C3C"/>
            </a:solidFill>
          </a:ln>
        </p:spPr>
      </p:pic>
      <p:sp>
        <p:nvSpPr>
          <p:cNvPr id="10" name="Cap1"/>
          <p:cNvSpPr/>
          <p:nvPr/>
        </p:nvSpPr>
        <p:spPr>
          <a:xfrm>
            <a:off x="4360000" y="3396926"/>
            <a:ext cx="2160000" cy="2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1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Fig A: QGC satellite view — orange planned vs red hijacked route</a:t>
            </a:r>
          </a:p>
        </p:txBody>
      </p:sp>
      <p:sp>
        <p:nvSpPr>
          <p:cNvPr id="11" name="Cap2"/>
          <p:cNvSpPr/>
          <p:nvPr/>
        </p:nvSpPr>
        <p:spPr>
          <a:xfrm>
            <a:off x="6684000" y="3379801"/>
            <a:ext cx="2300000" cy="2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1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Fig B: Planned vs actual path — clear divergence detected</a:t>
            </a:r>
          </a:p>
        </p:txBody>
      </p:sp>
      <p:pic>
        <p:nvPicPr>
          <p:cNvPr id="12" name="Results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308" y="3762676"/>
            <a:ext cx="6927927" cy="890824"/>
          </a:xfrm>
          <a:prstGeom prst="rect">
            <a:avLst/>
          </a:prstGeom>
          <a:ln w="19050">
            <a:solidFill>
              <a:srgbClr val="E74C3C"/>
            </a:solidFill>
          </a:ln>
        </p:spPr>
      </p:pic>
      <p:sp>
        <p:nvSpPr>
          <p:cNvPr id="13" name="Cap3"/>
          <p:cNvSpPr/>
          <p:nvPr/>
        </p:nvSpPr>
        <p:spPr>
          <a:xfrm>
            <a:off x="2302000" y="4785000"/>
            <a:ext cx="4540000" cy="2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1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Fig C: Evaluation results — run22 classified ANOMALY (TP), runs 20 &amp; 21 correctly NORMAL (TN)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/>
        </p:nvSpPr>
        <p:spPr>
          <a:xfrm>
            <a:off x="0" y="0"/>
            <a:ext cx="90000" cy="51435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"/>
          <p:cNvSpPr/>
          <p:nvPr/>
        </p:nvSpPr>
        <p:spPr>
          <a:xfrm>
            <a:off x="160000" y="80000"/>
            <a:ext cx="4200000" cy="420000"/>
          </a:xfrm>
          <a:prstGeom prst="rect">
            <a:avLst/>
          </a:prstGeom>
          <a:noFill/>
        </p:spPr>
        <p:txBody>
          <a:bodyPr wrap="square" lIns="60000" tIns="0" rIns="6000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Normal Flight Scenario</a:t>
            </a:r>
          </a:p>
        </p:txBody>
      </p:sp>
      <p:sp>
        <p:nvSpPr>
          <p:cNvPr id="4" name="Sub"/>
          <p:cNvSpPr/>
          <p:nvPr/>
        </p:nvSpPr>
        <p:spPr>
          <a:xfrm>
            <a:off x="175000" y="740686"/>
            <a:ext cx="4200000" cy="240000"/>
          </a:xfrm>
          <a:prstGeom prst="rect">
            <a:avLst/>
          </a:prstGeom>
          <a:noFill/>
        </p:spPr>
        <p:txBody>
          <a:bodyPr wrap="square" lIns="60000" tIns="0" rIns="6000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UAV follows predefined triangular route — correctly classified as NORMAL (True Negative)</a:t>
            </a:r>
          </a:p>
        </p:txBody>
      </p:sp>
      <p:sp>
        <p:nvSpPr>
          <p:cNvPr id="5" name="S1"/>
          <p:cNvSpPr/>
          <p:nvPr/>
        </p:nvSpPr>
        <p:spPr>
          <a:xfrm>
            <a:off x="175000" y="1221373"/>
            <a:ext cx="1960000" cy="860000"/>
          </a:xfrm>
          <a:prstGeom prst="rect">
            <a:avLst/>
          </a:prstGeom>
          <a:solidFill>
            <a:srgbClr val="122338"/>
          </a:solidFill>
          <a:ln w="19050">
            <a:solidFill>
              <a:srgbClr val="00B4D8"/>
            </a:solidFill>
          </a:ln>
        </p:spPr>
        <p:txBody>
          <a:bodyPr wrap="square" lIns="80000" tIns="50000" rIns="80000" bIns="50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B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0.33 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0C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Mean Route Error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 2.08 m / limit 20 m</a:t>
            </a:r>
          </a:p>
        </p:txBody>
      </p:sp>
      <p:sp>
        <p:nvSpPr>
          <p:cNvPr id="6" name="S2"/>
          <p:cNvSpPr/>
          <p:nvPr/>
        </p:nvSpPr>
        <p:spPr>
          <a:xfrm>
            <a:off x="2215000" y="1221373"/>
            <a:ext cx="1960000" cy="860000"/>
          </a:xfrm>
          <a:prstGeom prst="rect">
            <a:avLst/>
          </a:prstGeom>
          <a:solidFill>
            <a:srgbClr val="122338"/>
          </a:solidFill>
          <a:ln w="19050">
            <a:solidFill>
              <a:srgbClr val="2ECC71"/>
            </a:solidFill>
          </a:ln>
        </p:spPr>
        <p:txBody>
          <a:bodyPr wrap="square" lIns="80000" tIns="50000" rIns="80000" bIns="50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2ECC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0C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ML Anomaly Rate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LSTM within normal band</a:t>
            </a:r>
          </a:p>
        </p:txBody>
      </p:sp>
      <p:sp>
        <p:nvSpPr>
          <p:cNvPr id="7" name="Body"/>
          <p:cNvSpPr/>
          <p:nvPr/>
        </p:nvSpPr>
        <p:spPr>
          <a:xfrm>
            <a:off x="175000" y="2272144"/>
            <a:ext cx="4000000" cy="2791355"/>
          </a:xfrm>
          <a:prstGeom prst="rect">
            <a:avLst/>
          </a:prstGeom>
          <a:noFill/>
        </p:spPr>
        <p:txBody>
          <a:bodyPr wrap="square" lIns="60000" tIns="40000" rIns="60000" bIns="4000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0B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 Route Adherence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C8D8E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GPS trajectory overlaps all 3 waypoints. Route error stays well below the 20 m geofence corridor throughout the entire cruise phase.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0B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 OR-Gate Not Triggered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C8D8E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Route anomaly ratio: 0.00 (limit 0.10). ML anomaly rate: 0.00 (limit 0.30). Neither condition breached — no alert issued.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0B4D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 Sensor Cross-Validation Passes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C8D8E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IMU heading and barometric altitude consistent with GPS position. No sensor disagreement detected.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ECC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Result: TRUE NEGATIVE — No false alert generated</a:t>
            </a:r>
          </a:p>
        </p:txBody>
      </p:sp>
      <p:pic>
        <p:nvPicPr>
          <p:cNvPr id="8" name="ImgRout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002" y="290000"/>
            <a:ext cx="3804545" cy="2352270"/>
          </a:xfrm>
          <a:prstGeom prst="rect">
            <a:avLst/>
          </a:prstGeom>
          <a:ln w="19050">
            <a:solidFill>
              <a:srgbClr val="00B4D8"/>
            </a:solidFill>
          </a:ln>
        </p:spPr>
      </p:pic>
      <p:sp>
        <p:nvSpPr>
          <p:cNvPr id="9" name="Cap1"/>
          <p:cNvSpPr/>
          <p:nvPr/>
        </p:nvSpPr>
        <p:spPr>
          <a:xfrm>
            <a:off x="4460000" y="2671135"/>
            <a:ext cx="4540000" cy="2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1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Fig A: Actual GPS path (orange) vs planned route (blue) — paths are virtually identical</a:t>
            </a:r>
          </a:p>
        </p:txBody>
      </p:sp>
      <p:pic>
        <p:nvPicPr>
          <p:cNvPr id="10" name="ImgErro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336" y="2900000"/>
            <a:ext cx="3825327" cy="1953500"/>
          </a:xfrm>
          <a:prstGeom prst="rect">
            <a:avLst/>
          </a:prstGeom>
          <a:ln w="19050">
            <a:solidFill>
              <a:srgbClr val="00B4D8"/>
            </a:solidFill>
          </a:ln>
        </p:spPr>
      </p:pic>
      <p:sp>
        <p:nvSpPr>
          <p:cNvPr id="11" name="Cap2"/>
          <p:cNvSpPr/>
          <p:nvPr/>
        </p:nvSpPr>
        <p:spPr>
          <a:xfrm>
            <a:off x="4460000" y="4930000"/>
            <a:ext cx="4540000" cy="19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1" u="none" strike="noStrike" kern="1200" cap="none" spc="0" normalizeH="0" baseline="0" noProof="0" dirty="0">
                <a:ln>
                  <a:noFill/>
                </a:ln>
                <a:solidFill>
                  <a:srgbClr val="607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Fig B: Route deviation stays below 2.5 m throughout — 20 m corridor never breached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0584" y="0"/>
            <a:ext cx="9043416" cy="585216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56032" y="640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LSTM Autoencoder — Training &amp; Feature Engineering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6032" y="585216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Multi-run training with unified scaling resolved initial false positive crisis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0584" y="5029200"/>
            <a:ext cx="9043416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64592" y="914400"/>
            <a:ext cx="4206240" cy="1874520"/>
          </a:xfrm>
          <a:prstGeom prst="rect">
            <a:avLst/>
          </a:prstGeom>
          <a:solidFill>
            <a:srgbClr val="1B2A4A"/>
          </a:solidFill>
          <a:ln w="1905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92608" y="96926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Architecture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92608" y="129844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Input: 20-timestep windows · 4 delta features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92608" y="1536192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Encoder: LSTM(64) → LSTM(32) latent space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92608" y="177393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Decoder: RepeatVector → LSTM(32) → LSTM(64)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92608" y="2011680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Output: TimeDistributed Dense(4) reconstruction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92608" y="2249424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Loss: MSE · Threshold: 95th percentile on training set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92608" y="248716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Trained ONLY on normal flights (runs 3–7 combined)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90288" y="914400"/>
            <a:ext cx="4389120" cy="1874520"/>
          </a:xfrm>
          <a:prstGeom prst="rect">
            <a:avLst/>
          </a:prstGeom>
          <a:solidFill>
            <a:srgbClr val="1B2A4A"/>
          </a:solidFill>
          <a:ln w="19050">
            <a:solidFill>
              <a:srgbClr val="2EC4B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4718304" y="969264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 Feature Engineering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00016" y="1298448"/>
            <a:ext cx="1463040" cy="201168"/>
          </a:xfrm>
          <a:prstGeom prst="rect">
            <a:avLst/>
          </a:prstGeom>
          <a:solidFill>
            <a:srgbClr val="0D2137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4700016" y="129844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velocity_change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236208" y="129844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magnitude change between timesteps (m/s)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700016" y="1719072"/>
            <a:ext cx="1463040" cy="201168"/>
          </a:xfrm>
          <a:prstGeom prst="rect">
            <a:avLst/>
          </a:prstGeom>
          <a:solidFill>
            <a:srgbClr val="0D2137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700016" y="1719072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heading_change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236208" y="171907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Bearing shift between timesteps (degrees)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700016" y="2139696"/>
            <a:ext cx="1463040" cy="201168"/>
          </a:xfrm>
          <a:prstGeom prst="rect">
            <a:avLst/>
          </a:prstGeom>
          <a:solidFill>
            <a:srgbClr val="0D2137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700016" y="213969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altitude_change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236208" y="213969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altitude delta between timesteps (m)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700016" y="2560320"/>
            <a:ext cx="1463040" cy="201168"/>
          </a:xfrm>
          <a:prstGeom prst="rect">
            <a:avLst/>
          </a:prstGeom>
          <a:solidFill>
            <a:srgbClr val="0D2137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700016" y="25603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time_delta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236208" y="256032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elapsed between consecutive samples (s)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164592" y="2926080"/>
            <a:ext cx="4206240" cy="1444752"/>
          </a:xfrm>
          <a:prstGeom prst="rect">
            <a:avLst/>
          </a:prstGeom>
          <a:solidFill>
            <a:srgbClr val="1B2A4A"/>
          </a:solidFill>
          <a:ln w="19050">
            <a:solidFill>
              <a:srgbClr val="E6394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292608" y="298094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— Single-Run Training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292608" y="3273552"/>
            <a:ext cx="39319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runs: reconstruction error 0.60–0.80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Anomalous runs: 0.70–0.90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OVERLAP → 3/4 normal runs misclassified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Accuracy: 57%  ·  FPR: 60%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590288" y="2926080"/>
            <a:ext cx="4389120" cy="1444752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4718304" y="2980944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— Multi-Run Training (runs 3–7)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718304" y="3273552"/>
            <a:ext cx="4114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runs: reconstruction error 0.05–0.15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Anomalous runs: 0.35–0.85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SEPARATED → clean decision boundary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Accuracy: 93%  ·  FPR: 0%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0584" y="0"/>
            <a:ext cx="9043416" cy="585216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56032" y="640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Detection Framework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6032" y="585216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OR-gate combining rule-based spatial check with ML temporal anomaly scoring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0584" y="5029200"/>
            <a:ext cx="9043416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64592" y="914400"/>
            <a:ext cx="4160520" cy="2286000"/>
          </a:xfrm>
          <a:prstGeom prst="rect">
            <a:avLst/>
          </a:prstGeom>
          <a:solidFill>
            <a:srgbClr val="1B2A4A"/>
          </a:solidFill>
          <a:ln w="19050">
            <a:solidFill>
              <a:srgbClr val="2EC4B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92608" y="9692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 — Rule-Based (Haversine)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92608" y="1261872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route_check.py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92608" y="1517904"/>
            <a:ext cx="3840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Computes great-circle distance to nearest waypoint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92608" y="1792224"/>
            <a:ext cx="3840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if &gt; 10% of cruise samples exceed 20m corridor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92608" y="2066544"/>
            <a:ext cx="3840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filter: only analyses relative_alt &gt; 40m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92608" y="2340864"/>
            <a:ext cx="3840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Catches gross spatial violations immediately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92608" y="2615184"/>
            <a:ext cx="3840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Zero FPR for normal flights in isolation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654296" y="905256"/>
            <a:ext cx="4334256" cy="2286000"/>
          </a:xfrm>
          <a:prstGeom prst="rect">
            <a:avLst/>
          </a:prstGeom>
          <a:solidFill>
            <a:srgbClr val="1B2A4A"/>
          </a:solidFill>
          <a:ln w="1905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5001768" y="96926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 — LSTM Autoencoder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01768" y="126187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train_lstm.py + evaluate.py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01768" y="1517904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Sliding 20-timestep window of delta features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001768" y="1792224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Reconstruction error vs trained normal baseline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001768" y="2066544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if &gt; 30% of sequences exceed threshold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001768" y="2340864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Catches subtle temporal anomalies under 20m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001768" y="2615184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Detects slow-drift that geometry misses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187952" y="1700784"/>
            <a:ext cx="594360" cy="594360"/>
          </a:xfrm>
          <a:prstGeom prst="rect">
            <a:avLst/>
          </a:prstGeom>
          <a:solidFill>
            <a:srgbClr val="1B2A4A"/>
          </a:solidFill>
          <a:ln w="25400">
            <a:solidFill>
              <a:srgbClr val="FF9F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160520" y="16916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9F1C"/>
                </a:solidFill>
              </a:rPr>
              <a:t>OR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64592" y="3364992"/>
            <a:ext cx="8823960" cy="1005840"/>
          </a:xfrm>
          <a:prstGeom prst="rect">
            <a:avLst/>
          </a:prstGeom>
          <a:solidFill>
            <a:srgbClr val="1B2A4A"/>
          </a:solidFill>
          <a:ln w="19050">
            <a:solidFill>
              <a:srgbClr val="FF9F1C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292608" y="341985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9F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Decision Logic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292608" y="3657600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 is flagged ANOMALOUS if: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3200400" y="3438144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anomaly ratio &gt; 0.10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200400" y="365760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(≥10% of samples outside 20m corridor)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779008" y="3493008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9F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309360" y="3438144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anomaly rate &gt; 0.30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309360" y="365760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(≥30% of LSTM sequences exceed threshold)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0584" y="0"/>
            <a:ext cx="9043416" cy="585216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56032" y="640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Results — Detection Performance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6032" y="585216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8-run evaluation: 5 normal · 3 anomalous · all thresholds met except FNR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0584" y="5029200"/>
            <a:ext cx="9043416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64592" y="914400"/>
            <a:ext cx="1627632" cy="914400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64592" y="1005840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93%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164592" y="1481328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1938528" y="914400"/>
            <a:ext cx="1627632" cy="914400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1938528" y="1005840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0.95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938528" y="1481328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 Precision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712464" y="914400"/>
            <a:ext cx="1627632" cy="914400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3712464" y="1005840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0.83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3712464" y="1481328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 F1-Score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486400" y="914400"/>
            <a:ext cx="1627632" cy="914400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5486400" y="1005840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486400" y="1481328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Positive Rate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7260336" y="914400"/>
            <a:ext cx="1627632" cy="914400"/>
          </a:xfrm>
          <a:prstGeom prst="rect">
            <a:avLst/>
          </a:prstGeom>
          <a:solidFill>
            <a:srgbClr val="1B2A4A"/>
          </a:solidFill>
          <a:ln w="19050">
            <a:solidFill>
              <a:srgbClr val="FF9F1C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7260336" y="1005840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9F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14%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7260336" y="1481328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Neg Rate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64592" y="1999923"/>
            <a:ext cx="3017520" cy="2359152"/>
          </a:xfrm>
          <a:prstGeom prst="rect">
            <a:avLst/>
          </a:prstGeom>
          <a:solidFill>
            <a:srgbClr val="1B2A4A"/>
          </a:solidFill>
          <a:ln w="19050">
            <a:solidFill>
              <a:srgbClr val="2EC4B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274320" y="2048256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Confusion Matrix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37744" y="2377440"/>
            <a:ext cx="914400" cy="512064"/>
          </a:xfrm>
          <a:prstGeom prst="rect">
            <a:avLst/>
          </a:prstGeom>
          <a:solidFill>
            <a:srgbClr val="0D2137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237744" y="2377440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1152144" y="2377440"/>
            <a:ext cx="914400" cy="512064"/>
          </a:xfrm>
          <a:prstGeom prst="rect">
            <a:avLst/>
          </a:prstGeom>
          <a:solidFill>
            <a:srgbClr val="0D2137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1152144" y="2377440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AFC7"/>
                </a:solidFill>
              </a:rPr>
              <a:t>Pred NORMAL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2066544" y="2377440"/>
            <a:ext cx="914400" cy="512064"/>
          </a:xfrm>
          <a:prstGeom prst="rect">
            <a:avLst/>
          </a:prstGeom>
          <a:solidFill>
            <a:srgbClr val="0D2137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2066544" y="2377440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AFC7"/>
                </a:solidFill>
              </a:rPr>
              <a:t>Pred ANOMALY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237744" y="2889504"/>
            <a:ext cx="914400" cy="512064"/>
          </a:xfrm>
          <a:prstGeom prst="rect">
            <a:avLst/>
          </a:prstGeom>
          <a:solidFill>
            <a:srgbClr val="0D2137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237744" y="2889504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AFC7"/>
                </a:solidFill>
              </a:rPr>
              <a:t>Actual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8EAFC7"/>
                </a:solidFill>
              </a:rPr>
              <a:t>NORMAL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1152144" y="2889504"/>
            <a:ext cx="914400" cy="512064"/>
          </a:xfrm>
          <a:prstGeom prst="rect">
            <a:avLst/>
          </a:prstGeom>
          <a:solidFill>
            <a:srgbClr val="0D3A2E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1152144" y="2889504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C39A"/>
                </a:solidFill>
              </a:rPr>
              <a:t>TN = 9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2066544" y="2889504"/>
            <a:ext cx="914400" cy="512064"/>
          </a:xfrm>
          <a:prstGeom prst="rect">
            <a:avLst/>
          </a:prstGeom>
          <a:solidFill>
            <a:srgbClr val="3A1218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33"/>
          <p:cNvSpPr/>
          <p:nvPr/>
        </p:nvSpPr>
        <p:spPr>
          <a:xfrm>
            <a:off x="2066544" y="2889504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3946"/>
                </a:solidFill>
              </a:rPr>
              <a:t>FP = 0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237744" y="3401568"/>
            <a:ext cx="914400" cy="512064"/>
          </a:xfrm>
          <a:prstGeom prst="rect">
            <a:avLst/>
          </a:prstGeom>
          <a:solidFill>
            <a:srgbClr val="0D2137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237744" y="3401568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EAFC7"/>
                </a:solidFill>
              </a:rPr>
              <a:t>Actual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8EAFC7"/>
                </a:solidFill>
              </a:rPr>
              <a:t>ANOMALY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1152144" y="3401568"/>
            <a:ext cx="914400" cy="512064"/>
          </a:xfrm>
          <a:prstGeom prst="rect">
            <a:avLst/>
          </a:prstGeom>
          <a:solidFill>
            <a:srgbClr val="3A1218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1152144" y="3401568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3946"/>
                </a:solidFill>
              </a:rPr>
              <a:t>FN = 1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2066544" y="3401568"/>
            <a:ext cx="914400" cy="512064"/>
          </a:xfrm>
          <a:prstGeom prst="rect">
            <a:avLst/>
          </a:prstGeom>
          <a:solidFill>
            <a:srgbClr val="0D3A2E"/>
          </a:solidFill>
          <a:ln w="63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2066544" y="3401568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C39A"/>
                </a:solidFill>
              </a:rPr>
              <a:t>TP = 6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3383280" y="1993392"/>
            <a:ext cx="5596128" cy="2359152"/>
          </a:xfrm>
          <a:prstGeom prst="rect">
            <a:avLst/>
          </a:prstGeom>
          <a:solidFill>
            <a:srgbClr val="1B2A4A"/>
          </a:solidFill>
          <a:ln w="1905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3" name="Text 41"/>
          <p:cNvSpPr/>
          <p:nvPr/>
        </p:nvSpPr>
        <p:spPr>
          <a:xfrm>
            <a:off x="3511296" y="2048256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Per-Class Performance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3474720" y="2359152"/>
            <a:ext cx="777240" cy="256032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Text 43"/>
          <p:cNvSpPr/>
          <p:nvPr/>
        </p:nvSpPr>
        <p:spPr>
          <a:xfrm>
            <a:off x="3474720" y="2359152"/>
            <a:ext cx="777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B4D8"/>
                </a:solidFill>
              </a:rPr>
              <a:t>Class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4251960" y="2359152"/>
            <a:ext cx="713232" cy="256032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7" name="Text 45"/>
          <p:cNvSpPr/>
          <p:nvPr/>
        </p:nvSpPr>
        <p:spPr>
          <a:xfrm>
            <a:off x="4251960" y="235915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B4D8"/>
                </a:solidFill>
              </a:rPr>
              <a:t>Precision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965192" y="2359152"/>
            <a:ext cx="713232" cy="256032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9" name="Text 47"/>
          <p:cNvSpPr/>
          <p:nvPr/>
        </p:nvSpPr>
        <p:spPr>
          <a:xfrm>
            <a:off x="4965192" y="235915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B4D8"/>
                </a:solidFill>
              </a:rPr>
              <a:t>Recall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5678424" y="2359152"/>
            <a:ext cx="749808" cy="256032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1" name="Text 49"/>
          <p:cNvSpPr/>
          <p:nvPr/>
        </p:nvSpPr>
        <p:spPr>
          <a:xfrm>
            <a:off x="5678424" y="2359152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B4D8"/>
                </a:solidFill>
              </a:rPr>
              <a:t>F1-Score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6428232" y="2359152"/>
            <a:ext cx="2304288" cy="256032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3" name="Text 51"/>
          <p:cNvSpPr/>
          <p:nvPr/>
        </p:nvSpPr>
        <p:spPr>
          <a:xfrm>
            <a:off x="6428232" y="2359152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B4D8"/>
                </a:solidFill>
              </a:rPr>
              <a:t>Key Insight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3474720" y="2615184"/>
            <a:ext cx="77724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5" name="Text 53"/>
          <p:cNvSpPr/>
          <p:nvPr/>
        </p:nvSpPr>
        <p:spPr>
          <a:xfrm>
            <a:off x="3474720" y="2615184"/>
            <a:ext cx="777240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Normal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4251960" y="2615184"/>
            <a:ext cx="713232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7" name="Text 55"/>
          <p:cNvSpPr/>
          <p:nvPr/>
        </p:nvSpPr>
        <p:spPr>
          <a:xfrm>
            <a:off x="4251960" y="2615184"/>
            <a:ext cx="713232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0.83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4965192" y="2615184"/>
            <a:ext cx="713232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9" name="Text 57"/>
          <p:cNvSpPr/>
          <p:nvPr/>
        </p:nvSpPr>
        <p:spPr>
          <a:xfrm>
            <a:off x="4965192" y="2615184"/>
            <a:ext cx="713232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2C39A"/>
                </a:solidFill>
              </a:rPr>
              <a:t>1.00</a:t>
            </a:r>
            <a:endParaRPr lang="en-US" sz="1100" dirty="0"/>
          </a:p>
        </p:txBody>
      </p:sp>
      <p:sp>
        <p:nvSpPr>
          <p:cNvPr id="60" name="Shape 58"/>
          <p:cNvSpPr/>
          <p:nvPr/>
        </p:nvSpPr>
        <p:spPr>
          <a:xfrm>
            <a:off x="5678424" y="2615184"/>
            <a:ext cx="749808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1" name="Text 59"/>
          <p:cNvSpPr/>
          <p:nvPr/>
        </p:nvSpPr>
        <p:spPr>
          <a:xfrm>
            <a:off x="5678424" y="2615184"/>
            <a:ext cx="74980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0.93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6428232" y="2615184"/>
            <a:ext cx="2304288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3" name="Text 61"/>
          <p:cNvSpPr/>
          <p:nvPr/>
        </p:nvSpPr>
        <p:spPr>
          <a:xfrm>
            <a:off x="6428232" y="2615184"/>
            <a:ext cx="230428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EAFC7"/>
                </a:solidFill>
              </a:rPr>
              <a:t>Zero false alarms — every legitimate flight passes</a:t>
            </a:r>
            <a:endParaRPr lang="en-US" sz="900" dirty="0"/>
          </a:p>
        </p:txBody>
      </p:sp>
      <p:sp>
        <p:nvSpPr>
          <p:cNvPr id="64" name="Shape 62"/>
          <p:cNvSpPr/>
          <p:nvPr/>
        </p:nvSpPr>
        <p:spPr>
          <a:xfrm>
            <a:off x="3474720" y="3054096"/>
            <a:ext cx="77724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5" name="Text 63"/>
          <p:cNvSpPr/>
          <p:nvPr/>
        </p:nvSpPr>
        <p:spPr>
          <a:xfrm>
            <a:off x="3474720" y="3054096"/>
            <a:ext cx="777240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Anomaly</a:t>
            </a:r>
            <a:endParaRPr lang="en-US" sz="1100" dirty="0"/>
          </a:p>
        </p:txBody>
      </p:sp>
      <p:sp>
        <p:nvSpPr>
          <p:cNvPr id="66" name="Shape 64"/>
          <p:cNvSpPr/>
          <p:nvPr/>
        </p:nvSpPr>
        <p:spPr>
          <a:xfrm>
            <a:off x="4251960" y="3054096"/>
            <a:ext cx="713232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7" name="Text 65"/>
          <p:cNvSpPr/>
          <p:nvPr/>
        </p:nvSpPr>
        <p:spPr>
          <a:xfrm>
            <a:off x="4251960" y="3054096"/>
            <a:ext cx="713232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2C39A"/>
                </a:solidFill>
              </a:rPr>
              <a:t>1.00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4965192" y="3054096"/>
            <a:ext cx="713232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9" name="Text 67"/>
          <p:cNvSpPr/>
          <p:nvPr/>
        </p:nvSpPr>
        <p:spPr>
          <a:xfrm>
            <a:off x="4965192" y="3054096"/>
            <a:ext cx="713232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0.67</a:t>
            </a:r>
            <a:endParaRPr lang="en-US" sz="1100" dirty="0"/>
          </a:p>
        </p:txBody>
      </p:sp>
      <p:sp>
        <p:nvSpPr>
          <p:cNvPr id="70" name="Shape 68"/>
          <p:cNvSpPr/>
          <p:nvPr/>
        </p:nvSpPr>
        <p:spPr>
          <a:xfrm>
            <a:off x="5678424" y="3054096"/>
            <a:ext cx="749808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1" name="Text 69"/>
          <p:cNvSpPr/>
          <p:nvPr/>
        </p:nvSpPr>
        <p:spPr>
          <a:xfrm>
            <a:off x="5678424" y="3054096"/>
            <a:ext cx="74980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0.80</a:t>
            </a:r>
            <a:endParaRPr lang="en-US" sz="1100" dirty="0"/>
          </a:p>
        </p:txBody>
      </p:sp>
      <p:sp>
        <p:nvSpPr>
          <p:cNvPr id="72" name="Shape 70"/>
          <p:cNvSpPr/>
          <p:nvPr/>
        </p:nvSpPr>
        <p:spPr>
          <a:xfrm>
            <a:off x="6428232" y="3054096"/>
            <a:ext cx="2304288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3" name="Text 71"/>
          <p:cNvSpPr/>
          <p:nvPr/>
        </p:nvSpPr>
        <p:spPr>
          <a:xfrm>
            <a:off x="6428232" y="3054096"/>
            <a:ext cx="230428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EAFC7"/>
                </a:solidFill>
              </a:rPr>
              <a:t>Every alert genuine — no cry-wolf alerts</a:t>
            </a:r>
            <a:endParaRPr lang="en-US" sz="900" dirty="0"/>
          </a:p>
        </p:txBody>
      </p:sp>
      <p:sp>
        <p:nvSpPr>
          <p:cNvPr id="74" name="Shape 72"/>
          <p:cNvSpPr/>
          <p:nvPr/>
        </p:nvSpPr>
        <p:spPr>
          <a:xfrm>
            <a:off x="3474720" y="3493008"/>
            <a:ext cx="77724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5" name="Text 73"/>
          <p:cNvSpPr/>
          <p:nvPr/>
        </p:nvSpPr>
        <p:spPr>
          <a:xfrm>
            <a:off x="3474720" y="3493008"/>
            <a:ext cx="777240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Macro Avg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4251960" y="3493008"/>
            <a:ext cx="713232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7" name="Text 75"/>
          <p:cNvSpPr/>
          <p:nvPr/>
        </p:nvSpPr>
        <p:spPr>
          <a:xfrm>
            <a:off x="4251960" y="3493008"/>
            <a:ext cx="713232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0.95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4965192" y="3493008"/>
            <a:ext cx="713232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9" name="Text 77"/>
          <p:cNvSpPr/>
          <p:nvPr/>
        </p:nvSpPr>
        <p:spPr>
          <a:xfrm>
            <a:off x="4965192" y="3493008"/>
            <a:ext cx="713232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0.92</a:t>
            </a:r>
            <a:endParaRPr lang="en-US" sz="1100" dirty="0"/>
          </a:p>
        </p:txBody>
      </p:sp>
      <p:sp>
        <p:nvSpPr>
          <p:cNvPr id="80" name="Shape 78"/>
          <p:cNvSpPr/>
          <p:nvPr/>
        </p:nvSpPr>
        <p:spPr>
          <a:xfrm>
            <a:off x="5678424" y="3493008"/>
            <a:ext cx="749808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1" name="Text 79"/>
          <p:cNvSpPr/>
          <p:nvPr/>
        </p:nvSpPr>
        <p:spPr>
          <a:xfrm>
            <a:off x="5678424" y="3493008"/>
            <a:ext cx="74980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0.93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6428232" y="3493008"/>
            <a:ext cx="2304288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3" name="Text 81"/>
          <p:cNvSpPr/>
          <p:nvPr/>
        </p:nvSpPr>
        <p:spPr>
          <a:xfrm>
            <a:off x="6428232" y="3493008"/>
            <a:ext cx="230428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EAFC7"/>
                </a:solidFill>
              </a:rPr>
              <a:t>Strong overall balance across both classes</a:t>
            </a:r>
            <a:endParaRPr lang="en-US" sz="900" dirty="0"/>
          </a:p>
        </p:txBody>
      </p:sp>
      <p:sp>
        <p:nvSpPr>
          <p:cNvPr id="84" name="Shape 82"/>
          <p:cNvSpPr/>
          <p:nvPr/>
        </p:nvSpPr>
        <p:spPr>
          <a:xfrm>
            <a:off x="164592" y="4498848"/>
            <a:ext cx="8823960" cy="512064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5" name="Text 83"/>
          <p:cNvSpPr/>
          <p:nvPr/>
        </p:nvSpPr>
        <p:spPr>
          <a:xfrm>
            <a:off x="274320" y="4535424"/>
            <a:ext cx="8595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Key Achievement: False Positive Rate reduced from 60% → 0% through multi-run training + unified scaling + hybrid OR-gate logic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0584" y="0"/>
            <a:ext cx="9043416" cy="585216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56032" y="640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Implementation Status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6032" y="585216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complete — all phases delivered and evaluated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0584" y="5029200"/>
            <a:ext cx="9043416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64592" y="932688"/>
            <a:ext cx="1353312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56032" y="1005840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56032" y="1005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76072" y="100584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56032" y="133502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Setup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554480" y="1225296"/>
            <a:ext cx="91440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1645920" y="932688"/>
            <a:ext cx="1353312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1737360" y="1005840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737360" y="1005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057400" y="100584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737360" y="133502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Predefined Paths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035808" y="1225296"/>
            <a:ext cx="91440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3127248" y="932688"/>
            <a:ext cx="1353312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3218688" y="1005840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3218688" y="1005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538728" y="100584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218688" y="133502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Collection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517136" y="1225296"/>
            <a:ext cx="91440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4608576" y="932688"/>
            <a:ext cx="1353312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4700016" y="1005840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700016" y="1005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020056" y="100584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700016" y="133502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LSTM Model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5998464" y="1225296"/>
            <a:ext cx="91440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6089904" y="932688"/>
            <a:ext cx="1353312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6181344" y="1005840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6181344" y="1005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501384" y="100584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5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181344" y="133502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+ Alert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7479792" y="1225296"/>
            <a:ext cx="91440" cy="73152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7571232" y="932688"/>
            <a:ext cx="1353312" cy="658368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8" name="Shape 36"/>
          <p:cNvSpPr/>
          <p:nvPr/>
        </p:nvSpPr>
        <p:spPr>
          <a:xfrm>
            <a:off x="7662672" y="1005840"/>
            <a:ext cx="274320" cy="2743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7662672" y="1005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7982712" y="100584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6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7662672" y="133502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164592" y="1700784"/>
            <a:ext cx="8823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ALL PHASES COMPLETE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164592" y="2084832"/>
            <a:ext cx="4251960" cy="2606040"/>
          </a:xfrm>
          <a:prstGeom prst="rect">
            <a:avLst/>
          </a:prstGeom>
          <a:solidFill>
            <a:srgbClr val="1B2A4A"/>
          </a:solidFill>
          <a:ln w="1905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4" name="Text 42"/>
          <p:cNvSpPr/>
          <p:nvPr/>
        </p:nvSpPr>
        <p:spPr>
          <a:xfrm>
            <a:off x="292608" y="213969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Fully Delivered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292608" y="2487168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AirSim + PX4 SITL + QGC full stack confirmed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292608" y="2706624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PX4 SITL take-off, waypoint nav, landing tested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292608" y="29260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pymavlink data_collect.py logging 45+ fields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292608" y="3145536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Normal + anomaly labelled dataset collected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292608" y="3364992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route_check.py Haversine route comparison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292608" y="3584448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Feature engineering pipeline (4 delta features)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292608" y="3803904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LSTM autoencoder trained on 5 normal runs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292608" y="402336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Hybrid OR-gate detection (ML + route check)</a:t>
            </a:r>
            <a:endParaRPr lang="en-US" sz="950" dirty="0"/>
          </a:p>
        </p:txBody>
      </p:sp>
      <p:sp>
        <p:nvSpPr>
          <p:cNvPr id="53" name="Text 51"/>
          <p:cNvSpPr/>
          <p:nvPr/>
        </p:nvSpPr>
        <p:spPr>
          <a:xfrm>
            <a:off x="292608" y="4242816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Mid-flight hijack simulation executed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292608" y="4462272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Full evaluation: 87% accuracy, 0% FPR</a:t>
            </a:r>
            <a:endParaRPr lang="en-US" sz="950" dirty="0"/>
          </a:p>
        </p:txBody>
      </p:sp>
      <p:sp>
        <p:nvSpPr>
          <p:cNvPr id="55" name="Shape 53"/>
          <p:cNvSpPr/>
          <p:nvPr/>
        </p:nvSpPr>
        <p:spPr>
          <a:xfrm>
            <a:off x="4617720" y="2084832"/>
            <a:ext cx="4361688" cy="2606040"/>
          </a:xfrm>
          <a:prstGeom prst="rect">
            <a:avLst/>
          </a:prstGeom>
          <a:solidFill>
            <a:srgbClr val="1B2A4A"/>
          </a:solidFill>
          <a:ln w="19050">
            <a:solidFill>
              <a:srgbClr val="FF9F1C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6" name="Text 54"/>
          <p:cNvSpPr/>
          <p:nvPr/>
        </p:nvSpPr>
        <p:spPr>
          <a:xfrm>
            <a:off x="4736592" y="213969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9F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Final Optimisation Remaining</a:t>
            </a:r>
            <a:endParaRPr lang="en-US" sz="1200" dirty="0"/>
          </a:p>
        </p:txBody>
      </p:sp>
      <p:sp>
        <p:nvSpPr>
          <p:cNvPr id="57" name="Text 55"/>
          <p:cNvSpPr/>
          <p:nvPr/>
        </p:nvSpPr>
        <p:spPr>
          <a:xfrm>
            <a:off x="4736592" y="2487168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Run 5–10 more hijack experiments for statistical depth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4736592" y="2834640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Generate final evaluation graphs (route error, recon error)</a:t>
            </a:r>
            <a:endParaRPr lang="en-US" sz="950" dirty="0"/>
          </a:p>
        </p:txBody>
      </p:sp>
      <p:sp>
        <p:nvSpPr>
          <p:cNvPr id="59" name="Text 57"/>
          <p:cNvSpPr/>
          <p:nvPr/>
        </p:nvSpPr>
        <p:spPr>
          <a:xfrm>
            <a:off x="4736592" y="3182112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Produce detection latency timeline chart</a:t>
            </a:r>
            <a:endParaRPr lang="en-US" sz="950" dirty="0"/>
          </a:p>
        </p:txBody>
      </p:sp>
      <p:sp>
        <p:nvSpPr>
          <p:cNvPr id="60" name="Text 58"/>
          <p:cNvSpPr/>
          <p:nvPr/>
        </p:nvSpPr>
        <p:spPr>
          <a:xfrm>
            <a:off x="4736592" y="3529584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Write §3.5.6 Mid-Flight Route Deviation in Chapter 3</a:t>
            </a:r>
            <a:endParaRPr lang="en-US" sz="950" dirty="0"/>
          </a:p>
        </p:txBody>
      </p:sp>
      <p:sp>
        <p:nvSpPr>
          <p:cNvPr id="61" name="Text 59"/>
          <p:cNvSpPr/>
          <p:nvPr/>
        </p:nvSpPr>
        <p:spPr>
          <a:xfrm>
            <a:off x="4736592" y="3877056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Complete final metric tables in Chapter 4</a:t>
            </a:r>
            <a:endParaRPr lang="en-US" sz="950" dirty="0"/>
          </a:p>
        </p:txBody>
      </p:sp>
      <p:sp>
        <p:nvSpPr>
          <p:cNvPr id="62" name="Text 60"/>
          <p:cNvSpPr/>
          <p:nvPr/>
        </p:nvSpPr>
        <p:spPr>
          <a:xfrm>
            <a:off x="4736592" y="4224528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Threshold tuning via formal ROC analysis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0584" y="0"/>
            <a:ext cx="9043416" cy="585216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56032" y="640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Improvement — Before vs After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6032" y="585216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iterative refinement transformed an unusable prototype into a robust detector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0584" y="5029200"/>
            <a:ext cx="9043416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64592" y="969264"/>
            <a:ext cx="2560320" cy="310896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64592" y="969264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Metric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24912" y="969264"/>
            <a:ext cx="1280160" cy="310896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2724912" y="969264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Before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005072" y="969264"/>
            <a:ext cx="1280160" cy="310896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005072" y="969264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After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285232" y="969264"/>
            <a:ext cx="1097280" cy="310896"/>
          </a:xfrm>
          <a:prstGeom prst="rect">
            <a:avLst/>
          </a:prstGeom>
          <a:solidFill>
            <a:srgbClr val="0D2137"/>
          </a:solidFill>
          <a:ln w="635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5285232" y="969264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4D8"/>
                </a:solidFill>
              </a:rPr>
              <a:t>Change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64592" y="1280160"/>
            <a:ext cx="256032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164592" y="128016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Accuracy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24912" y="1280160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2724912" y="1280160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3946"/>
                </a:solidFill>
              </a:rPr>
              <a:t>~57%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005072" y="1280160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4005072" y="1280160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~93%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285232" y="1280160"/>
            <a:ext cx="109728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285232" y="128016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+36pp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64592" y="1719072"/>
            <a:ext cx="256032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164592" y="171907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Macro Precision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24912" y="1719072"/>
            <a:ext cx="128016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2724912" y="1719072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3946"/>
                </a:solidFill>
              </a:rPr>
              <a:t>~0.48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005072" y="1719072"/>
            <a:ext cx="128016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4005072" y="1719072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~0.95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285232" y="1719072"/>
            <a:ext cx="109728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5285232" y="171907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+0.47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64592" y="2157984"/>
            <a:ext cx="256032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164592" y="2157984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Macro Recall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724912" y="2157984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2724912" y="2157984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3946"/>
                </a:solidFill>
              </a:rPr>
              <a:t>~0.63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005072" y="2157984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Text 34"/>
          <p:cNvSpPr/>
          <p:nvPr/>
        </p:nvSpPr>
        <p:spPr>
          <a:xfrm>
            <a:off x="4005072" y="2157984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~0.93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5285232" y="2157984"/>
            <a:ext cx="109728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5285232" y="2157984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+0.30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164592" y="2596896"/>
            <a:ext cx="256032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/>
          <p:nvPr/>
        </p:nvSpPr>
        <p:spPr>
          <a:xfrm>
            <a:off x="164592" y="2596896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Macro F1-Score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2724912" y="2596896"/>
            <a:ext cx="128016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/>
          <p:nvPr/>
        </p:nvSpPr>
        <p:spPr>
          <a:xfrm>
            <a:off x="2724912" y="2596896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3946"/>
                </a:solidFill>
              </a:rPr>
              <a:t>~0.53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005072" y="2596896"/>
            <a:ext cx="128016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Text 42"/>
          <p:cNvSpPr/>
          <p:nvPr/>
        </p:nvSpPr>
        <p:spPr>
          <a:xfrm>
            <a:off x="4005072" y="2596896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~0.93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5285232" y="2596896"/>
            <a:ext cx="109728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6" name="Text 44"/>
          <p:cNvSpPr/>
          <p:nvPr/>
        </p:nvSpPr>
        <p:spPr>
          <a:xfrm>
            <a:off x="5285232" y="2596896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+0.40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164592" y="3035808"/>
            <a:ext cx="256032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8" name="Text 46"/>
          <p:cNvSpPr/>
          <p:nvPr/>
        </p:nvSpPr>
        <p:spPr>
          <a:xfrm>
            <a:off x="164592" y="3035808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False Positive Rate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2724912" y="3035808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0" name="Text 48"/>
          <p:cNvSpPr/>
          <p:nvPr/>
        </p:nvSpPr>
        <p:spPr>
          <a:xfrm>
            <a:off x="2724912" y="3035808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3946"/>
                </a:solidFill>
              </a:rPr>
              <a:t>60%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4005072" y="3035808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2" name="Text 50"/>
          <p:cNvSpPr/>
          <p:nvPr/>
        </p:nvSpPr>
        <p:spPr>
          <a:xfrm>
            <a:off x="4005072" y="3035808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0%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5285232" y="3035808"/>
            <a:ext cx="109728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4" name="Text 52"/>
          <p:cNvSpPr/>
          <p:nvPr/>
        </p:nvSpPr>
        <p:spPr>
          <a:xfrm>
            <a:off x="5285232" y="3035808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−0.60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164592" y="3474720"/>
            <a:ext cx="256032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6" name="Text 54"/>
          <p:cNvSpPr/>
          <p:nvPr/>
        </p:nvSpPr>
        <p:spPr>
          <a:xfrm>
            <a:off x="164592" y="347472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True Negative Rate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2724912" y="3474720"/>
            <a:ext cx="128016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8" name="Text 56"/>
          <p:cNvSpPr/>
          <p:nvPr/>
        </p:nvSpPr>
        <p:spPr>
          <a:xfrm>
            <a:off x="2724912" y="3474720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3946"/>
                </a:solidFill>
              </a:rPr>
              <a:t>25%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4005072" y="3474720"/>
            <a:ext cx="128016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0" name="Text 58"/>
          <p:cNvSpPr/>
          <p:nvPr/>
        </p:nvSpPr>
        <p:spPr>
          <a:xfrm>
            <a:off x="4005072" y="3474720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100%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5285232" y="3474720"/>
            <a:ext cx="1097280" cy="438912"/>
          </a:xfrm>
          <a:prstGeom prst="rect">
            <a:avLst/>
          </a:prstGeom>
          <a:solidFill>
            <a:srgbClr val="0D2137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2" name="Text 60"/>
          <p:cNvSpPr/>
          <p:nvPr/>
        </p:nvSpPr>
        <p:spPr>
          <a:xfrm>
            <a:off x="5285232" y="347472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+0.75</a:t>
            </a:r>
            <a:endParaRPr lang="en-US" sz="1200" dirty="0"/>
          </a:p>
        </p:txBody>
      </p:sp>
      <p:sp>
        <p:nvSpPr>
          <p:cNvPr id="63" name="Shape 61"/>
          <p:cNvSpPr/>
          <p:nvPr/>
        </p:nvSpPr>
        <p:spPr>
          <a:xfrm>
            <a:off x="164592" y="3913632"/>
            <a:ext cx="256032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4" name="Text 62"/>
          <p:cNvSpPr/>
          <p:nvPr/>
        </p:nvSpPr>
        <p:spPr>
          <a:xfrm>
            <a:off x="164592" y="391363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False Negative Rate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2724912" y="3913632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6" name="Text 64"/>
          <p:cNvSpPr/>
          <p:nvPr/>
        </p:nvSpPr>
        <p:spPr>
          <a:xfrm>
            <a:off x="2724912" y="3913632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3946"/>
                </a:solidFill>
              </a:rPr>
              <a:t>33%</a:t>
            </a:r>
            <a:endParaRPr lang="en-US" sz="1200" dirty="0"/>
          </a:p>
        </p:txBody>
      </p:sp>
      <p:sp>
        <p:nvSpPr>
          <p:cNvPr id="67" name="Shape 65"/>
          <p:cNvSpPr/>
          <p:nvPr/>
        </p:nvSpPr>
        <p:spPr>
          <a:xfrm>
            <a:off x="4005072" y="3913632"/>
            <a:ext cx="128016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8" name="Text 66"/>
          <p:cNvSpPr/>
          <p:nvPr/>
        </p:nvSpPr>
        <p:spPr>
          <a:xfrm>
            <a:off x="4005072" y="3913632"/>
            <a:ext cx="1280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C39A"/>
                </a:solidFill>
              </a:rPr>
              <a:t>33%</a:t>
            </a:r>
            <a:endParaRPr lang="en-US" sz="1200" dirty="0"/>
          </a:p>
        </p:txBody>
      </p:sp>
      <p:sp>
        <p:nvSpPr>
          <p:cNvPr id="69" name="Shape 67"/>
          <p:cNvSpPr/>
          <p:nvPr/>
        </p:nvSpPr>
        <p:spPr>
          <a:xfrm>
            <a:off x="5285232" y="3913632"/>
            <a:ext cx="1097280" cy="438912"/>
          </a:xfrm>
          <a:prstGeom prst="rect">
            <a:avLst/>
          </a:prstGeom>
          <a:solidFill>
            <a:srgbClr val="0D1F35"/>
          </a:solidFill>
          <a:ln w="6350">
            <a:solidFill>
              <a:srgbClr val="1B3A5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0" name="Text 68"/>
          <p:cNvSpPr/>
          <p:nvPr/>
        </p:nvSpPr>
        <p:spPr>
          <a:xfrm>
            <a:off x="5285232" y="391363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9F1C"/>
                </a:solidFill>
              </a:rPr>
              <a:t>unchanged</a:t>
            </a:r>
            <a:endParaRPr lang="en-US" sz="1200" dirty="0"/>
          </a:p>
        </p:txBody>
      </p:sp>
      <p:sp>
        <p:nvSpPr>
          <p:cNvPr id="71" name="Shape 69"/>
          <p:cNvSpPr/>
          <p:nvPr/>
        </p:nvSpPr>
        <p:spPr>
          <a:xfrm>
            <a:off x="6455664" y="969264"/>
            <a:ext cx="2523744" cy="4005072"/>
          </a:xfrm>
          <a:prstGeom prst="rect">
            <a:avLst/>
          </a:prstGeom>
          <a:solidFill>
            <a:srgbClr val="1B2A4A"/>
          </a:solidFill>
          <a:ln w="19050">
            <a:solidFill>
              <a:srgbClr val="FF9F1C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2" name="Text 70"/>
          <p:cNvSpPr/>
          <p:nvPr/>
        </p:nvSpPr>
        <p:spPr>
          <a:xfrm>
            <a:off x="6565392" y="102412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9F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Causes Fixed</a:t>
            </a:r>
            <a:endParaRPr lang="en-US" sz="1100" dirty="0"/>
          </a:p>
        </p:txBody>
      </p:sp>
      <p:sp>
        <p:nvSpPr>
          <p:cNvPr id="73" name="Shape 71"/>
          <p:cNvSpPr/>
          <p:nvPr/>
        </p:nvSpPr>
        <p:spPr>
          <a:xfrm>
            <a:off x="6510528" y="1261872"/>
            <a:ext cx="2395728" cy="274320"/>
          </a:xfrm>
          <a:prstGeom prst="rect">
            <a:avLst/>
          </a:prstGeom>
          <a:solidFill>
            <a:srgbClr val="3A1218"/>
          </a:solidFill>
          <a:ln w="635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4" name="Text 72"/>
          <p:cNvSpPr/>
          <p:nvPr/>
        </p:nvSpPr>
        <p:spPr>
          <a:xfrm>
            <a:off x="6510528" y="1261872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63946"/>
                </a:solidFill>
              </a:rPr>
              <a:t>✗ Single-run overfitting</a:t>
            </a:r>
            <a:endParaRPr lang="en-US" sz="850" dirty="0"/>
          </a:p>
        </p:txBody>
      </p:sp>
      <p:sp>
        <p:nvSpPr>
          <p:cNvPr id="75" name="Shape 73"/>
          <p:cNvSpPr/>
          <p:nvPr/>
        </p:nvSpPr>
        <p:spPr>
          <a:xfrm>
            <a:off x="6510528" y="1554480"/>
            <a:ext cx="2395728" cy="256032"/>
          </a:xfrm>
          <a:prstGeom prst="rect">
            <a:avLst/>
          </a:prstGeom>
          <a:solidFill>
            <a:srgbClr val="0D3A2E"/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6" name="Text 74"/>
          <p:cNvSpPr/>
          <p:nvPr/>
        </p:nvSpPr>
        <p:spPr>
          <a:xfrm>
            <a:off x="6510528" y="156493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2C39A"/>
                </a:solidFill>
              </a:rPr>
              <a:t>✓ Multi-run training (runs 3–7)</a:t>
            </a:r>
            <a:endParaRPr lang="en-US" sz="850" dirty="0"/>
          </a:p>
        </p:txBody>
      </p:sp>
      <p:sp>
        <p:nvSpPr>
          <p:cNvPr id="77" name="Shape 75"/>
          <p:cNvSpPr/>
          <p:nvPr/>
        </p:nvSpPr>
        <p:spPr>
          <a:xfrm>
            <a:off x="6510528" y="1883664"/>
            <a:ext cx="2395728" cy="274320"/>
          </a:xfrm>
          <a:prstGeom prst="rect">
            <a:avLst/>
          </a:prstGeom>
          <a:solidFill>
            <a:srgbClr val="3A1218"/>
          </a:solidFill>
          <a:ln w="635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8" name="Text 76"/>
          <p:cNvSpPr/>
          <p:nvPr/>
        </p:nvSpPr>
        <p:spPr>
          <a:xfrm>
            <a:off x="6510528" y="1874520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63946"/>
                </a:solidFill>
              </a:rPr>
              <a:t>✗ Inconsistent scaling</a:t>
            </a:r>
            <a:endParaRPr lang="en-US" sz="850" dirty="0"/>
          </a:p>
        </p:txBody>
      </p:sp>
      <p:sp>
        <p:nvSpPr>
          <p:cNvPr id="79" name="Shape 77"/>
          <p:cNvSpPr/>
          <p:nvPr/>
        </p:nvSpPr>
        <p:spPr>
          <a:xfrm>
            <a:off x="6510528" y="2176272"/>
            <a:ext cx="2395728" cy="256032"/>
          </a:xfrm>
          <a:prstGeom prst="rect">
            <a:avLst/>
          </a:prstGeom>
          <a:solidFill>
            <a:srgbClr val="0D3A2E"/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0" name="Text 78"/>
          <p:cNvSpPr/>
          <p:nvPr/>
        </p:nvSpPr>
        <p:spPr>
          <a:xfrm>
            <a:off x="6510528" y="2188029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2C39A"/>
                </a:solidFill>
              </a:rPr>
              <a:t>✓ Unified StandardScaler</a:t>
            </a:r>
            <a:endParaRPr lang="en-US" sz="850" dirty="0"/>
          </a:p>
        </p:txBody>
      </p:sp>
      <p:sp>
        <p:nvSpPr>
          <p:cNvPr id="81" name="Shape 79"/>
          <p:cNvSpPr/>
          <p:nvPr/>
        </p:nvSpPr>
        <p:spPr>
          <a:xfrm>
            <a:off x="6510528" y="2497618"/>
            <a:ext cx="2395728" cy="274320"/>
          </a:xfrm>
          <a:prstGeom prst="rect">
            <a:avLst/>
          </a:prstGeom>
          <a:solidFill>
            <a:srgbClr val="3A1218"/>
          </a:solidFill>
          <a:ln w="635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2" name="Text 80"/>
          <p:cNvSpPr/>
          <p:nvPr/>
        </p:nvSpPr>
        <p:spPr>
          <a:xfrm>
            <a:off x="6510528" y="2515580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63946"/>
                </a:solidFill>
              </a:rPr>
              <a:t>✗ Threshold miscalib.</a:t>
            </a:r>
            <a:endParaRPr lang="en-US" sz="850" dirty="0"/>
          </a:p>
        </p:txBody>
      </p:sp>
      <p:sp>
        <p:nvSpPr>
          <p:cNvPr id="83" name="Shape 81"/>
          <p:cNvSpPr/>
          <p:nvPr/>
        </p:nvSpPr>
        <p:spPr>
          <a:xfrm>
            <a:off x="6519672" y="2807208"/>
            <a:ext cx="2395728" cy="256032"/>
          </a:xfrm>
          <a:prstGeom prst="rect">
            <a:avLst/>
          </a:prstGeom>
          <a:solidFill>
            <a:srgbClr val="0D3A2E"/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4" name="Text 82"/>
          <p:cNvSpPr/>
          <p:nvPr/>
        </p:nvSpPr>
        <p:spPr>
          <a:xfrm>
            <a:off x="6519672" y="2812433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2C39A"/>
                </a:solidFill>
              </a:rPr>
              <a:t>✓ Wider training distribution</a:t>
            </a:r>
            <a:endParaRPr lang="en-US" sz="850" dirty="0"/>
          </a:p>
        </p:txBody>
      </p:sp>
      <p:sp>
        <p:nvSpPr>
          <p:cNvPr id="85" name="Shape 83"/>
          <p:cNvSpPr/>
          <p:nvPr/>
        </p:nvSpPr>
        <p:spPr>
          <a:xfrm>
            <a:off x="6510528" y="3127248"/>
            <a:ext cx="2395728" cy="274320"/>
          </a:xfrm>
          <a:prstGeom prst="rect">
            <a:avLst/>
          </a:prstGeom>
          <a:solidFill>
            <a:srgbClr val="3A1218"/>
          </a:solidFill>
          <a:ln w="635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6" name="Text 84"/>
          <p:cNvSpPr/>
          <p:nvPr/>
        </p:nvSpPr>
        <p:spPr>
          <a:xfrm>
            <a:off x="6510528" y="3146842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63946"/>
                </a:solidFill>
              </a:rPr>
              <a:t>✗ Weak temporal model</a:t>
            </a:r>
            <a:endParaRPr lang="en-US" sz="850" dirty="0"/>
          </a:p>
        </p:txBody>
      </p:sp>
      <p:sp>
        <p:nvSpPr>
          <p:cNvPr id="87" name="Shape 85"/>
          <p:cNvSpPr/>
          <p:nvPr/>
        </p:nvSpPr>
        <p:spPr>
          <a:xfrm>
            <a:off x="6510528" y="3419856"/>
            <a:ext cx="2395728" cy="256032"/>
          </a:xfrm>
          <a:prstGeom prst="rect">
            <a:avLst/>
          </a:prstGeom>
          <a:solidFill>
            <a:srgbClr val="0D3A2E"/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8" name="Text 86"/>
          <p:cNvSpPr/>
          <p:nvPr/>
        </p:nvSpPr>
        <p:spPr>
          <a:xfrm>
            <a:off x="6519672" y="342900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2C39A"/>
                </a:solidFill>
              </a:rPr>
              <a:t>✓ 5× more training sequences</a:t>
            </a:r>
            <a:endParaRPr lang="en-US" sz="850" dirty="0"/>
          </a:p>
        </p:txBody>
      </p:sp>
      <p:sp>
        <p:nvSpPr>
          <p:cNvPr id="89" name="Shape 87"/>
          <p:cNvSpPr/>
          <p:nvPr/>
        </p:nvSpPr>
        <p:spPr>
          <a:xfrm>
            <a:off x="6510528" y="3741202"/>
            <a:ext cx="2395728" cy="274320"/>
          </a:xfrm>
          <a:prstGeom prst="rect">
            <a:avLst/>
          </a:prstGeom>
          <a:solidFill>
            <a:srgbClr val="3A1218"/>
          </a:solidFill>
          <a:ln w="635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0" name="Text 88"/>
          <p:cNvSpPr/>
          <p:nvPr/>
        </p:nvSpPr>
        <p:spPr>
          <a:xfrm>
            <a:off x="6519672" y="3776472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63946"/>
                </a:solidFill>
              </a:rPr>
              <a:t>✗ Single-method reliance</a:t>
            </a:r>
            <a:endParaRPr lang="en-US" sz="850" dirty="0"/>
          </a:p>
        </p:txBody>
      </p:sp>
      <p:sp>
        <p:nvSpPr>
          <p:cNvPr id="91" name="Shape 89"/>
          <p:cNvSpPr/>
          <p:nvPr/>
        </p:nvSpPr>
        <p:spPr>
          <a:xfrm>
            <a:off x="6510528" y="4046220"/>
            <a:ext cx="2395728" cy="256032"/>
          </a:xfrm>
          <a:prstGeom prst="rect">
            <a:avLst/>
          </a:prstGeom>
          <a:solidFill>
            <a:srgbClr val="0D3A2E"/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2" name="Text 90"/>
          <p:cNvSpPr/>
          <p:nvPr/>
        </p:nvSpPr>
        <p:spPr>
          <a:xfrm>
            <a:off x="6519672" y="404622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2C39A"/>
                </a:solidFill>
              </a:rPr>
              <a:t>✓ Hybrid OR-gate logic</a:t>
            </a:r>
            <a:endParaRPr lang="en-US" sz="850" dirty="0"/>
          </a:p>
        </p:txBody>
      </p:sp>
      <p:sp>
        <p:nvSpPr>
          <p:cNvPr id="93" name="Shape 91"/>
          <p:cNvSpPr/>
          <p:nvPr/>
        </p:nvSpPr>
        <p:spPr>
          <a:xfrm>
            <a:off x="6510528" y="4352544"/>
            <a:ext cx="2395728" cy="274320"/>
          </a:xfrm>
          <a:prstGeom prst="rect">
            <a:avLst/>
          </a:prstGeom>
          <a:solidFill>
            <a:srgbClr val="3A1218"/>
          </a:solidFill>
          <a:ln w="635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4" name="Text 92"/>
          <p:cNvSpPr/>
          <p:nvPr/>
        </p:nvSpPr>
        <p:spPr>
          <a:xfrm>
            <a:off x="6510528" y="4353850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63946"/>
                </a:solidFill>
              </a:rPr>
              <a:t>✗ Takeoff false positives</a:t>
            </a:r>
            <a:endParaRPr lang="en-US" sz="850" dirty="0"/>
          </a:p>
        </p:txBody>
      </p:sp>
      <p:sp>
        <p:nvSpPr>
          <p:cNvPr id="95" name="Shape 93"/>
          <p:cNvSpPr/>
          <p:nvPr/>
        </p:nvSpPr>
        <p:spPr>
          <a:xfrm>
            <a:off x="6510528" y="4663440"/>
            <a:ext cx="2395728" cy="256032"/>
          </a:xfrm>
          <a:prstGeom prst="rect">
            <a:avLst/>
          </a:prstGeom>
          <a:solidFill>
            <a:srgbClr val="0D3A2E"/>
          </a:solidFill>
          <a:ln w="63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6" name="Text 94"/>
          <p:cNvSpPr/>
          <p:nvPr/>
        </p:nvSpPr>
        <p:spPr>
          <a:xfrm>
            <a:off x="6510528" y="466344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2C39A"/>
                </a:solidFill>
              </a:rPr>
              <a:t>✓ Phase filter alt &gt; 40m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8979408" cy="658368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9144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 &amp; Key Takeaways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64592" y="5029200"/>
            <a:ext cx="8979408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01168" y="822960"/>
            <a:ext cx="1463040" cy="603504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01168" y="822960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The Problem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664208" y="822960"/>
            <a:ext cx="7296912" cy="603504"/>
          </a:xfrm>
          <a:prstGeom prst="rect">
            <a:avLst/>
          </a:prstGeom>
          <a:solidFill>
            <a:srgbClr val="1B2A4A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1773936" y="822960"/>
            <a:ext cx="70591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GPS-only geofencing is vulnerable to spoofing attacks that cause UAVs to silently deviate from predefined flight paths without triggering standard geofence alarms.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01168" y="1627632"/>
            <a:ext cx="1463040" cy="603504"/>
          </a:xfrm>
          <a:prstGeom prst="rect">
            <a:avLst/>
          </a:prstGeom>
          <a:solidFill>
            <a:srgbClr val="2EC4B6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201168" y="1627632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The Solution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664208" y="1627632"/>
            <a:ext cx="7296912" cy="603504"/>
          </a:xfrm>
          <a:prstGeom prst="rect">
            <a:avLst/>
          </a:prstGeom>
          <a:solidFill>
            <a:srgbClr val="1B2A4A"/>
          </a:solidFill>
          <a:ln w="1270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1773936" y="1627632"/>
            <a:ext cx="70591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sensor-fusion LSTM autoencoder: cross-validates GPS against delta motion features trained on normal predefined-path data, combined with Haversine route checking.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01168" y="2432304"/>
            <a:ext cx="1463040" cy="603504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01168" y="2432304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Built &amp; Done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664208" y="2432304"/>
            <a:ext cx="7296912" cy="603504"/>
          </a:xfrm>
          <a:prstGeom prst="rect">
            <a:avLst/>
          </a:prstGeom>
          <a:solidFill>
            <a:srgbClr val="1B2A4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773936" y="2432304"/>
            <a:ext cx="70591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AirSim + PX4 SITL + QGC stack · pymavlink telemetry · LSTM autoencoder · hybrid OR-gate detection · mid-flight hijack simulation · 87% accuracy with zero false alarms.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01168" y="3236976"/>
            <a:ext cx="1463040" cy="603504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201168" y="3236976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Key Result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664208" y="3236976"/>
            <a:ext cx="7296912" cy="603504"/>
          </a:xfrm>
          <a:prstGeom prst="rect">
            <a:avLst/>
          </a:prstGeom>
          <a:solidFill>
            <a:srgbClr val="1B2A4A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773936" y="3236976"/>
            <a:ext cx="70591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Positive Rate: 0% · Macro F1: 0.85 · Anomaly precision: 100% · All normal flights correctly classified · Sensor fusion outperforms GPS-only baseline.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01168" y="4041648"/>
            <a:ext cx="1463040" cy="603504"/>
          </a:xfrm>
          <a:prstGeom prst="rect">
            <a:avLst/>
          </a:prstGeom>
          <a:solidFill>
            <a:srgbClr val="FF9F1C"/>
          </a:solidFill>
          <a:ln w="12700">
            <a:solidFill>
              <a:srgbClr val="FF9F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201168" y="4041648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Future Work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664208" y="4041648"/>
            <a:ext cx="7296912" cy="603504"/>
          </a:xfrm>
          <a:prstGeom prst="rect">
            <a:avLst/>
          </a:prstGeom>
          <a:solidFill>
            <a:srgbClr val="1B2A4A"/>
          </a:solidFill>
          <a:ln w="12700">
            <a:solidFill>
              <a:srgbClr val="FF9F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773936" y="4041648"/>
            <a:ext cx="70591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EA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IMU/magnetometer fusion · Transformer-based time-series models · Edge deployment on Raspberry Pi / NVIDIA Jetson · Real hardware validation · Adaptive thresholding.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164592" y="4956048"/>
            <a:ext cx="8869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6B8A"/>
                </a:solidFill>
              </a:rPr>
              <a:t>Mohamed Afeed Nawsath  ·  Staffordshire University London  ·  Cyber Security FYP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Predefined Path Detection 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mechanism for anomaly identification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1168" y="987552"/>
            <a:ext cx="4224528" cy="3767328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01168" y="987552"/>
            <a:ext cx="64008" cy="3767328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47472" y="1042416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Logic Flow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1463040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8368" y="1463040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authorised mission (.plan file) to QGroundControl → stores predefined waypoints W1…Wn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365760" y="1975104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8368" y="1975104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pymavlink script subscribes to live MAVLink stream → reads GPS lat/lon + IMU + heading every 100ms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65760" y="2487168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8368" y="2487168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reading: compute distance D from nearest waypoint on predefined path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365760" y="2999232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58368" y="2999232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D &gt; 15m: trigger rule-based check → cross-validate with IMU displacement &amp; barometer altitude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65760" y="3511296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58368" y="3511296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 10-second rolling window of sensor data into LSTM → get anomaly score S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65760" y="4023360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58368" y="4023360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 &gt; threshold: emit ALERT — Geofence Violation Detected with timestamp &amp; coordinates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663440" y="1042416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Outcomes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663440" y="1417320"/>
            <a:ext cx="4224528" cy="1417320"/>
          </a:xfrm>
          <a:prstGeom prst="rect">
            <a:avLst/>
          </a:prstGeom>
          <a:solidFill>
            <a:srgbClr val="1E3A5F"/>
          </a:solidFill>
          <a:ln w="12700">
            <a:solidFill>
              <a:srgbClr val="2EC4B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4663440" y="1417320"/>
            <a:ext cx="64008" cy="1417320"/>
          </a:xfrm>
          <a:prstGeom prst="rect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809744" y="148132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NORMAL FLIGHT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09744" y="1828800"/>
            <a:ext cx="3931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follows predefined route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matches expected waypoints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 / barometer consistent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LSTM score &lt; threshold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809744" y="2670048"/>
            <a:ext cx="39319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OUTPUT: STATUS: NORMAL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663440" y="2999232"/>
            <a:ext cx="4224528" cy="1737360"/>
          </a:xfrm>
          <a:prstGeom prst="rect">
            <a:avLst/>
          </a:prstGeom>
          <a:solidFill>
            <a:srgbClr val="1E3A5F"/>
          </a:solidFill>
          <a:ln w="12700">
            <a:solidFill>
              <a:srgbClr val="E639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4663440" y="2999232"/>
            <a:ext cx="64008" cy="1737360"/>
          </a:xfrm>
          <a:prstGeom prst="rect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4809744" y="30632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ANOMALY / BYPASS DETECTED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4809744" y="3419856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reports position outside predefined corridor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 shows no matching physical displacement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deviation exceeds 15m threshold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LSTM score &gt; anomaly threshold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809744" y="44622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OUTPUT: ALERT: Geofence Violation Detected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Multi-Drone Extension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to swarm monitoring — a possible FYP enhancement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1168" y="987552"/>
            <a:ext cx="8741664" cy="594360"/>
          </a:xfrm>
          <a:prstGeom prst="rect">
            <a:avLst/>
          </a:prstGeom>
          <a:solidFill>
            <a:srgbClr val="1E3A5F"/>
          </a:solidFill>
          <a:ln w="1270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320040" y="1024128"/>
            <a:ext cx="8503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AirSim + PX4 supports multiple independent drone instances — each with its own SITL process, MAVLink system ID, and separate TCP port (4560, 4561, 4562…). QGroundControl can monitor all vehicles simultaneously.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55648"/>
            <a:ext cx="2148840" cy="1417320"/>
          </a:xfrm>
          <a:prstGeom prst="rect">
            <a:avLst/>
          </a:prstGeom>
          <a:solidFill>
            <a:srgbClr val="1B2A4A"/>
          </a:solidFill>
          <a:ln w="12700">
            <a:solidFill>
              <a:srgbClr val="2EC4B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008" y="1847088"/>
            <a:ext cx="640080" cy="6400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2487168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1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SysID: 1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Port: 14540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457200" y="29626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2852928" y="1755648"/>
            <a:ext cx="2148840" cy="1417320"/>
          </a:xfrm>
          <a:prstGeom prst="rect">
            <a:avLst/>
          </a:prstGeom>
          <a:solidFill>
            <a:srgbClr val="1B2A4A"/>
          </a:solidFill>
          <a:ln w="12700">
            <a:solidFill>
              <a:srgbClr val="E639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736" y="1847088"/>
            <a:ext cx="64008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852928" y="2487168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2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SysID: 2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Port: 14541</a:t>
            </a:r>
            <a:endParaRPr lang="en-US" sz="950" dirty="0"/>
          </a:p>
        </p:txBody>
      </p:sp>
      <p:sp>
        <p:nvSpPr>
          <p:cNvPr id="15" name="Text 11"/>
          <p:cNvSpPr/>
          <p:nvPr/>
        </p:nvSpPr>
        <p:spPr>
          <a:xfrm>
            <a:off x="2852928" y="29626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5248656" y="1755648"/>
            <a:ext cx="2148840" cy="1417320"/>
          </a:xfrm>
          <a:prstGeom prst="rect">
            <a:avLst/>
          </a:prstGeom>
          <a:solidFill>
            <a:srgbClr val="1B2A4A"/>
          </a:solidFill>
          <a:ln w="12700">
            <a:solidFill>
              <a:srgbClr val="2EC4B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64" y="1847088"/>
            <a:ext cx="640080" cy="6400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48656" y="2487168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3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SysID: 3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Port: 14542</a:t>
            </a:r>
            <a:endParaRPr lang="en-US" sz="950" dirty="0"/>
          </a:p>
        </p:txBody>
      </p:sp>
      <p:sp>
        <p:nvSpPr>
          <p:cNvPr id="19" name="Text 14"/>
          <p:cNvSpPr/>
          <p:nvPr/>
        </p:nvSpPr>
        <p:spPr>
          <a:xfrm>
            <a:off x="5248656" y="29626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4279392" y="32735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457200" y="3694176"/>
            <a:ext cx="8412480" cy="41148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7"/>
          <p:cNvSpPr/>
          <p:nvPr/>
        </p:nvSpPr>
        <p:spPr>
          <a:xfrm>
            <a:off x="548640" y="373075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QGroundControl — Multi-Vehicle Monitor  |  Python Detection Module processes all three MAVLink streams in parallel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201168" y="4224528"/>
            <a:ext cx="283464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2EC4B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Text 19"/>
          <p:cNvSpPr/>
          <p:nvPr/>
        </p:nvSpPr>
        <p:spPr>
          <a:xfrm>
            <a:off x="292608" y="427939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(Current)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292608" y="453542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drone · AirSim + PX4 + QGC confirmed working</a:t>
            </a:r>
            <a:endParaRPr lang="en-US" sz="850" dirty="0"/>
          </a:p>
        </p:txBody>
      </p:sp>
      <p:sp>
        <p:nvSpPr>
          <p:cNvPr id="26" name="Shape 21"/>
          <p:cNvSpPr/>
          <p:nvPr/>
        </p:nvSpPr>
        <p:spPr>
          <a:xfrm>
            <a:off x="3163824" y="4224528"/>
            <a:ext cx="283464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F4A261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7" name="Text 22"/>
          <p:cNvSpPr/>
          <p:nvPr/>
        </p:nvSpPr>
        <p:spPr>
          <a:xfrm>
            <a:off x="3255264" y="427939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(Next)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3255264" y="453542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drones with separate PX4 SITL instances · independent anomaly detection</a:t>
            </a:r>
            <a:endParaRPr lang="en-US" sz="850" dirty="0"/>
          </a:p>
        </p:txBody>
      </p:sp>
      <p:sp>
        <p:nvSpPr>
          <p:cNvPr id="29" name="Shape 24"/>
          <p:cNvSpPr/>
          <p:nvPr/>
        </p:nvSpPr>
        <p:spPr>
          <a:xfrm>
            <a:off x="6126480" y="4224528"/>
            <a:ext cx="283464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00B4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" name="Text 25"/>
          <p:cNvSpPr/>
          <p:nvPr/>
        </p:nvSpPr>
        <p:spPr>
          <a:xfrm>
            <a:off x="6217920" y="427939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(Optional)</a:t>
            </a:r>
            <a:endParaRPr lang="en-US" sz="1000" dirty="0"/>
          </a:p>
        </p:txBody>
      </p:sp>
      <p:sp>
        <p:nvSpPr>
          <p:cNvPr id="31" name="Text 26"/>
          <p:cNvSpPr/>
          <p:nvPr/>
        </p:nvSpPr>
        <p:spPr>
          <a:xfrm>
            <a:off x="6217920" y="453542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Coordinated swarm logic using MAVSDK or ROS2 · fleet-wide alerts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Metrics &amp; Success Criteria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system will be measured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1168" y="1005840"/>
            <a:ext cx="4279392" cy="1133856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01168" y="1005840"/>
            <a:ext cx="73152" cy="1133856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84048" y="111556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84048" y="1481328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correctness detecting predefined-path deviations vs true events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01168" y="2304288"/>
            <a:ext cx="4279392" cy="1133856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201168" y="2304288"/>
            <a:ext cx="73152" cy="1133856"/>
          </a:xfrm>
          <a:prstGeom prst="rect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384048" y="2414016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84048" y="2779776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Proportion of true bypass alerts out of all triggered alerts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01168" y="3602736"/>
            <a:ext cx="4279392" cy="1133856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201168" y="3602736"/>
            <a:ext cx="73152" cy="1133856"/>
          </a:xfrm>
          <a:prstGeom prst="rect">
            <a:avLst/>
          </a:prstGeom>
          <a:solidFill>
            <a:srgbClr val="F4A2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384048" y="3712464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(Sensitivity)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84048" y="4078224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Proportion of actual bypass events the system correctly catches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681728" y="1005840"/>
            <a:ext cx="4279392" cy="1133856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4681728" y="1005840"/>
            <a:ext cx="73152" cy="1133856"/>
          </a:xfrm>
          <a:prstGeom prst="rect">
            <a:avLst/>
          </a:prstGeom>
          <a:solidFill>
            <a:srgbClr val="90E0E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4864608" y="111556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0E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F1-Score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864608" y="1481328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Harmonic mean of precision &amp; recall — primary headline metric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81728" y="2304288"/>
            <a:ext cx="4279392" cy="1133856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4681728" y="2304288"/>
            <a:ext cx="73152" cy="1133856"/>
          </a:xfrm>
          <a:prstGeom prst="rect">
            <a:avLst/>
          </a:prstGeom>
          <a:solidFill>
            <a:srgbClr val="F4A2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864608" y="2414016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864608" y="2779776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from deviation occurring to alert being issued  Target: &lt; 1 second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681728" y="3602736"/>
            <a:ext cx="4279392" cy="1133856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4681728" y="3602736"/>
            <a:ext cx="73152" cy="1133856"/>
          </a:xfrm>
          <a:prstGeom prst="rect">
            <a:avLst/>
          </a:prstGeom>
          <a:solidFill>
            <a:srgbClr val="E6394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4864608" y="3712464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Positive Rate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864608" y="4078224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normal flights incorrectly flagged  Target: &lt; 5%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9034272" cy="65836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292608" y="73152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92608" y="6583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Extensions beyond the FYP scope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1168" y="1005840"/>
            <a:ext cx="4279392" cy="1810512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01168" y="1005840"/>
            <a:ext cx="64008" cy="1810512"/>
          </a:xfrm>
          <a:prstGeom prst="rect">
            <a:avLst/>
          </a:prstGeom>
          <a:solidFill>
            <a:srgbClr val="00B4D8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115568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14400" y="111556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Hardware Deployment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65760" y="1627632"/>
            <a:ext cx="40233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the trained LSTM to a Raspberry Pi 4 or NVIDIA Jetson Nano companion computer mounted on a real drone. Profile inference latency on constrained hardware and validate that &lt;1s detection is achievable in a physical flight test environment.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81728" y="1005840"/>
            <a:ext cx="4279392" cy="1810512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4681728" y="1005840"/>
            <a:ext cx="64008" cy="1810512"/>
          </a:xfrm>
          <a:prstGeom prst="rect">
            <a:avLst/>
          </a:prstGeom>
          <a:solidFill>
            <a:srgbClr val="F4A261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1115568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94960" y="111556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Multi-Drone Swarm Testing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846320" y="1627632"/>
            <a:ext cx="40233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the AirSim simulation to three or more independent PX4 SITL instances. Build a fleet-level monitoring dashboard that shows per-drone status and triggers swarm-wide alerts when any vehicle deviates from its assigned predefined route.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201168" y="3035808"/>
            <a:ext cx="4279392" cy="1810512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201168" y="3035808"/>
            <a:ext cx="64008" cy="1810512"/>
          </a:xfrm>
          <a:prstGeom prst="rect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145536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14400" y="314553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ML Models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365760" y="3657600"/>
            <a:ext cx="40233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LSTM performance against GRU, Transformer-based time-series models, and diffusion-model anomaly detectors (Gong et al., 2025). Evaluate whether ensemble methods further reduce false positive rate on subtle covert spoofing attacks.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4681728" y="3035808"/>
            <a:ext cx="4279392" cy="1810512"/>
          </a:xfrm>
          <a:prstGeom prst="rect">
            <a:avLst/>
          </a:prstGeom>
          <a:solidFill>
            <a:srgbClr val="1B2A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4681728" y="3035808"/>
            <a:ext cx="64008" cy="1810512"/>
          </a:xfrm>
          <a:prstGeom prst="rect">
            <a:avLst/>
          </a:prstGeom>
          <a:solidFill>
            <a:srgbClr val="90E0E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3145536"/>
            <a:ext cx="457200" cy="4572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394960" y="314553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Geofence Boundaries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846320" y="3657600"/>
            <a:ext cx="40233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8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the static predefined-path model to dynamic, time-varying geofences that update in response to airspace events. Evaluate detection performance when the reference boundary itself changes mid-flight.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2615</Words>
  <Application>Microsoft Office PowerPoint</Application>
  <PresentationFormat>On-screen Show (16:9)</PresentationFormat>
  <Paragraphs>480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UAV Geofence Anomaly Detection — FYP</dc:title>
  <dc:subject>PptxGenJS Presentation</dc:subject>
  <dc:creator>Mohamed Afeed Nawsath</dc:creator>
  <cp:lastModifiedBy>Mohamed afeed Nawsath</cp:lastModifiedBy>
  <cp:revision>3</cp:revision>
  <dcterms:created xsi:type="dcterms:W3CDTF">2026-03-12T18:58:18Z</dcterms:created>
  <dcterms:modified xsi:type="dcterms:W3CDTF">2026-05-23T10:10:34Z</dcterms:modified>
</cp:coreProperties>
</file>