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30275213" cy="213836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461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833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3976" cy="2834640"/>
          </a:xfrm>
          <a:prstGeom prst="rect">
            <a:avLst/>
          </a:prstGeom>
          <a:solidFill>
            <a:srgbClr val="102642"/>
          </a:solidFill>
          <a:ln w="12700">
            <a:solidFill>
              <a:srgbClr val="10264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2606040"/>
            <a:ext cx="21383976" cy="2286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457200"/>
            <a:ext cx="13167360" cy="1508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Latency, Accuracy, and Optimisation</a:t>
            </a:r>
            <a:endParaRPr lang="en-US" sz="4200" dirty="0"/>
          </a:p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UAV Mapping Systems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77240" y="2057400"/>
            <a:ext cx="1143000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D9E9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AI-Based UAV Delivery &amp; Route Optimisation System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173200" y="658368"/>
            <a:ext cx="612648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Brandon Castillo Ortega  •  Student ID: 23036082  •  COMP60066 Dissertation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94360" y="3063240"/>
            <a:ext cx="20195256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822960" y="3355848"/>
            <a:ext cx="118872" cy="420624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051560" y="3319272"/>
            <a:ext cx="452628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Summary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14400" y="3950208"/>
            <a:ext cx="19555176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project developed a web-based UAV delivery simulation that calculates drone routes, avoids simulated no-fly zones, displays live movement on a map, and compares A* with Dijkstra. The aim is to demonstrate how route optimisation can improve route efficiency, response time and visual understanding in a simulated UAV delivery system.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94360" y="5303520"/>
            <a:ext cx="6518392" cy="475488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795528" y="5596128"/>
            <a:ext cx="118872" cy="420624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024128" y="555955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Aim &amp; Hypothesis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14400" y="6217920"/>
            <a:ext cx="5878312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Aim: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4400" y="6565392"/>
            <a:ext cx="5878312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Design, implement and evaluate a UAV delivery route optimisation prototype using a live map and simulated drone movement.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14400" y="7498080"/>
            <a:ext cx="5878312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Hypothesis: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7845552"/>
            <a:ext cx="5878312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A* with Euclidean distance and diagonal movement will be more efficient than Dijkstra because it uses a heuristic to reduce unnecessary searching.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94360" y="10378440"/>
            <a:ext cx="6518392" cy="4846320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795528" y="10671048"/>
            <a:ext cx="118872" cy="420624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024128" y="1063447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005840" y="11292840"/>
            <a:ext cx="5832592" cy="34747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 working UAV simulation prototype.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 A* and Dijkstra pathfinding.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Euclidean distance and diagonal movement.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 routes, obstacles and telemetry on a live map.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path length, visited nodes and execution time.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594360" y="15544800"/>
            <a:ext cx="6518392" cy="49377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795528" y="15837408"/>
            <a:ext cx="118872" cy="420624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024128" y="1580083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Method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1005840" y="16459200"/>
            <a:ext cx="5832592" cy="3520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development: build a working artefact.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Simulation-based testing instead of real UAV hardware.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Comparative testing: A* versus Dijkstra.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Quantitative evaluation using route length, visited nodes and time.</a:t>
            </a:r>
            <a:endParaRPr lang="en-US" sz="1500" dirty="0"/>
          </a:p>
          <a:p>
            <a:r>
              <a:rPr lang="en-US" sz="15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testing of map route, obstacle zones and drone movement.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94360" y="20802600"/>
            <a:ext cx="6518392" cy="388620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795528" y="21095208"/>
            <a:ext cx="118872" cy="42062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1024128" y="2105863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Tools &amp; Technologies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960120" y="21717000"/>
            <a:ext cx="5786872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Python • FastAPI • Uvicorn • JavaScript • HTML/CSS • Leaflet.js • OpenStreetMap • A* • Dijkstra • VS Code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960120" y="22905720"/>
            <a:ext cx="5786872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system uses a Python backend for algorithm logic, a FastAPI REST API for communication, and a Leaflet/OpenStreetMap frontend for live route visualisation.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7432792" y="5303520"/>
            <a:ext cx="6518392" cy="6675120"/>
          </a:xfrm>
          <a:prstGeom prst="roundRect">
            <a:avLst>
              <a:gd name="adj" fmla="val 1683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7633960" y="5596128"/>
            <a:ext cx="118872" cy="420624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7862560" y="555955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 Design</a:t>
            </a:r>
            <a:endParaRPr lang="en-US" sz="2400" dirty="0"/>
          </a:p>
        </p:txBody>
      </p:sp>
      <p:pic>
        <p:nvPicPr>
          <p:cNvPr id="35" name="Image 0" descr="/mnt/data/user-87VTnskSxcgX8IxyA3cjBWg4/2718b7852986429e886e36b95d389f54/mnt/data/extracted_ppt_media/image-29-1.png"/>
          <p:cNvPicPr>
            <a:picLocks noChangeAspect="1"/>
          </p:cNvPicPr>
          <p:nvPr/>
        </p:nvPicPr>
        <p:blipFill>
          <a:blip r:embed="rId3"/>
          <a:srcRect l="9776" r="9776"/>
          <a:stretch/>
        </p:blipFill>
        <p:spPr>
          <a:xfrm>
            <a:off x="7798552" y="6309360"/>
            <a:ext cx="5786872" cy="3474720"/>
          </a:xfrm>
          <a:prstGeom prst="rect">
            <a:avLst/>
          </a:prstGeom>
        </p:spPr>
      </p:pic>
      <p:sp>
        <p:nvSpPr>
          <p:cNvPr id="36" name="Text 33"/>
          <p:cNvSpPr/>
          <p:nvPr/>
        </p:nvSpPr>
        <p:spPr>
          <a:xfrm>
            <a:off x="7844272" y="9921240"/>
            <a:ext cx="5695432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mission dashboard showing input fields, mission buttons, map route, obstacle markers and telemetry.</a:t>
            </a:r>
            <a:endParaRPr lang="en-US" sz="1350" dirty="0"/>
          </a:p>
        </p:txBody>
      </p:sp>
      <p:sp>
        <p:nvSpPr>
          <p:cNvPr id="37" name="Text 34"/>
          <p:cNvSpPr/>
          <p:nvPr/>
        </p:nvSpPr>
        <p:spPr>
          <a:xfrm>
            <a:off x="7889992" y="10771632"/>
            <a:ext cx="5695432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Frontend: dashboard and live map.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Backend: FastAPI route calculation and drone state.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Simulation: drone position, ETA, battery and heading.</a:t>
            </a:r>
            <a:endParaRPr lang="en-US" sz="1350" dirty="0"/>
          </a:p>
        </p:txBody>
      </p:sp>
      <p:sp>
        <p:nvSpPr>
          <p:cNvPr id="38" name="Shape 35"/>
          <p:cNvSpPr/>
          <p:nvPr/>
        </p:nvSpPr>
        <p:spPr>
          <a:xfrm>
            <a:off x="7432792" y="12298680"/>
            <a:ext cx="6518392" cy="649224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9" name="Shape 36"/>
          <p:cNvSpPr/>
          <p:nvPr/>
        </p:nvSpPr>
        <p:spPr>
          <a:xfrm>
            <a:off x="7633960" y="12591288"/>
            <a:ext cx="118872" cy="420624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7"/>
          <p:cNvSpPr/>
          <p:nvPr/>
        </p:nvSpPr>
        <p:spPr>
          <a:xfrm>
            <a:off x="7862560" y="1255471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Flow &amp; Architecture</a:t>
            </a:r>
            <a:endParaRPr lang="en-US" sz="2400" dirty="0"/>
          </a:p>
        </p:txBody>
      </p:sp>
      <p:pic>
        <p:nvPicPr>
          <p:cNvPr id="41" name="Image 1" descr="/mnt/data/user-87VTnskSxcgX8IxyA3cjBWg4/2718b7852986429e886e36b95d389f54/mnt/data/extracted_ppt_media/image-17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323" y="13350240"/>
            <a:ext cx="4691330" cy="2240280"/>
          </a:xfrm>
          <a:prstGeom prst="rect">
            <a:avLst/>
          </a:prstGeom>
        </p:spPr>
      </p:pic>
      <p:sp>
        <p:nvSpPr>
          <p:cNvPr id="42" name="Text 38"/>
          <p:cNvSpPr/>
          <p:nvPr/>
        </p:nvSpPr>
        <p:spPr>
          <a:xfrm>
            <a:off x="7889992" y="15773400"/>
            <a:ext cx="5603992" cy="2377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 enters start and destination.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Locations are geocoded into coordinates.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Coordinates are mapped to a grid.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A* or Dijkstra generates waypoints.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Drone state updates are shown on the map.</a:t>
            </a:r>
            <a:endParaRPr lang="en-US" sz="1350" dirty="0"/>
          </a:p>
        </p:txBody>
      </p:sp>
      <p:sp>
        <p:nvSpPr>
          <p:cNvPr id="43" name="Shape 39"/>
          <p:cNvSpPr/>
          <p:nvPr/>
        </p:nvSpPr>
        <p:spPr>
          <a:xfrm>
            <a:off x="7432792" y="19110960"/>
            <a:ext cx="6518392" cy="5577840"/>
          </a:xfrm>
          <a:prstGeom prst="roundRect">
            <a:avLst>
              <a:gd name="adj" fmla="val 1967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4" name="Shape 40"/>
          <p:cNvSpPr/>
          <p:nvPr/>
        </p:nvSpPr>
        <p:spPr>
          <a:xfrm>
            <a:off x="7633960" y="19403568"/>
            <a:ext cx="118872" cy="42062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41"/>
          <p:cNvSpPr/>
          <p:nvPr/>
        </p:nvSpPr>
        <p:spPr>
          <a:xfrm>
            <a:off x="7862560" y="1936699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Code Structure</a:t>
            </a:r>
            <a:endParaRPr lang="en-US" sz="2400" dirty="0"/>
          </a:p>
        </p:txBody>
      </p:sp>
      <p:sp>
        <p:nvSpPr>
          <p:cNvPr id="46" name="Text 42"/>
          <p:cNvSpPr/>
          <p:nvPr/>
        </p:nvSpPr>
        <p:spPr>
          <a:xfrm>
            <a:off x="7844272" y="20071080"/>
            <a:ext cx="128016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main.py</a:t>
            </a:r>
            <a:endParaRPr lang="en-US" sz="1500" dirty="0"/>
          </a:p>
        </p:txBody>
      </p:sp>
      <p:sp>
        <p:nvSpPr>
          <p:cNvPr id="47" name="Text 43"/>
          <p:cNvSpPr/>
          <p:nvPr/>
        </p:nvSpPr>
        <p:spPr>
          <a:xfrm>
            <a:off x="9215872" y="20071080"/>
            <a:ext cx="4323832" cy="365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8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FastAPI endpoints, routing requests and backend communication.</a:t>
            </a:r>
            <a:endParaRPr lang="en-US" sz="1280" dirty="0"/>
          </a:p>
        </p:txBody>
      </p:sp>
      <p:sp>
        <p:nvSpPr>
          <p:cNvPr id="48" name="Text 44"/>
          <p:cNvSpPr/>
          <p:nvPr/>
        </p:nvSpPr>
        <p:spPr>
          <a:xfrm>
            <a:off x="7844272" y="20802600"/>
            <a:ext cx="16459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pathfinding.py</a:t>
            </a:r>
            <a:endParaRPr lang="en-US" sz="1500" dirty="0"/>
          </a:p>
        </p:txBody>
      </p:sp>
      <p:sp>
        <p:nvSpPr>
          <p:cNvPr id="49" name="Text 45"/>
          <p:cNvSpPr/>
          <p:nvPr/>
        </p:nvSpPr>
        <p:spPr>
          <a:xfrm>
            <a:off x="9581632" y="20802600"/>
            <a:ext cx="3958072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8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A*, Dijkstra, obstacle handling, Euclidean heuristic and path reconstruction.</a:t>
            </a:r>
            <a:endParaRPr lang="en-US" sz="1280" dirty="0"/>
          </a:p>
        </p:txBody>
      </p:sp>
      <p:sp>
        <p:nvSpPr>
          <p:cNvPr id="50" name="Text 46"/>
          <p:cNvSpPr/>
          <p:nvPr/>
        </p:nvSpPr>
        <p:spPr>
          <a:xfrm>
            <a:off x="7844272" y="21717000"/>
            <a:ext cx="16459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drone_sim.py</a:t>
            </a:r>
            <a:endParaRPr lang="en-US" sz="1500" dirty="0"/>
          </a:p>
        </p:txBody>
      </p:sp>
      <p:sp>
        <p:nvSpPr>
          <p:cNvPr id="51" name="Text 47"/>
          <p:cNvSpPr/>
          <p:nvPr/>
        </p:nvSpPr>
        <p:spPr>
          <a:xfrm>
            <a:off x="9581632" y="21717000"/>
            <a:ext cx="3958072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8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Drone movement, battery, ETA, altitude, heading and mission state.</a:t>
            </a:r>
            <a:endParaRPr lang="en-US" sz="1280" dirty="0"/>
          </a:p>
        </p:txBody>
      </p:sp>
      <p:sp>
        <p:nvSpPr>
          <p:cNvPr id="52" name="Text 48"/>
          <p:cNvSpPr/>
          <p:nvPr/>
        </p:nvSpPr>
        <p:spPr>
          <a:xfrm>
            <a:off x="7844272" y="22512528"/>
            <a:ext cx="16459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index.html</a:t>
            </a:r>
            <a:endParaRPr lang="en-US" sz="1500" dirty="0"/>
          </a:p>
        </p:txBody>
      </p:sp>
      <p:sp>
        <p:nvSpPr>
          <p:cNvPr id="53" name="Text 49"/>
          <p:cNvSpPr/>
          <p:nvPr/>
        </p:nvSpPr>
        <p:spPr>
          <a:xfrm>
            <a:off x="9581632" y="22512528"/>
            <a:ext cx="3958072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8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Dashboard, controls, JavaScript API calls, map display and telemetry cards.</a:t>
            </a:r>
            <a:endParaRPr lang="en-US" sz="1280" dirty="0"/>
          </a:p>
        </p:txBody>
      </p:sp>
      <p:sp>
        <p:nvSpPr>
          <p:cNvPr id="54" name="Text 50"/>
          <p:cNvSpPr/>
          <p:nvPr/>
        </p:nvSpPr>
        <p:spPr>
          <a:xfrm>
            <a:off x="7889992" y="23271480"/>
            <a:ext cx="5603992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A* core formula:  f(n) = g(n) + h(n)</a:t>
            </a:r>
            <a:endParaRPr lang="en-US" sz="1450" dirty="0"/>
          </a:p>
          <a:p>
            <a:pPr marL="0" indent="0" algn="l">
              <a:buNone/>
            </a:pPr>
            <a:r>
              <a:rPr lang="en-US" sz="145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Euclidean distance improves route realism by supporting diagonal movement.</a:t>
            </a:r>
            <a:endParaRPr lang="en-US" sz="1450" dirty="0"/>
          </a:p>
        </p:txBody>
      </p:sp>
      <p:sp>
        <p:nvSpPr>
          <p:cNvPr id="55" name="Shape 51"/>
          <p:cNvSpPr/>
          <p:nvPr/>
        </p:nvSpPr>
        <p:spPr>
          <a:xfrm>
            <a:off x="14271224" y="5303520"/>
            <a:ext cx="6518392" cy="49377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6" name="Shape 52"/>
          <p:cNvSpPr/>
          <p:nvPr/>
        </p:nvSpPr>
        <p:spPr>
          <a:xfrm>
            <a:off x="14472392" y="5596128"/>
            <a:ext cx="118872" cy="420624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7" name="Text 53"/>
          <p:cNvSpPr/>
          <p:nvPr/>
        </p:nvSpPr>
        <p:spPr>
          <a:xfrm>
            <a:off x="14700992" y="555955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 Metrics</a:t>
            </a:r>
            <a:endParaRPr lang="en-US" sz="2400" dirty="0"/>
          </a:p>
        </p:txBody>
      </p:sp>
      <p:sp>
        <p:nvSpPr>
          <p:cNvPr id="58" name="Shape 54"/>
          <p:cNvSpPr/>
          <p:nvPr/>
        </p:nvSpPr>
        <p:spPr>
          <a:xfrm>
            <a:off x="14682704" y="6263640"/>
            <a:ext cx="2756276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5875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9" name="Text 55"/>
          <p:cNvSpPr/>
          <p:nvPr/>
        </p:nvSpPr>
        <p:spPr>
          <a:xfrm>
            <a:off x="14792432" y="6373368"/>
            <a:ext cx="25368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20.6</a:t>
            </a:r>
            <a:endParaRPr lang="en-US" sz="2800" dirty="0"/>
          </a:p>
        </p:txBody>
      </p:sp>
      <p:sp>
        <p:nvSpPr>
          <p:cNvPr id="60" name="Text 56"/>
          <p:cNvSpPr/>
          <p:nvPr/>
        </p:nvSpPr>
        <p:spPr>
          <a:xfrm>
            <a:off x="14792432" y="6812280"/>
            <a:ext cx="25368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average path length</a:t>
            </a:r>
            <a:endParaRPr lang="en-US" sz="1200" dirty="0"/>
          </a:p>
        </p:txBody>
      </p:sp>
      <p:sp>
        <p:nvSpPr>
          <p:cNvPr id="61" name="Shape 57"/>
          <p:cNvSpPr/>
          <p:nvPr/>
        </p:nvSpPr>
        <p:spPr>
          <a:xfrm>
            <a:off x="17621860" y="6263640"/>
            <a:ext cx="2756276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5875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2" name="Text 58"/>
          <p:cNvSpPr/>
          <p:nvPr/>
        </p:nvSpPr>
        <p:spPr>
          <a:xfrm>
            <a:off x="17731588" y="6373368"/>
            <a:ext cx="25368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A3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191</a:t>
            </a:r>
            <a:endParaRPr lang="en-US" sz="2800" dirty="0"/>
          </a:p>
        </p:txBody>
      </p:sp>
      <p:sp>
        <p:nvSpPr>
          <p:cNvPr id="63" name="Text 59"/>
          <p:cNvSpPr/>
          <p:nvPr/>
        </p:nvSpPr>
        <p:spPr>
          <a:xfrm>
            <a:off x="17731588" y="6812280"/>
            <a:ext cx="25368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A* avg visited nodes</a:t>
            </a:r>
            <a:endParaRPr lang="en-US" sz="1200" dirty="0"/>
          </a:p>
        </p:txBody>
      </p:sp>
      <p:sp>
        <p:nvSpPr>
          <p:cNvPr id="64" name="Shape 60"/>
          <p:cNvSpPr/>
          <p:nvPr/>
        </p:nvSpPr>
        <p:spPr>
          <a:xfrm>
            <a:off x="14682704" y="7543800"/>
            <a:ext cx="2756276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5875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5" name="Text 61"/>
          <p:cNvSpPr/>
          <p:nvPr/>
        </p:nvSpPr>
        <p:spPr>
          <a:xfrm>
            <a:off x="14792432" y="7653528"/>
            <a:ext cx="25368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59E0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887</a:t>
            </a:r>
            <a:endParaRPr lang="en-US" sz="2800" dirty="0"/>
          </a:p>
        </p:txBody>
      </p:sp>
      <p:sp>
        <p:nvSpPr>
          <p:cNvPr id="66" name="Text 62"/>
          <p:cNvSpPr/>
          <p:nvPr/>
        </p:nvSpPr>
        <p:spPr>
          <a:xfrm>
            <a:off x="14792432" y="8092440"/>
            <a:ext cx="25368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Dijkstra avg visited nodes</a:t>
            </a:r>
            <a:endParaRPr lang="en-US" sz="1200" dirty="0"/>
          </a:p>
        </p:txBody>
      </p:sp>
      <p:sp>
        <p:nvSpPr>
          <p:cNvPr id="67" name="Shape 63"/>
          <p:cNvSpPr/>
          <p:nvPr/>
        </p:nvSpPr>
        <p:spPr>
          <a:xfrm>
            <a:off x="17621860" y="7543800"/>
            <a:ext cx="2756276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5875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8" name="Text 64"/>
          <p:cNvSpPr/>
          <p:nvPr/>
        </p:nvSpPr>
        <p:spPr>
          <a:xfrm>
            <a:off x="17731588" y="7653528"/>
            <a:ext cx="25368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A3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1.382ms</a:t>
            </a:r>
            <a:endParaRPr lang="en-US" sz="2800" dirty="0"/>
          </a:p>
        </p:txBody>
      </p:sp>
      <p:sp>
        <p:nvSpPr>
          <p:cNvPr id="69" name="Text 65"/>
          <p:cNvSpPr/>
          <p:nvPr/>
        </p:nvSpPr>
        <p:spPr>
          <a:xfrm>
            <a:off x="17731588" y="8092440"/>
            <a:ext cx="253682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A* avg time</a:t>
            </a:r>
            <a:endParaRPr lang="en-US" sz="1200" dirty="0"/>
          </a:p>
        </p:txBody>
      </p:sp>
      <p:sp>
        <p:nvSpPr>
          <p:cNvPr id="70" name="Text 66"/>
          <p:cNvSpPr/>
          <p:nvPr/>
        </p:nvSpPr>
        <p:spPr>
          <a:xfrm>
            <a:off x="14682704" y="8961120"/>
            <a:ext cx="5695432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Five London route tests were used to compare route quality and algorithm efficiency.</a:t>
            </a:r>
            <a:endParaRPr lang="en-US" sz="1450" dirty="0"/>
          </a:p>
        </p:txBody>
      </p:sp>
      <p:sp>
        <p:nvSpPr>
          <p:cNvPr id="71" name="Shape 67"/>
          <p:cNvSpPr/>
          <p:nvPr/>
        </p:nvSpPr>
        <p:spPr>
          <a:xfrm>
            <a:off x="14271224" y="10561320"/>
            <a:ext cx="6518392" cy="512064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2" name="Shape 68"/>
          <p:cNvSpPr/>
          <p:nvPr/>
        </p:nvSpPr>
        <p:spPr>
          <a:xfrm>
            <a:off x="14472392" y="10853928"/>
            <a:ext cx="118872" cy="420624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3" name="Text 69"/>
          <p:cNvSpPr/>
          <p:nvPr/>
        </p:nvSpPr>
        <p:spPr>
          <a:xfrm>
            <a:off x="14700992" y="1081735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Algorithm Comparison</a:t>
            </a:r>
            <a:endParaRPr lang="en-US" sz="2400" dirty="0"/>
          </a:p>
        </p:txBody>
      </p:sp>
      <p:pic>
        <p:nvPicPr>
          <p:cNvPr id="74" name="Image 2" descr="/mnt/data/user-87VTnskSxcgX8IxyA3cjBWg4/2718b7852986429e886e36b95d389f54/mnt/data/extracted_ppt_media/image-29-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6936" y="11475720"/>
            <a:ext cx="3086968" cy="2880360"/>
          </a:xfrm>
          <a:prstGeom prst="rect">
            <a:avLst/>
          </a:prstGeom>
        </p:spPr>
      </p:pic>
      <p:sp>
        <p:nvSpPr>
          <p:cNvPr id="75" name="Text 70"/>
          <p:cNvSpPr/>
          <p:nvPr/>
        </p:nvSpPr>
        <p:spPr>
          <a:xfrm>
            <a:off x="14682704" y="14493240"/>
            <a:ext cx="5695432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test: A* and Dijkstra produced the same route length, but A* visited far fewer nodes and calculated faster.</a:t>
            </a:r>
            <a:endParaRPr lang="en-US" sz="1450" dirty="0"/>
          </a:p>
        </p:txBody>
      </p:sp>
      <p:sp>
        <p:nvSpPr>
          <p:cNvPr id="76" name="Shape 71"/>
          <p:cNvSpPr/>
          <p:nvPr/>
        </p:nvSpPr>
        <p:spPr>
          <a:xfrm>
            <a:off x="14271224" y="16047720"/>
            <a:ext cx="6518392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7" name="Shape 72"/>
          <p:cNvSpPr/>
          <p:nvPr/>
        </p:nvSpPr>
        <p:spPr>
          <a:xfrm>
            <a:off x="14472392" y="16340328"/>
            <a:ext cx="118872" cy="42062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8" name="Text 73"/>
          <p:cNvSpPr/>
          <p:nvPr/>
        </p:nvSpPr>
        <p:spPr>
          <a:xfrm>
            <a:off x="14700992" y="1630375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Accuracy</a:t>
            </a:r>
            <a:endParaRPr lang="en-US" sz="2400" dirty="0"/>
          </a:p>
        </p:txBody>
      </p:sp>
      <p:pic>
        <p:nvPicPr>
          <p:cNvPr id="79" name="Image 3" descr="/mnt/data/user-87VTnskSxcgX8IxyA3cjBWg4/2718b7852986429e886e36b95d389f54/mnt/data/extracted_ppt_media/image-30-1.png"/>
          <p:cNvPicPr>
            <a:picLocks noChangeAspect="1"/>
          </p:cNvPicPr>
          <p:nvPr/>
        </p:nvPicPr>
        <p:blipFill>
          <a:blip r:embed="rId6"/>
          <a:srcRect t="16871" b="16871"/>
          <a:stretch/>
        </p:blipFill>
        <p:spPr>
          <a:xfrm>
            <a:off x="14682704" y="16962120"/>
            <a:ext cx="5695432" cy="2148840"/>
          </a:xfrm>
          <a:prstGeom prst="rect">
            <a:avLst/>
          </a:prstGeom>
        </p:spPr>
      </p:pic>
      <p:sp>
        <p:nvSpPr>
          <p:cNvPr id="80" name="Text 74"/>
          <p:cNvSpPr/>
          <p:nvPr/>
        </p:nvSpPr>
        <p:spPr>
          <a:xfrm>
            <a:off x="14682704" y="19248120"/>
            <a:ext cx="5695432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Diagonal movement is based on Euclidean distance. This avoids unnecessary grid-only movement and makes the UAV path shorter and more realistic.</a:t>
            </a:r>
            <a:endParaRPr lang="en-US" sz="1450" dirty="0"/>
          </a:p>
        </p:txBody>
      </p:sp>
      <p:sp>
        <p:nvSpPr>
          <p:cNvPr id="81" name="Shape 75"/>
          <p:cNvSpPr/>
          <p:nvPr/>
        </p:nvSpPr>
        <p:spPr>
          <a:xfrm>
            <a:off x="14271224" y="20985480"/>
            <a:ext cx="6518392" cy="374904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2" name="Shape 76"/>
          <p:cNvSpPr/>
          <p:nvPr/>
        </p:nvSpPr>
        <p:spPr>
          <a:xfrm>
            <a:off x="14472392" y="21278088"/>
            <a:ext cx="118872" cy="420624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3" name="Text 77"/>
          <p:cNvSpPr/>
          <p:nvPr/>
        </p:nvSpPr>
        <p:spPr>
          <a:xfrm>
            <a:off x="14700992" y="21241512"/>
            <a:ext cx="588745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Limitations &amp; Future Work</a:t>
            </a:r>
            <a:endParaRPr lang="en-US" sz="2400" dirty="0"/>
          </a:p>
        </p:txBody>
      </p:sp>
      <p:sp>
        <p:nvSpPr>
          <p:cNvPr id="84" name="Text 78"/>
          <p:cNvSpPr/>
          <p:nvPr/>
        </p:nvSpPr>
        <p:spPr>
          <a:xfrm>
            <a:off x="14682704" y="21899880"/>
            <a:ext cx="5695432" cy="2377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2D simulation only; future work could include 3D route planning.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Static obstacles; future work could add dynamic obstacle detection.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Simulated battery; future work could use real UAV battery data.</a:t>
            </a:r>
            <a:endParaRPr lang="en-US" sz="1350" dirty="0"/>
          </a:p>
          <a:p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Manual no-fly zones; future work could integrate airspace data.</a:t>
            </a:r>
            <a:endParaRPr lang="en-US" sz="1350" dirty="0"/>
          </a:p>
        </p:txBody>
      </p:sp>
      <p:sp>
        <p:nvSpPr>
          <p:cNvPr id="85" name="Shape 79"/>
          <p:cNvSpPr/>
          <p:nvPr/>
        </p:nvSpPr>
        <p:spPr>
          <a:xfrm>
            <a:off x="594360" y="25146000"/>
            <a:ext cx="20195256" cy="2286000"/>
          </a:xfrm>
          <a:prstGeom prst="roundRect">
            <a:avLst>
              <a:gd name="adj" fmla="val 4800"/>
            </a:avLst>
          </a:prstGeom>
          <a:solidFill>
            <a:srgbClr val="102642"/>
          </a:solidFill>
          <a:ln w="12700">
            <a:solidFill>
              <a:srgbClr val="102642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6" name="Text 80"/>
          <p:cNvSpPr/>
          <p:nvPr/>
        </p:nvSpPr>
        <p:spPr>
          <a:xfrm>
            <a:off x="914400" y="25466040"/>
            <a:ext cx="320040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87" name="Text 81"/>
          <p:cNvSpPr/>
          <p:nvPr/>
        </p:nvSpPr>
        <p:spPr>
          <a:xfrm>
            <a:off x="4480560" y="25466040"/>
            <a:ext cx="15714696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project successfully produced a working UAV route optimisation prototype. The evaluation showed that A* maintained route quality while reducing visited nodes and calculation time compared with Dijkstra. The system demonstrates route optimisation, obstacle avoidance, live telemetry and interactive map visualisation in one practical artefact.</a:t>
            </a:r>
            <a:endParaRPr lang="en-US" sz="1700" dirty="0"/>
          </a:p>
        </p:txBody>
      </p:sp>
      <p:sp>
        <p:nvSpPr>
          <p:cNvPr id="88" name="Shape 82"/>
          <p:cNvSpPr/>
          <p:nvPr/>
        </p:nvSpPr>
        <p:spPr>
          <a:xfrm>
            <a:off x="594360" y="27752040"/>
            <a:ext cx="20195256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9" name="Text 83"/>
          <p:cNvSpPr/>
          <p:nvPr/>
        </p:nvSpPr>
        <p:spPr>
          <a:xfrm>
            <a:off x="868680" y="27934920"/>
            <a:ext cx="274320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Selected References</a:t>
            </a:r>
            <a:endParaRPr lang="en-US" sz="1500" dirty="0"/>
          </a:p>
        </p:txBody>
      </p:sp>
      <p:sp>
        <p:nvSpPr>
          <p:cNvPr id="90" name="Text 84"/>
          <p:cNvSpPr/>
          <p:nvPr/>
        </p:nvSpPr>
        <p:spPr>
          <a:xfrm>
            <a:off x="868680" y="28300680"/>
            <a:ext cx="19646616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Cormen et al. (2022); Debnath et al. (2024); European Union Aviation Safety Agency (2023); FastAPI (2026); LaValle (2006); Leaflet (2025); OpenStreetMap Contributors (2026); Russell and Norvig (2021); Sommerville (2016).</a:t>
            </a:r>
            <a:endParaRPr lang="en-US" sz="11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710</Words>
  <Application>Microsoft Office PowerPoint</Application>
  <PresentationFormat>Custom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Staffordshire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Latency, Accuracy, and Optimisation for UAV Mapping Systems</dc:title>
  <dc:subject>Final Year Project Academic Poster</dc:subject>
  <dc:creator>Brandon Castillo Ortega</dc:creator>
  <cp:lastModifiedBy>Brandon Castillo</cp:lastModifiedBy>
  <cp:revision>2</cp:revision>
  <dcterms:created xsi:type="dcterms:W3CDTF">2026-05-22T11:30:15Z</dcterms:created>
  <dcterms:modified xsi:type="dcterms:W3CDTF">2026-05-22T11:53:10Z</dcterms:modified>
</cp:coreProperties>
</file>