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42803763" cy="30275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3EA3"/>
    <a:srgbClr val="8C6CFE"/>
    <a:srgbClr val="765CFE"/>
    <a:srgbClr val="57138F"/>
    <a:srgbClr val="73488C"/>
    <a:srgbClr val="4E2280"/>
    <a:srgbClr val="C291F2"/>
    <a:srgbClr val="742BBD"/>
    <a:srgbClr val="170D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C7B159-2698-C6CC-CF51-8FCD77298089}" v="1" dt="2026-05-10T16:54:55.344"/>
    <p1510:client id="{68E0632B-8379-81A4-7A61-A08B6DACEC17}" v="17" dt="2026-05-12T09:52:49.3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4" autoAdjust="0"/>
    <p:restoredTop sz="94660"/>
  </p:normalViewPr>
  <p:slideViewPr>
    <p:cSldViewPr snapToGrid="0">
      <p:cViewPr varScale="1">
        <p:scale>
          <a:sx n="24" d="100"/>
          <a:sy n="24" d="100"/>
        </p:scale>
        <p:origin x="148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3199B3-87E1-4B51-B8DA-A5E31F67FCB3}" type="datetimeFigureOut">
              <a:rPr lang="en-GB" smtClean="0"/>
              <a:t>12/05/2026</a:t>
            </a:fld>
            <a:endParaRPr lang="en-GB"/>
          </a:p>
        </p:txBody>
      </p:sp>
      <p:sp>
        <p:nvSpPr>
          <p:cNvPr id="4" name="Slide Image Placeholder 3"/>
          <p:cNvSpPr>
            <a:spLocks noGrp="1" noRot="1" noChangeAspect="1"/>
          </p:cNvSpPr>
          <p:nvPr>
            <p:ph type="sldImg" idx="2"/>
          </p:nvPr>
        </p:nvSpPr>
        <p:spPr>
          <a:xfrm>
            <a:off x="1247775" y="1143000"/>
            <a:ext cx="436245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B3C558-4437-403C-A026-6AAAF175F65E}" type="slidenum">
              <a:rPr lang="en-GB" smtClean="0"/>
              <a:t>‹#›</a:t>
            </a:fld>
            <a:endParaRPr lang="en-GB"/>
          </a:p>
        </p:txBody>
      </p:sp>
    </p:spTree>
    <p:extLst>
      <p:ext uri="{BB962C8B-B14F-4D97-AF65-F5344CB8AC3E}">
        <p14:creationId xmlns:p14="http://schemas.microsoft.com/office/powerpoint/2010/main" val="9553074"/>
      </p:ext>
    </p:extLst>
  </p:cSld>
  <p:clrMap bg1="lt1" tx1="dk1" bg2="lt2" tx2="dk2" accent1="accent1" accent2="accent2" accent3="accent3" accent4="accent4" accent5="accent5" accent6="accent6" hlink="hlink" folHlink="folHlink"/>
  <p:notesStyle>
    <a:lvl1pPr marL="0" algn="l" defTabSz="3507730" rtl="0" eaLnBrk="1" latinLnBrk="0" hangingPunct="1">
      <a:defRPr sz="4603" kern="1200">
        <a:solidFill>
          <a:schemeClr val="tx1"/>
        </a:solidFill>
        <a:latin typeface="+mn-lt"/>
        <a:ea typeface="+mn-ea"/>
        <a:cs typeface="+mn-cs"/>
      </a:defRPr>
    </a:lvl1pPr>
    <a:lvl2pPr marL="1753865" algn="l" defTabSz="3507730" rtl="0" eaLnBrk="1" latinLnBrk="0" hangingPunct="1">
      <a:defRPr sz="4603" kern="1200">
        <a:solidFill>
          <a:schemeClr val="tx1"/>
        </a:solidFill>
        <a:latin typeface="+mn-lt"/>
        <a:ea typeface="+mn-ea"/>
        <a:cs typeface="+mn-cs"/>
      </a:defRPr>
    </a:lvl2pPr>
    <a:lvl3pPr marL="3507730" algn="l" defTabSz="3507730" rtl="0" eaLnBrk="1" latinLnBrk="0" hangingPunct="1">
      <a:defRPr sz="4603" kern="1200">
        <a:solidFill>
          <a:schemeClr val="tx1"/>
        </a:solidFill>
        <a:latin typeface="+mn-lt"/>
        <a:ea typeface="+mn-ea"/>
        <a:cs typeface="+mn-cs"/>
      </a:defRPr>
    </a:lvl3pPr>
    <a:lvl4pPr marL="5261595" algn="l" defTabSz="3507730" rtl="0" eaLnBrk="1" latinLnBrk="0" hangingPunct="1">
      <a:defRPr sz="4603" kern="1200">
        <a:solidFill>
          <a:schemeClr val="tx1"/>
        </a:solidFill>
        <a:latin typeface="+mn-lt"/>
        <a:ea typeface="+mn-ea"/>
        <a:cs typeface="+mn-cs"/>
      </a:defRPr>
    </a:lvl4pPr>
    <a:lvl5pPr marL="7015460" algn="l" defTabSz="3507730" rtl="0" eaLnBrk="1" latinLnBrk="0" hangingPunct="1">
      <a:defRPr sz="4603" kern="1200">
        <a:solidFill>
          <a:schemeClr val="tx1"/>
        </a:solidFill>
        <a:latin typeface="+mn-lt"/>
        <a:ea typeface="+mn-ea"/>
        <a:cs typeface="+mn-cs"/>
      </a:defRPr>
    </a:lvl5pPr>
    <a:lvl6pPr marL="8769325" algn="l" defTabSz="3507730" rtl="0" eaLnBrk="1" latinLnBrk="0" hangingPunct="1">
      <a:defRPr sz="4603" kern="1200">
        <a:solidFill>
          <a:schemeClr val="tx1"/>
        </a:solidFill>
        <a:latin typeface="+mn-lt"/>
        <a:ea typeface="+mn-ea"/>
        <a:cs typeface="+mn-cs"/>
      </a:defRPr>
    </a:lvl6pPr>
    <a:lvl7pPr marL="10523190" algn="l" defTabSz="3507730" rtl="0" eaLnBrk="1" latinLnBrk="0" hangingPunct="1">
      <a:defRPr sz="4603" kern="1200">
        <a:solidFill>
          <a:schemeClr val="tx1"/>
        </a:solidFill>
        <a:latin typeface="+mn-lt"/>
        <a:ea typeface="+mn-ea"/>
        <a:cs typeface="+mn-cs"/>
      </a:defRPr>
    </a:lvl7pPr>
    <a:lvl8pPr marL="12277054" algn="l" defTabSz="3507730" rtl="0" eaLnBrk="1" latinLnBrk="0" hangingPunct="1">
      <a:defRPr sz="4603" kern="1200">
        <a:solidFill>
          <a:schemeClr val="tx1"/>
        </a:solidFill>
        <a:latin typeface="+mn-lt"/>
        <a:ea typeface="+mn-ea"/>
        <a:cs typeface="+mn-cs"/>
      </a:defRPr>
    </a:lvl8pPr>
    <a:lvl9pPr marL="14030919" algn="l" defTabSz="3507730" rtl="0" eaLnBrk="1" latinLnBrk="0" hangingPunct="1">
      <a:defRPr sz="460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7775" y="1143000"/>
            <a:ext cx="436245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B3C558-4437-403C-A026-6AAAF175F65E}" type="slidenum">
              <a:rPr lang="en-GB" smtClean="0"/>
              <a:t>1</a:t>
            </a:fld>
            <a:endParaRPr lang="en-GB"/>
          </a:p>
        </p:txBody>
      </p:sp>
    </p:spTree>
    <p:extLst>
      <p:ext uri="{BB962C8B-B14F-4D97-AF65-F5344CB8AC3E}">
        <p14:creationId xmlns:p14="http://schemas.microsoft.com/office/powerpoint/2010/main" val="4133427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10282" y="4954765"/>
            <a:ext cx="36383199" cy="10540259"/>
          </a:xfrm>
        </p:spPr>
        <p:txBody>
          <a:bodyPr anchor="b"/>
          <a:lstStyle>
            <a:lvl1pPr algn="ctr">
              <a:defRPr sz="26488"/>
            </a:lvl1pPr>
          </a:lstStyle>
          <a:p>
            <a:r>
              <a:rPr lang="en-US"/>
              <a:t>Click to edit Master title style</a:t>
            </a:r>
            <a:endParaRPr lang="en-US" dirty="0"/>
          </a:p>
        </p:txBody>
      </p:sp>
      <p:sp>
        <p:nvSpPr>
          <p:cNvPr id="3" name="Subtitle 2"/>
          <p:cNvSpPr>
            <a:spLocks noGrp="1"/>
          </p:cNvSpPr>
          <p:nvPr>
            <p:ph type="subTitle" idx="1"/>
          </p:nvPr>
        </p:nvSpPr>
        <p:spPr>
          <a:xfrm>
            <a:off x="5350471" y="15901497"/>
            <a:ext cx="32102822" cy="7309499"/>
          </a:xfrm>
        </p:spPr>
        <p:txBody>
          <a:bodyPr/>
          <a:lstStyle>
            <a:lvl1pPr marL="0" indent="0" algn="ctr">
              <a:buNone/>
              <a:defRPr sz="10595"/>
            </a:lvl1pPr>
            <a:lvl2pPr marL="2018355" indent="0" algn="ctr">
              <a:buNone/>
              <a:defRPr sz="8829"/>
            </a:lvl2pPr>
            <a:lvl3pPr marL="4036710" indent="0" algn="ctr">
              <a:buNone/>
              <a:defRPr sz="7946"/>
            </a:lvl3pPr>
            <a:lvl4pPr marL="6055065" indent="0" algn="ctr">
              <a:buNone/>
              <a:defRPr sz="7063"/>
            </a:lvl4pPr>
            <a:lvl5pPr marL="8073420" indent="0" algn="ctr">
              <a:buNone/>
              <a:defRPr sz="7063"/>
            </a:lvl5pPr>
            <a:lvl6pPr marL="10091776" indent="0" algn="ctr">
              <a:buNone/>
              <a:defRPr sz="7063"/>
            </a:lvl6pPr>
            <a:lvl7pPr marL="12110131" indent="0" algn="ctr">
              <a:buNone/>
              <a:defRPr sz="7063"/>
            </a:lvl7pPr>
            <a:lvl8pPr marL="14128486" indent="0" algn="ctr">
              <a:buNone/>
              <a:defRPr sz="7063"/>
            </a:lvl8pPr>
            <a:lvl9pPr marL="16146841" indent="0" algn="ctr">
              <a:buNone/>
              <a:defRPr sz="706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46B38A-DE77-4247-8F98-7A3309A53ED1}" type="datetimeFigureOut">
              <a:rPr lang="en-GB" smtClean="0"/>
              <a:t>12/05/2026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3157226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46B38A-DE77-4247-8F98-7A3309A53ED1}" type="datetimeFigureOut">
              <a:rPr lang="en-GB" smtClean="0"/>
              <a:t>12/05/2026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3966081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20467" y="7547788"/>
            <a:ext cx="36918246" cy="12593645"/>
          </a:xfrm>
        </p:spPr>
        <p:txBody>
          <a:bodyPr anchor="b"/>
          <a:lstStyle>
            <a:lvl1pPr>
              <a:defRPr sz="26488"/>
            </a:lvl1pPr>
          </a:lstStyle>
          <a:p>
            <a:r>
              <a:rPr lang="en-US"/>
              <a:t>Click to edit Master title style</a:t>
            </a:r>
            <a:endParaRPr lang="en-US" dirty="0"/>
          </a:p>
        </p:txBody>
      </p:sp>
      <p:sp>
        <p:nvSpPr>
          <p:cNvPr id="3" name="Text Placeholder 2"/>
          <p:cNvSpPr>
            <a:spLocks noGrp="1"/>
          </p:cNvSpPr>
          <p:nvPr>
            <p:ph type="body" idx="1"/>
          </p:nvPr>
        </p:nvSpPr>
        <p:spPr>
          <a:xfrm>
            <a:off x="2920467" y="20260574"/>
            <a:ext cx="36918246" cy="6622701"/>
          </a:xfrm>
        </p:spPr>
        <p:txBody>
          <a:bodyPr/>
          <a:lstStyle>
            <a:lvl1pPr marL="0" indent="0">
              <a:buNone/>
              <a:defRPr sz="10595">
                <a:solidFill>
                  <a:schemeClr val="tx1">
                    <a:tint val="82000"/>
                  </a:schemeClr>
                </a:solidFill>
              </a:defRPr>
            </a:lvl1pPr>
            <a:lvl2pPr marL="2018355" indent="0">
              <a:buNone/>
              <a:defRPr sz="8829">
                <a:solidFill>
                  <a:schemeClr val="tx1">
                    <a:tint val="82000"/>
                  </a:schemeClr>
                </a:solidFill>
              </a:defRPr>
            </a:lvl2pPr>
            <a:lvl3pPr marL="4036710" indent="0">
              <a:buNone/>
              <a:defRPr sz="7946">
                <a:solidFill>
                  <a:schemeClr val="tx1">
                    <a:tint val="82000"/>
                  </a:schemeClr>
                </a:solidFill>
              </a:defRPr>
            </a:lvl3pPr>
            <a:lvl4pPr marL="6055065" indent="0">
              <a:buNone/>
              <a:defRPr sz="7063">
                <a:solidFill>
                  <a:schemeClr val="tx1">
                    <a:tint val="82000"/>
                  </a:schemeClr>
                </a:solidFill>
              </a:defRPr>
            </a:lvl4pPr>
            <a:lvl5pPr marL="8073420" indent="0">
              <a:buNone/>
              <a:defRPr sz="7063">
                <a:solidFill>
                  <a:schemeClr val="tx1">
                    <a:tint val="82000"/>
                  </a:schemeClr>
                </a:solidFill>
              </a:defRPr>
            </a:lvl5pPr>
            <a:lvl6pPr marL="10091776" indent="0">
              <a:buNone/>
              <a:defRPr sz="7063">
                <a:solidFill>
                  <a:schemeClr val="tx1">
                    <a:tint val="82000"/>
                  </a:schemeClr>
                </a:solidFill>
              </a:defRPr>
            </a:lvl6pPr>
            <a:lvl7pPr marL="12110131" indent="0">
              <a:buNone/>
              <a:defRPr sz="7063">
                <a:solidFill>
                  <a:schemeClr val="tx1">
                    <a:tint val="82000"/>
                  </a:schemeClr>
                </a:solidFill>
              </a:defRPr>
            </a:lvl7pPr>
            <a:lvl8pPr marL="14128486" indent="0">
              <a:buNone/>
              <a:defRPr sz="7063">
                <a:solidFill>
                  <a:schemeClr val="tx1">
                    <a:tint val="82000"/>
                  </a:schemeClr>
                </a:solidFill>
              </a:defRPr>
            </a:lvl8pPr>
            <a:lvl9pPr marL="16146841" indent="0">
              <a:buNone/>
              <a:defRPr sz="7063">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46B38A-DE77-4247-8F98-7A3309A53ED1}" type="datetimeFigureOut">
              <a:rPr lang="en-GB" smtClean="0"/>
              <a:t>12/05/2026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3588963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42759" y="8059374"/>
            <a:ext cx="18191599" cy="192093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1669405" y="8059374"/>
            <a:ext cx="18191599" cy="192093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46B38A-DE77-4247-8F98-7A3309A53ED1}" type="datetimeFigureOut">
              <a:rPr lang="en-GB" smtClean="0"/>
              <a:t>12/05/2026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1774972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48334" y="1611882"/>
            <a:ext cx="36918246" cy="585180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48339" y="7421634"/>
            <a:ext cx="18107995"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en-US"/>
              <a:t>Click to edit Master text styles</a:t>
            </a:r>
          </a:p>
        </p:txBody>
      </p:sp>
      <p:sp>
        <p:nvSpPr>
          <p:cNvPr id="4" name="Content Placeholder 3"/>
          <p:cNvSpPr>
            <a:spLocks noGrp="1"/>
          </p:cNvSpPr>
          <p:nvPr>
            <p:ph sz="half" idx="2"/>
          </p:nvPr>
        </p:nvSpPr>
        <p:spPr>
          <a:xfrm>
            <a:off x="2948339" y="11058863"/>
            <a:ext cx="18107995" cy="162659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1669408" y="7421634"/>
            <a:ext cx="18197174"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en-US"/>
              <a:t>Click to edit Master text styles</a:t>
            </a:r>
          </a:p>
        </p:txBody>
      </p:sp>
      <p:sp>
        <p:nvSpPr>
          <p:cNvPr id="6" name="Content Placeholder 5"/>
          <p:cNvSpPr>
            <a:spLocks noGrp="1"/>
          </p:cNvSpPr>
          <p:nvPr>
            <p:ph sz="quarter" idx="4"/>
          </p:nvPr>
        </p:nvSpPr>
        <p:spPr>
          <a:xfrm>
            <a:off x="21669408" y="11058863"/>
            <a:ext cx="18197174" cy="162659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46B38A-DE77-4247-8F98-7A3309A53ED1}" type="datetimeFigureOut">
              <a:rPr lang="en-GB" smtClean="0"/>
              <a:t>12/05/2026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2766867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46B38A-DE77-4247-8F98-7A3309A53ED1}" type="datetimeFigureOut">
              <a:rPr lang="en-GB" smtClean="0"/>
              <a:t>12/05/2026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789274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46B38A-DE77-4247-8F98-7A3309A53ED1}" type="datetimeFigureOut">
              <a:rPr lang="en-GB" smtClean="0"/>
              <a:t>12/05/2026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3326177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en-US"/>
              <a:t>Click to edit Master title style</a:t>
            </a:r>
            <a:endParaRPr lang="en-US" dirty="0"/>
          </a:p>
        </p:txBody>
      </p:sp>
      <p:sp>
        <p:nvSpPr>
          <p:cNvPr id="3" name="Content Placeholder 2"/>
          <p:cNvSpPr>
            <a:spLocks noGrp="1"/>
          </p:cNvSpPr>
          <p:nvPr>
            <p:ph idx="1"/>
          </p:nvPr>
        </p:nvSpPr>
        <p:spPr>
          <a:xfrm>
            <a:off x="18197174" y="4359077"/>
            <a:ext cx="21669405" cy="21515024"/>
          </a:xfrm>
        </p:spPr>
        <p:txBody>
          <a:bodyPr/>
          <a:lstStyle>
            <a:lvl1pPr>
              <a:defRPr sz="14127"/>
            </a:lvl1pPr>
            <a:lvl2pPr>
              <a:defRPr sz="12361"/>
            </a:lvl2pPr>
            <a:lvl3pPr>
              <a:defRPr sz="10595"/>
            </a:lvl3pPr>
            <a:lvl4pPr>
              <a:defRPr sz="8829"/>
            </a:lvl4pPr>
            <a:lvl5pPr>
              <a:defRPr sz="8829"/>
            </a:lvl5pPr>
            <a:lvl6pPr>
              <a:defRPr sz="8829"/>
            </a:lvl6pPr>
            <a:lvl7pPr>
              <a:defRPr sz="8829"/>
            </a:lvl7pPr>
            <a:lvl8pPr>
              <a:defRPr sz="8829"/>
            </a:lvl8pPr>
            <a:lvl9pPr>
              <a:defRPr sz="882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en-US"/>
              <a:t>Click to edit Master text styles</a:t>
            </a:r>
          </a:p>
        </p:txBody>
      </p:sp>
      <p:sp>
        <p:nvSpPr>
          <p:cNvPr id="5" name="Date Placeholder 4"/>
          <p:cNvSpPr>
            <a:spLocks noGrp="1"/>
          </p:cNvSpPr>
          <p:nvPr>
            <p:ph type="dt" sz="half" idx="10"/>
          </p:nvPr>
        </p:nvSpPr>
        <p:spPr/>
        <p:txBody>
          <a:bodyPr/>
          <a:lstStyle/>
          <a:p>
            <a:fld id="{7F46B38A-DE77-4247-8F98-7A3309A53ED1}" type="datetimeFigureOut">
              <a:rPr lang="en-GB" smtClean="0"/>
              <a:t>12/05/2026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3389528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en-US"/>
              <a:t>Click to edit Master title style</a:t>
            </a:r>
            <a:endParaRPr lang="en-US" dirty="0"/>
          </a:p>
        </p:txBody>
      </p:sp>
      <p:sp>
        <p:nvSpPr>
          <p:cNvPr id="3" name="Picture Placeholder 2"/>
          <p:cNvSpPr>
            <a:spLocks noGrp="1" noChangeAspect="1"/>
          </p:cNvSpPr>
          <p:nvPr>
            <p:ph type="pic" idx="1"/>
          </p:nvPr>
        </p:nvSpPr>
        <p:spPr>
          <a:xfrm>
            <a:off x="18197174" y="4359077"/>
            <a:ext cx="21669405" cy="21515024"/>
          </a:xfrm>
        </p:spPr>
        <p:txBody>
          <a:bodyPr anchor="t"/>
          <a:lstStyle>
            <a:lvl1pPr marL="0" indent="0">
              <a:buNone/>
              <a:defRPr sz="14127"/>
            </a:lvl1pPr>
            <a:lvl2pPr marL="2018355" indent="0">
              <a:buNone/>
              <a:defRPr sz="12361"/>
            </a:lvl2pPr>
            <a:lvl3pPr marL="4036710" indent="0">
              <a:buNone/>
              <a:defRPr sz="10595"/>
            </a:lvl3pPr>
            <a:lvl4pPr marL="6055065" indent="0">
              <a:buNone/>
              <a:defRPr sz="8829"/>
            </a:lvl4pPr>
            <a:lvl5pPr marL="8073420" indent="0">
              <a:buNone/>
              <a:defRPr sz="8829"/>
            </a:lvl5pPr>
            <a:lvl6pPr marL="10091776" indent="0">
              <a:buNone/>
              <a:defRPr sz="8829"/>
            </a:lvl6pPr>
            <a:lvl7pPr marL="12110131" indent="0">
              <a:buNone/>
              <a:defRPr sz="8829"/>
            </a:lvl7pPr>
            <a:lvl8pPr marL="14128486" indent="0">
              <a:buNone/>
              <a:defRPr sz="8829"/>
            </a:lvl8pPr>
            <a:lvl9pPr marL="16146841" indent="0">
              <a:buNone/>
              <a:defRPr sz="8829"/>
            </a:lvl9pPr>
          </a:lstStyle>
          <a:p>
            <a:r>
              <a:rPr lang="en-US"/>
              <a:t>Click icon to add picture</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en-US"/>
              <a:t>Click to edit Master text styles</a:t>
            </a:r>
          </a:p>
        </p:txBody>
      </p:sp>
      <p:sp>
        <p:nvSpPr>
          <p:cNvPr id="5" name="Date Placeholder 4"/>
          <p:cNvSpPr>
            <a:spLocks noGrp="1"/>
          </p:cNvSpPr>
          <p:nvPr>
            <p:ph type="dt" sz="half" idx="10"/>
          </p:nvPr>
        </p:nvSpPr>
        <p:spPr/>
        <p:txBody>
          <a:bodyPr/>
          <a:lstStyle/>
          <a:p>
            <a:fld id="{7F46B38A-DE77-4247-8F98-7A3309A53ED1}" type="datetimeFigureOut">
              <a:rPr lang="en-GB" smtClean="0"/>
              <a:t>12/05/2026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2848466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46B38A-DE77-4247-8F98-7A3309A53ED1}" type="datetimeFigureOut">
              <a:rPr lang="en-GB" smtClean="0"/>
              <a:t>12/05/2026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2728020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631445" y="1611875"/>
            <a:ext cx="9229561" cy="256568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42761" y="1611875"/>
            <a:ext cx="27153637" cy="256568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46B38A-DE77-4247-8F98-7A3309A53ED1}" type="datetimeFigureOut">
              <a:rPr lang="en-GB" smtClean="0"/>
              <a:t>12/05/2026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1324623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2759" y="1611882"/>
            <a:ext cx="36918246" cy="585180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42759" y="8059374"/>
            <a:ext cx="36918246" cy="192093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42759" y="28060644"/>
            <a:ext cx="9630847" cy="1611875"/>
          </a:xfrm>
          <a:prstGeom prst="rect">
            <a:avLst/>
          </a:prstGeom>
        </p:spPr>
        <p:txBody>
          <a:bodyPr vert="horz" lIns="91440" tIns="45720" rIns="91440" bIns="45720" rtlCol="0" anchor="ctr"/>
          <a:lstStyle>
            <a:lvl1pPr algn="l">
              <a:defRPr sz="5298">
                <a:solidFill>
                  <a:schemeClr val="tx1">
                    <a:tint val="82000"/>
                  </a:schemeClr>
                </a:solidFill>
              </a:defRPr>
            </a:lvl1pPr>
          </a:lstStyle>
          <a:p>
            <a:fld id="{7F46B38A-DE77-4247-8F98-7A3309A53ED1}" type="datetimeFigureOut">
              <a:rPr lang="en-GB" smtClean="0"/>
              <a:t>12/05/2026</a:t>
            </a:fld>
            <a:endParaRPr lang="en-GB"/>
          </a:p>
        </p:txBody>
      </p:sp>
      <p:sp>
        <p:nvSpPr>
          <p:cNvPr id="5" name="Footer Placeholder 4"/>
          <p:cNvSpPr>
            <a:spLocks noGrp="1"/>
          </p:cNvSpPr>
          <p:nvPr>
            <p:ph type="ftr" sz="quarter" idx="3"/>
          </p:nvPr>
        </p:nvSpPr>
        <p:spPr>
          <a:xfrm>
            <a:off x="14178747" y="28060644"/>
            <a:ext cx="14446270" cy="1611875"/>
          </a:xfrm>
          <a:prstGeom prst="rect">
            <a:avLst/>
          </a:prstGeom>
        </p:spPr>
        <p:txBody>
          <a:bodyPr vert="horz" lIns="91440" tIns="45720" rIns="91440" bIns="45720" rtlCol="0" anchor="ctr"/>
          <a:lstStyle>
            <a:lvl1pPr algn="ctr">
              <a:defRPr sz="5298">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30230157" y="28060644"/>
            <a:ext cx="9630847" cy="1611875"/>
          </a:xfrm>
          <a:prstGeom prst="rect">
            <a:avLst/>
          </a:prstGeom>
        </p:spPr>
        <p:txBody>
          <a:bodyPr vert="horz" lIns="91440" tIns="45720" rIns="91440" bIns="45720" rtlCol="0" anchor="ctr"/>
          <a:lstStyle>
            <a:lvl1pPr algn="r">
              <a:defRPr sz="5298">
                <a:solidFill>
                  <a:schemeClr val="tx1">
                    <a:tint val="82000"/>
                  </a:schemeClr>
                </a:solidFill>
              </a:defRPr>
            </a:lvl1pPr>
          </a:lstStyle>
          <a:p>
            <a:fld id="{700ACE99-9CC8-4AC5-B6E8-A0F81FBB2CE2}" type="slidenum">
              <a:rPr lang="en-GB" smtClean="0"/>
              <a:t>‹#›</a:t>
            </a:fld>
            <a:endParaRPr lang="en-GB"/>
          </a:p>
        </p:txBody>
      </p:sp>
    </p:spTree>
    <p:extLst>
      <p:ext uri="{BB962C8B-B14F-4D97-AF65-F5344CB8AC3E}">
        <p14:creationId xmlns:p14="http://schemas.microsoft.com/office/powerpoint/2010/main" val="9271065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036710" rtl="0" eaLnBrk="1" latinLnBrk="0" hangingPunct="1">
        <a:lnSpc>
          <a:spcPct val="90000"/>
        </a:lnSpc>
        <a:spcBef>
          <a:spcPct val="0"/>
        </a:spcBef>
        <a:buNone/>
        <a:defRPr sz="19424" kern="1200">
          <a:solidFill>
            <a:schemeClr val="tx1"/>
          </a:solidFill>
          <a:latin typeface="+mj-lt"/>
          <a:ea typeface="+mj-ea"/>
          <a:cs typeface="+mj-cs"/>
        </a:defRPr>
      </a:lvl1pPr>
    </p:titleStyle>
    <p:bodyStyle>
      <a:lvl1pPr marL="1009178" indent="-1009178" algn="l" defTabSz="4036710" rtl="0" eaLnBrk="1" latinLnBrk="0" hangingPunct="1">
        <a:lnSpc>
          <a:spcPct val="90000"/>
        </a:lnSpc>
        <a:spcBef>
          <a:spcPts val="4415"/>
        </a:spcBef>
        <a:buFont typeface="Arial" panose="020B0604020202020204" pitchFamily="34" charset="0"/>
        <a:buChar char="•"/>
        <a:defRPr sz="12361" kern="1200">
          <a:solidFill>
            <a:schemeClr val="tx1"/>
          </a:solidFill>
          <a:latin typeface="+mn-lt"/>
          <a:ea typeface="+mn-ea"/>
          <a:cs typeface="+mn-cs"/>
        </a:defRPr>
      </a:lvl1pPr>
      <a:lvl2pPr marL="3027533" indent="-1009178" algn="l" defTabSz="4036710" rtl="0" eaLnBrk="1" latinLnBrk="0" hangingPunct="1">
        <a:lnSpc>
          <a:spcPct val="90000"/>
        </a:lnSpc>
        <a:spcBef>
          <a:spcPts val="2207"/>
        </a:spcBef>
        <a:buFont typeface="Arial" panose="020B0604020202020204" pitchFamily="34" charset="0"/>
        <a:buChar char="•"/>
        <a:defRPr sz="10595" kern="1200">
          <a:solidFill>
            <a:schemeClr val="tx1"/>
          </a:solidFill>
          <a:latin typeface="+mn-lt"/>
          <a:ea typeface="+mn-ea"/>
          <a:cs typeface="+mn-cs"/>
        </a:defRPr>
      </a:lvl2pPr>
      <a:lvl3pPr marL="5045888" indent="-1009178" algn="l" defTabSz="4036710" rtl="0" eaLnBrk="1" latinLnBrk="0" hangingPunct="1">
        <a:lnSpc>
          <a:spcPct val="90000"/>
        </a:lnSpc>
        <a:spcBef>
          <a:spcPts val="2207"/>
        </a:spcBef>
        <a:buFont typeface="Arial" panose="020B0604020202020204" pitchFamily="34" charset="0"/>
        <a:buChar char="•"/>
        <a:defRPr sz="8829" kern="1200">
          <a:solidFill>
            <a:schemeClr val="tx1"/>
          </a:solidFill>
          <a:latin typeface="+mn-lt"/>
          <a:ea typeface="+mn-ea"/>
          <a:cs typeface="+mn-cs"/>
        </a:defRPr>
      </a:lvl3pPr>
      <a:lvl4pPr marL="706424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4pPr>
      <a:lvl5pPr marL="908259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5pPr>
      <a:lvl6pPr marL="1110095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6pPr>
      <a:lvl7pPr marL="1311930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7pPr>
      <a:lvl8pPr marL="1513766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8pPr>
      <a:lvl9pPr marL="17156019"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9pPr>
    </p:bodyStyle>
    <p:otherStyle>
      <a:defPPr>
        <a:defRPr lang="en-US"/>
      </a:defPPr>
      <a:lvl1pPr marL="0" algn="l" defTabSz="4036710" rtl="0" eaLnBrk="1" latinLnBrk="0" hangingPunct="1">
        <a:defRPr sz="7946" kern="1200">
          <a:solidFill>
            <a:schemeClr val="tx1"/>
          </a:solidFill>
          <a:latin typeface="+mn-lt"/>
          <a:ea typeface="+mn-ea"/>
          <a:cs typeface="+mn-cs"/>
        </a:defRPr>
      </a:lvl1pPr>
      <a:lvl2pPr marL="2018355" algn="l" defTabSz="4036710" rtl="0" eaLnBrk="1" latinLnBrk="0" hangingPunct="1">
        <a:defRPr sz="7946" kern="1200">
          <a:solidFill>
            <a:schemeClr val="tx1"/>
          </a:solidFill>
          <a:latin typeface="+mn-lt"/>
          <a:ea typeface="+mn-ea"/>
          <a:cs typeface="+mn-cs"/>
        </a:defRPr>
      </a:lvl2pPr>
      <a:lvl3pPr marL="4036710" algn="l" defTabSz="4036710" rtl="0" eaLnBrk="1" latinLnBrk="0" hangingPunct="1">
        <a:defRPr sz="7946" kern="1200">
          <a:solidFill>
            <a:schemeClr val="tx1"/>
          </a:solidFill>
          <a:latin typeface="+mn-lt"/>
          <a:ea typeface="+mn-ea"/>
          <a:cs typeface="+mn-cs"/>
        </a:defRPr>
      </a:lvl3pPr>
      <a:lvl4pPr marL="6055065" algn="l" defTabSz="4036710" rtl="0" eaLnBrk="1" latinLnBrk="0" hangingPunct="1">
        <a:defRPr sz="7946" kern="1200">
          <a:solidFill>
            <a:schemeClr val="tx1"/>
          </a:solidFill>
          <a:latin typeface="+mn-lt"/>
          <a:ea typeface="+mn-ea"/>
          <a:cs typeface="+mn-cs"/>
        </a:defRPr>
      </a:lvl4pPr>
      <a:lvl5pPr marL="8073420" algn="l" defTabSz="4036710" rtl="0" eaLnBrk="1" latinLnBrk="0" hangingPunct="1">
        <a:defRPr sz="7946" kern="1200">
          <a:solidFill>
            <a:schemeClr val="tx1"/>
          </a:solidFill>
          <a:latin typeface="+mn-lt"/>
          <a:ea typeface="+mn-ea"/>
          <a:cs typeface="+mn-cs"/>
        </a:defRPr>
      </a:lvl5pPr>
      <a:lvl6pPr marL="10091776" algn="l" defTabSz="4036710" rtl="0" eaLnBrk="1" latinLnBrk="0" hangingPunct="1">
        <a:defRPr sz="7946" kern="1200">
          <a:solidFill>
            <a:schemeClr val="tx1"/>
          </a:solidFill>
          <a:latin typeface="+mn-lt"/>
          <a:ea typeface="+mn-ea"/>
          <a:cs typeface="+mn-cs"/>
        </a:defRPr>
      </a:lvl6pPr>
      <a:lvl7pPr marL="12110131" algn="l" defTabSz="4036710" rtl="0" eaLnBrk="1" latinLnBrk="0" hangingPunct="1">
        <a:defRPr sz="7946" kern="1200">
          <a:solidFill>
            <a:schemeClr val="tx1"/>
          </a:solidFill>
          <a:latin typeface="+mn-lt"/>
          <a:ea typeface="+mn-ea"/>
          <a:cs typeface="+mn-cs"/>
        </a:defRPr>
      </a:lvl7pPr>
      <a:lvl8pPr marL="14128486" algn="l" defTabSz="4036710" rtl="0" eaLnBrk="1" latinLnBrk="0" hangingPunct="1">
        <a:defRPr sz="7946" kern="1200">
          <a:solidFill>
            <a:schemeClr val="tx1"/>
          </a:solidFill>
          <a:latin typeface="+mn-lt"/>
          <a:ea typeface="+mn-ea"/>
          <a:cs typeface="+mn-cs"/>
        </a:defRPr>
      </a:lvl8pPr>
      <a:lvl9pPr marL="16146841" algn="l" defTabSz="4036710" rtl="0" eaLnBrk="1" latinLnBrk="0" hangingPunct="1">
        <a:defRPr sz="79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F2387A0-0BB7-97D3-22A5-F9B5CEB25681}"/>
              </a:ext>
            </a:extLst>
          </p:cNvPr>
          <p:cNvSpPr/>
          <p:nvPr/>
        </p:nvSpPr>
        <p:spPr>
          <a:xfrm>
            <a:off x="772201" y="93911"/>
            <a:ext cx="41407471" cy="3938748"/>
          </a:xfrm>
          <a:prstGeom prst="roundRect">
            <a:avLst/>
          </a:prstGeom>
          <a:solidFill>
            <a:srgbClr val="583EA3"/>
          </a:solidFill>
          <a:ln>
            <a:solidFill>
              <a:srgbClr val="170D3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9600">
                <a:latin typeface="Plus Jakarta Sans"/>
                <a:ea typeface="+mn-lt"/>
                <a:cs typeface="+mn-lt"/>
              </a:rPr>
              <a:t>Alternative Light Sources to Detect Synthetic Cathinones Soaked into Paper </a:t>
            </a:r>
            <a:endParaRPr lang="en-US">
              <a:latin typeface="Plus Jakarta Sans"/>
            </a:endParaRPr>
          </a:p>
          <a:p>
            <a:pPr algn="ctr"/>
            <a:r>
              <a:rPr lang="en-GB" sz="7200" u="sng">
                <a:latin typeface="Plus Jakarta Sans"/>
              </a:rPr>
              <a:t>Leala Eliza Ward</a:t>
            </a:r>
            <a:r>
              <a:rPr lang="en-GB" sz="7200">
                <a:latin typeface="Plus Jakarta Sans"/>
              </a:rPr>
              <a:t>, Dr Mia Abbott</a:t>
            </a:r>
          </a:p>
          <a:p>
            <a:pPr algn="ctr"/>
            <a:r>
              <a:rPr lang="en-GB" sz="4000" dirty="0">
                <a:latin typeface="Plus Jakarta Sans"/>
                <a:cs typeface="Plus Jakarta Sans" pitchFamily="2" charset="0"/>
              </a:rPr>
              <a:t>School of Health, Education, Policing &amp; Sciences, University of Staffordshire, ST4 2DF</a:t>
            </a:r>
          </a:p>
        </p:txBody>
      </p:sp>
      <p:sp>
        <p:nvSpPr>
          <p:cNvPr id="10" name="Rectangle: Rounded Corners 9">
            <a:extLst>
              <a:ext uri="{FF2B5EF4-FFF2-40B4-BE49-F238E27FC236}">
                <a16:creationId xmlns:a16="http://schemas.microsoft.com/office/drawing/2014/main" id="{660A9C51-9906-C283-9791-304B9C8C8DB9}"/>
              </a:ext>
            </a:extLst>
          </p:cNvPr>
          <p:cNvSpPr/>
          <p:nvPr/>
        </p:nvSpPr>
        <p:spPr>
          <a:xfrm>
            <a:off x="886547" y="4774324"/>
            <a:ext cx="16007531" cy="10346480"/>
          </a:xfrm>
          <a:prstGeom prst="roundRect">
            <a:avLst/>
          </a:prstGeom>
          <a:solidFill>
            <a:srgbClr val="583EA3"/>
          </a:solidFill>
          <a:ln w="57150">
            <a:solidFill>
              <a:srgbClr val="170D3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4800" b="1" u="sng" dirty="0">
              <a:solidFill>
                <a:srgbClr val="FFFFFF"/>
              </a:solidFill>
              <a:latin typeface="Plus Jakarta Sans"/>
              <a:ea typeface="+mn-lt"/>
              <a:cs typeface="+mn-lt"/>
            </a:endParaRPr>
          </a:p>
          <a:p>
            <a:pPr algn="ctr"/>
            <a:r>
              <a:rPr lang="en-GB" sz="4800" b="1" u="sng">
                <a:solidFill>
                  <a:schemeClr val="bg1"/>
                </a:solidFill>
                <a:latin typeface="Plus Jakarta Sans"/>
                <a:ea typeface="+mn-lt"/>
                <a:cs typeface="+mn-lt"/>
              </a:rPr>
              <a:t>Introduction </a:t>
            </a:r>
          </a:p>
          <a:p>
            <a:pPr algn="ctr"/>
            <a:r>
              <a:rPr lang="en-GB" sz="3600">
                <a:solidFill>
                  <a:schemeClr val="bg1"/>
                </a:solidFill>
                <a:latin typeface="Plus Jakarta Sans"/>
                <a:ea typeface="+mn-lt"/>
                <a:cs typeface="+mn-lt"/>
              </a:rPr>
              <a:t>The presence of drugs in UK prisons has been a large issue for decades, with cocaine previously being the most used substance. Recently Novel Psychoactive Substances such as synthetic cannabinoids and cathinones have been used much more (Craft et al. 2023; Montanari, 2024); this is due to their legal ambiguity and how quickly they are created (Krotulski, 2022).. This made them much easier to smuggle into prisons through the postal system. </a:t>
            </a:r>
            <a:endParaRPr lang="en-GB" sz="3600">
              <a:solidFill>
                <a:schemeClr val="bg1"/>
              </a:solidFill>
              <a:latin typeface="Plus Jakarta Sans"/>
            </a:endParaRPr>
          </a:p>
          <a:p>
            <a:pPr algn="ctr"/>
            <a:r>
              <a:rPr lang="en-GB" sz="3600" dirty="0">
                <a:solidFill>
                  <a:schemeClr val="bg1"/>
                </a:solidFill>
                <a:latin typeface="Plus Jakarta Sans"/>
                <a:ea typeface="+mn-lt"/>
                <a:cs typeface="+mn-lt"/>
              </a:rPr>
              <a:t>Current methods of detection work to increase the number of known synthetic cannabinoids in drug databases, seen in Abbott et al., (2023), but while this method is effective, it lacks the efficiency needed to be applied on a national </a:t>
            </a:r>
            <a:r>
              <a:rPr lang="en-GB" sz="3600">
                <a:solidFill>
                  <a:schemeClr val="bg1"/>
                </a:solidFill>
                <a:latin typeface="Plus Jakarta Sans"/>
                <a:ea typeface="+mn-lt"/>
                <a:cs typeface="+mn-lt"/>
              </a:rPr>
              <a:t>scale</a:t>
            </a:r>
            <a:r>
              <a:rPr lang="en-GB" sz="3600" dirty="0">
                <a:solidFill>
                  <a:schemeClr val="bg1"/>
                </a:solidFill>
                <a:latin typeface="Plus Jakarta Sans"/>
                <a:ea typeface="+mn-lt"/>
                <a:cs typeface="+mn-lt"/>
              </a:rPr>
              <a:t>.  </a:t>
            </a:r>
            <a:endParaRPr lang="en-GB" sz="3600">
              <a:solidFill>
                <a:schemeClr val="bg1"/>
              </a:solidFill>
              <a:latin typeface="Plus Jakarta Sans"/>
              <a:ea typeface="+mn-lt"/>
              <a:cs typeface="+mn-lt"/>
            </a:endParaRPr>
          </a:p>
          <a:p>
            <a:pPr algn="ctr"/>
            <a:r>
              <a:rPr lang="en-GB" sz="3600" dirty="0">
                <a:solidFill>
                  <a:schemeClr val="bg1"/>
                </a:solidFill>
                <a:latin typeface="Plus Jakarta Sans"/>
                <a:ea typeface="+mn-lt"/>
                <a:cs typeface="+mn-lt"/>
              </a:rPr>
              <a:t>Fluorescence is a property exhibited by many drugs including cocaine, it can be observed under UV light using Alternative Light Sources, which is a non-invasive method that is used to visualize things like injuries (Pollitt et al., 2016). This can theoretically be used to indicate the presence of drugs like cocaine and MDPHP when soaked into paper to prevent them from entering prisons. </a:t>
            </a:r>
          </a:p>
          <a:p>
            <a:pPr algn="ctr"/>
            <a:endParaRPr lang="en-GB" sz="3600" dirty="0">
              <a:solidFill>
                <a:schemeClr val="tx1"/>
              </a:solidFill>
            </a:endParaRPr>
          </a:p>
        </p:txBody>
      </p:sp>
      <p:sp>
        <p:nvSpPr>
          <p:cNvPr id="14" name="Rectangle: Rounded Corners 13">
            <a:extLst>
              <a:ext uri="{FF2B5EF4-FFF2-40B4-BE49-F238E27FC236}">
                <a16:creationId xmlns:a16="http://schemas.microsoft.com/office/drawing/2014/main" id="{110DBDC5-A53D-F018-076C-FEB0196BEF2C}"/>
              </a:ext>
            </a:extLst>
          </p:cNvPr>
          <p:cNvSpPr/>
          <p:nvPr/>
        </p:nvSpPr>
        <p:spPr>
          <a:xfrm>
            <a:off x="882635" y="15757614"/>
            <a:ext cx="21617938" cy="9750031"/>
          </a:xfrm>
          <a:prstGeom prst="roundRect">
            <a:avLst>
              <a:gd name="adj" fmla="val 9858"/>
            </a:avLst>
          </a:prstGeom>
          <a:solidFill>
            <a:srgbClr val="583EA3"/>
          </a:solidFill>
          <a:ln w="57150">
            <a:solidFill>
              <a:srgbClr val="170D3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4800" b="1" u="sng">
                <a:solidFill>
                  <a:schemeClr val="bg1"/>
                </a:solidFill>
                <a:latin typeface="Plus Jakarta Sans"/>
                <a:cs typeface="Plus Jakarta Sans" pitchFamily="2" charset="0"/>
              </a:rPr>
              <a:t>Results and Discussion</a:t>
            </a:r>
            <a:endParaRPr lang="en-GB" sz="3600" b="1" u="sng">
              <a:solidFill>
                <a:schemeClr val="bg1"/>
              </a:solidFill>
              <a:latin typeface="Plus Jakarta Sans"/>
              <a:cs typeface="Plus Jakarta Sans" pitchFamily="2" charset="0"/>
            </a:endParaRPr>
          </a:p>
          <a:p>
            <a:pPr algn="ctr"/>
            <a:r>
              <a:rPr lang="en-GB" sz="3600">
                <a:solidFill>
                  <a:schemeClr val="bg1"/>
                </a:solidFill>
                <a:latin typeface="Plus Jakarta Sans"/>
                <a:ea typeface="+mn-lt"/>
                <a:cs typeface="+mn-lt"/>
              </a:rPr>
              <a:t>The plain paper showed nothing of note with no trace of extra fluorescent fibres.</a:t>
            </a:r>
            <a:endParaRPr lang="en-GB" sz="3600">
              <a:solidFill>
                <a:schemeClr val="bg1"/>
              </a:solidFill>
              <a:latin typeface="Plus Jakarta Sans"/>
            </a:endParaRPr>
          </a:p>
          <a:p>
            <a:pPr algn="ctr"/>
            <a:r>
              <a:rPr lang="en-GB" sz="3600" dirty="0">
                <a:solidFill>
                  <a:schemeClr val="bg1"/>
                </a:solidFill>
                <a:latin typeface="Plus Jakarta Sans"/>
                <a:ea typeface="+mn-lt"/>
                <a:cs typeface="+mn-lt"/>
              </a:rPr>
              <a:t>Samples containing acetone alone did not fluoresce. There was a pattern of uneven coverage and a clear discolouration of pink/purple, so it may be easy to identify these kinds of seized samples in future. Samples containing methanol alone did not fluoresce as methanol only shows intrinsic fluorescence so it would not be visible in these conditions (Azmi et al., 2025). </a:t>
            </a:r>
            <a:endParaRPr lang="en-GB" sz="3600">
              <a:solidFill>
                <a:schemeClr val="bg1"/>
              </a:solidFill>
              <a:latin typeface="Plus Jakarta Sans"/>
            </a:endParaRPr>
          </a:p>
          <a:p>
            <a:pPr algn="ctr"/>
            <a:r>
              <a:rPr lang="en-GB" sz="3600" dirty="0">
                <a:solidFill>
                  <a:schemeClr val="bg1"/>
                </a:solidFill>
                <a:latin typeface="Plus Jakarta Sans"/>
                <a:ea typeface="+mn-lt"/>
                <a:cs typeface="+mn-lt"/>
              </a:rPr>
              <a:t>All fluorescence or other observations are not caused by the solvent or medium, but by the nature of the drugs themselves meaning that detection by UV light is a viable way to distinguish between regular prison letters and those containing MDPHP or Cocaine. </a:t>
            </a:r>
            <a:endParaRPr lang="en-GB" sz="3600">
              <a:solidFill>
                <a:schemeClr val="bg1"/>
              </a:solidFill>
              <a:latin typeface="Plus Jakarta Sans"/>
            </a:endParaRPr>
          </a:p>
          <a:p>
            <a:pPr algn="ctr"/>
            <a:r>
              <a:rPr lang="en-GB" sz="3600">
                <a:solidFill>
                  <a:schemeClr val="bg1"/>
                </a:solidFill>
                <a:latin typeface="Plus Jakarta Sans"/>
                <a:ea typeface="+mn-lt"/>
                <a:cs typeface="+mn-lt"/>
              </a:rPr>
              <a:t>MDPHP samples were dark under UV light, as MDPHP has a structure that can absorb UV, but cannot re-emit it as another form of light (Marshall and Johnsen, 2017). </a:t>
            </a:r>
            <a:endParaRPr lang="en-GB" sz="3600">
              <a:solidFill>
                <a:schemeClr val="bg1"/>
              </a:solidFill>
              <a:latin typeface="Plus Jakarta Sans"/>
            </a:endParaRPr>
          </a:p>
          <a:p>
            <a:pPr algn="ctr"/>
            <a:r>
              <a:rPr lang="en-GB" sz="3600">
                <a:solidFill>
                  <a:schemeClr val="bg1"/>
                </a:solidFill>
                <a:latin typeface="Plus Jakarta Sans"/>
                <a:ea typeface="+mn-lt"/>
                <a:cs typeface="+mn-lt"/>
              </a:rPr>
              <a:t>Cocaine samples showed fluorescence under 254nm under the VSC due to the high purity of the sample, cocaine not being able to absorb wavelengths longer than 290nm (PubChem, 2019).</a:t>
            </a:r>
            <a:endParaRPr lang="en-GB" sz="3600">
              <a:solidFill>
                <a:schemeClr val="bg1"/>
              </a:solidFill>
              <a:latin typeface="Plus Jakarta Sans"/>
            </a:endParaRPr>
          </a:p>
          <a:p>
            <a:pPr algn="ctr"/>
            <a:r>
              <a:rPr lang="en-GB" sz="3600" dirty="0">
                <a:solidFill>
                  <a:schemeClr val="bg1"/>
                </a:solidFill>
                <a:latin typeface="Plus Jakarta Sans"/>
                <a:ea typeface="+mn-lt"/>
                <a:cs typeface="+mn-lt"/>
              </a:rPr>
              <a:t>These visual differences make it clear that these drugs can be presumptively identified using alternative light sources when soaked into paper. </a:t>
            </a:r>
            <a:endParaRPr lang="en-GB" dirty="0">
              <a:solidFill>
                <a:schemeClr val="bg1"/>
              </a:solidFill>
              <a:latin typeface="Plus Jakarta Sans"/>
            </a:endParaRPr>
          </a:p>
        </p:txBody>
      </p:sp>
      <p:sp>
        <p:nvSpPr>
          <p:cNvPr id="15" name="Rectangle: Rounded Corners 14">
            <a:extLst>
              <a:ext uri="{FF2B5EF4-FFF2-40B4-BE49-F238E27FC236}">
                <a16:creationId xmlns:a16="http://schemas.microsoft.com/office/drawing/2014/main" id="{32B9038A-0D4C-7454-66F3-28B80A827B22}"/>
              </a:ext>
            </a:extLst>
          </p:cNvPr>
          <p:cNvSpPr/>
          <p:nvPr/>
        </p:nvSpPr>
        <p:spPr>
          <a:xfrm>
            <a:off x="28136547" y="4753504"/>
            <a:ext cx="14001972" cy="10384611"/>
          </a:xfrm>
          <a:prstGeom prst="roundRect">
            <a:avLst/>
          </a:prstGeom>
          <a:solidFill>
            <a:srgbClr val="583EA3"/>
          </a:solidFill>
          <a:ln w="57150">
            <a:solidFill>
              <a:srgbClr val="170D3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4800" b="1" u="sng">
                <a:solidFill>
                  <a:schemeClr val="bg1"/>
                </a:solidFill>
                <a:latin typeface="Plus Jakarta Sans"/>
              </a:rPr>
              <a:t>Method</a:t>
            </a:r>
          </a:p>
          <a:p>
            <a:pPr algn="ctr"/>
            <a:r>
              <a:rPr lang="en-GB" sz="3600" dirty="0">
                <a:solidFill>
                  <a:schemeClr val="bg1"/>
                </a:solidFill>
                <a:latin typeface="Plus Jakarta Sans"/>
                <a:ea typeface="+mn-lt"/>
                <a:cs typeface="+mn-lt"/>
              </a:rPr>
              <a:t>The powder forms of each drug were first observed under the VSC and different </a:t>
            </a:r>
            <a:r>
              <a:rPr lang="en-GB" sz="3600" dirty="0" err="1">
                <a:solidFill>
                  <a:schemeClr val="bg1"/>
                </a:solidFill>
                <a:latin typeface="Plus Jakarta Sans"/>
                <a:ea typeface="+mn-lt"/>
                <a:cs typeface="+mn-lt"/>
              </a:rPr>
              <a:t>Labino</a:t>
            </a:r>
            <a:r>
              <a:rPr lang="en-GB" sz="3600" dirty="0">
                <a:solidFill>
                  <a:schemeClr val="bg1"/>
                </a:solidFill>
                <a:latin typeface="Plus Jakarta Sans"/>
                <a:ea typeface="+mn-lt"/>
                <a:cs typeface="+mn-lt"/>
              </a:rPr>
              <a:t> torches to see if any fluorescence happened without the influence of a solvent or medium. Pieces of paper were soaked in acetone, methanol and then both cocaine and MDPHP using each one as a solvent. This was done at a relatively high concentration to ensure that there was enough of each drug in the samples to produce results. Each sample was observed under the VSC apparatus using different wavelengths of light in the visible light, infrared and ultraviolet spectrums. They were also observed using </a:t>
            </a:r>
            <a:r>
              <a:rPr lang="en-GB" sz="3600" dirty="0" err="1">
                <a:solidFill>
                  <a:schemeClr val="bg1"/>
                </a:solidFill>
                <a:latin typeface="Plus Jakarta Sans"/>
                <a:ea typeface="+mn-lt"/>
                <a:cs typeface="+mn-lt"/>
              </a:rPr>
              <a:t>Labino</a:t>
            </a:r>
            <a:r>
              <a:rPr lang="en-GB" sz="3600" dirty="0">
                <a:solidFill>
                  <a:schemeClr val="bg1"/>
                </a:solidFill>
                <a:latin typeface="Plus Jakarta Sans"/>
                <a:ea typeface="+mn-lt"/>
                <a:cs typeface="+mn-lt"/>
              </a:rPr>
              <a:t> torches with different wavelengths of light, and they were photographed alone and with red, orange and yellow camera filters. Plain paper was also observed in this way to eliminate any potential influence of the medium used. Any fluorescence or other observations were recorded. </a:t>
            </a:r>
            <a:endParaRPr lang="en-GB" dirty="0">
              <a:solidFill>
                <a:schemeClr val="bg1"/>
              </a:solidFill>
              <a:latin typeface="Plus Jakarta Sans"/>
            </a:endParaRPr>
          </a:p>
          <a:p>
            <a:pPr algn="ctr"/>
            <a:endParaRPr lang="en-GB" sz="3600" dirty="0">
              <a:solidFill>
                <a:schemeClr val="tx1"/>
              </a:solidFill>
              <a:latin typeface="Plus Jakarta Sans"/>
              <a:ea typeface="+mn-lt"/>
              <a:cs typeface="+mn-lt"/>
            </a:endParaRPr>
          </a:p>
        </p:txBody>
      </p:sp>
      <p:sp>
        <p:nvSpPr>
          <p:cNvPr id="17" name="Rectangle: Rounded Corners 16">
            <a:extLst>
              <a:ext uri="{FF2B5EF4-FFF2-40B4-BE49-F238E27FC236}">
                <a16:creationId xmlns:a16="http://schemas.microsoft.com/office/drawing/2014/main" id="{AC95B296-FEE5-F471-CE18-34ED2393B8CC}"/>
              </a:ext>
            </a:extLst>
          </p:cNvPr>
          <p:cNvSpPr/>
          <p:nvPr/>
        </p:nvSpPr>
        <p:spPr>
          <a:xfrm>
            <a:off x="16632824" y="14657985"/>
            <a:ext cx="11741614" cy="943349"/>
          </a:xfrm>
          <a:prstGeom prst="round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3200" b="1" i="1" dirty="0">
                <a:solidFill>
                  <a:schemeClr val="tx1"/>
                </a:solidFill>
                <a:latin typeface="Plus Jakarta Sans"/>
                <a:cs typeface="Plus Jakarta Sans" pitchFamily="2" charset="0"/>
              </a:rPr>
              <a:t>Fig 1.: </a:t>
            </a:r>
            <a:r>
              <a:rPr lang="en-GB" sz="3200" b="1" i="1" dirty="0">
                <a:solidFill>
                  <a:schemeClr val="tx1"/>
                </a:solidFill>
                <a:latin typeface="Plus Jakarta Sans"/>
                <a:ea typeface="+mn-lt"/>
                <a:cs typeface="+mn-lt"/>
              </a:rPr>
              <a:t>Image of seized MDPHP powder on a microscope slide under UV 312 nm under the VSC apparatus, with annotation.</a:t>
            </a:r>
            <a:endParaRPr lang="en-GB" sz="2400" b="1" i="1" dirty="0">
              <a:solidFill>
                <a:schemeClr val="tx1"/>
              </a:solidFill>
              <a:latin typeface="Plus Jakarta Sans"/>
              <a:cs typeface="Plus Jakarta Sans" pitchFamily="2" charset="0"/>
            </a:endParaRPr>
          </a:p>
        </p:txBody>
      </p:sp>
      <p:sp>
        <p:nvSpPr>
          <p:cNvPr id="19" name="Rectangle: Rounded Corners 18">
            <a:extLst>
              <a:ext uri="{FF2B5EF4-FFF2-40B4-BE49-F238E27FC236}">
                <a16:creationId xmlns:a16="http://schemas.microsoft.com/office/drawing/2014/main" id="{EFFC95F9-5271-A5AD-3875-E14598D9383C}"/>
              </a:ext>
            </a:extLst>
          </p:cNvPr>
          <p:cNvSpPr/>
          <p:nvPr/>
        </p:nvSpPr>
        <p:spPr>
          <a:xfrm>
            <a:off x="22759162" y="15606722"/>
            <a:ext cx="9938028" cy="9916807"/>
          </a:xfrm>
          <a:prstGeom prst="roundRect">
            <a:avLst/>
          </a:prstGeom>
          <a:solidFill>
            <a:srgbClr val="583EA3"/>
          </a:solidFill>
          <a:ln w="57150">
            <a:solidFill>
              <a:srgbClr val="170D3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4800" b="1" u="sng">
                <a:solidFill>
                  <a:schemeClr val="bg1"/>
                </a:solidFill>
                <a:latin typeface="Plus Jakarta Sans"/>
                <a:cs typeface="Plus Jakarta Sans" pitchFamily="2" charset="0"/>
              </a:rPr>
              <a:t>Conclusion</a:t>
            </a:r>
            <a:endParaRPr lang="en-GB" sz="3600" b="1" u="sng">
              <a:solidFill>
                <a:schemeClr val="bg1"/>
              </a:solidFill>
              <a:latin typeface="Plus Jakarta Sans"/>
              <a:cs typeface="Plus Jakarta Sans" pitchFamily="2" charset="0"/>
            </a:endParaRPr>
          </a:p>
          <a:p>
            <a:pPr algn="ctr"/>
            <a:r>
              <a:rPr lang="en-GB" sz="3600" dirty="0">
                <a:solidFill>
                  <a:schemeClr val="bg1"/>
                </a:solidFill>
                <a:latin typeface="Plus Jakarta Sans"/>
                <a:ea typeface="+mn-lt"/>
                <a:cs typeface="+mn-lt"/>
              </a:rPr>
              <a:t>This research was conducted to investigate the potential use of ALS to screen prison letters for the presence of </a:t>
            </a:r>
            <a:r>
              <a:rPr lang="en-GB" sz="3600">
                <a:solidFill>
                  <a:schemeClr val="bg1"/>
                </a:solidFill>
                <a:latin typeface="Plus Jakarta Sans"/>
                <a:ea typeface="+mn-lt"/>
                <a:cs typeface="+mn-lt"/>
              </a:rPr>
              <a:t>drugs.</a:t>
            </a:r>
            <a:endParaRPr lang="en-GB" sz="3600">
              <a:solidFill>
                <a:schemeClr val="bg1"/>
              </a:solidFill>
              <a:latin typeface="Plus Jakarta Sans"/>
            </a:endParaRPr>
          </a:p>
          <a:p>
            <a:pPr algn="ctr"/>
            <a:r>
              <a:rPr lang="en-GB" sz="3600">
                <a:solidFill>
                  <a:schemeClr val="bg1"/>
                </a:solidFill>
                <a:latin typeface="Plus Jakarta Sans"/>
                <a:ea typeface="+mn-lt"/>
                <a:cs typeface="+mn-lt"/>
              </a:rPr>
              <a:t>There is a clear distinction between paper soaked in cocaine and in MDPHP, with cocaine showing fluorescence and MDPHP appearing much darker. </a:t>
            </a:r>
            <a:endParaRPr lang="en-GB" sz="3600">
              <a:solidFill>
                <a:schemeClr val="bg1"/>
              </a:solidFill>
              <a:latin typeface="Plus Jakarta Sans"/>
            </a:endParaRPr>
          </a:p>
          <a:p>
            <a:pPr algn="ctr"/>
            <a:r>
              <a:rPr lang="en-GB" sz="3600" dirty="0">
                <a:solidFill>
                  <a:schemeClr val="bg1"/>
                </a:solidFill>
                <a:latin typeface="Plus Jakarta Sans"/>
                <a:ea typeface="+mn-lt"/>
                <a:cs typeface="+mn-lt"/>
              </a:rPr>
              <a:t>The paper also showed discolouration when soaked with different solvents, which can be used to identify letters that have been added </a:t>
            </a:r>
            <a:r>
              <a:rPr lang="en-GB" sz="3600">
                <a:solidFill>
                  <a:schemeClr val="bg1"/>
                </a:solidFill>
                <a:latin typeface="Plus Jakarta Sans"/>
                <a:ea typeface="+mn-lt"/>
                <a:cs typeface="+mn-lt"/>
              </a:rPr>
              <a:t>to.</a:t>
            </a:r>
            <a:endParaRPr lang="en-GB" sz="3600">
              <a:solidFill>
                <a:schemeClr val="bg1"/>
              </a:solidFill>
              <a:latin typeface="Plus Jakarta Sans"/>
            </a:endParaRPr>
          </a:p>
          <a:p>
            <a:pPr algn="ctr"/>
            <a:r>
              <a:rPr lang="en-GB" sz="3600">
                <a:solidFill>
                  <a:schemeClr val="bg1"/>
                </a:solidFill>
                <a:latin typeface="Plus Jakarta Sans"/>
                <a:ea typeface="+mn-lt"/>
                <a:cs typeface="+mn-lt"/>
              </a:rPr>
              <a:t>This research makes it clear that ALS devices are a reliable potential method for screening materials like paper for the presence of MDPHP and cocaine.</a:t>
            </a:r>
            <a:endParaRPr lang="en-GB">
              <a:solidFill>
                <a:schemeClr val="bg1"/>
              </a:solidFill>
              <a:latin typeface="Plus Jakarta Sans"/>
            </a:endParaRPr>
          </a:p>
          <a:p>
            <a:pPr algn="ctr"/>
            <a:endParaRPr lang="en-GB" sz="3600" dirty="0">
              <a:solidFill>
                <a:schemeClr val="tx1"/>
              </a:solidFill>
              <a:latin typeface="Plus Jakarta Sans" pitchFamily="2" charset="0"/>
              <a:cs typeface="Plus Jakarta Sans" pitchFamily="2" charset="0"/>
            </a:endParaRPr>
          </a:p>
        </p:txBody>
      </p:sp>
      <p:sp>
        <p:nvSpPr>
          <p:cNvPr id="21" name="Rectangle: Rounded Corners 20">
            <a:extLst>
              <a:ext uri="{FF2B5EF4-FFF2-40B4-BE49-F238E27FC236}">
                <a16:creationId xmlns:a16="http://schemas.microsoft.com/office/drawing/2014/main" id="{F7DEC5C0-41CA-7B8D-0016-2DF4B24BBE26}"/>
              </a:ext>
            </a:extLst>
          </p:cNvPr>
          <p:cNvSpPr/>
          <p:nvPr/>
        </p:nvSpPr>
        <p:spPr>
          <a:xfrm>
            <a:off x="3805823" y="25297892"/>
            <a:ext cx="26908844" cy="5304605"/>
          </a:xfrm>
          <a:prstGeom prst="round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GB" sz="4800" b="1" u="sng">
                <a:solidFill>
                  <a:schemeClr val="tx1"/>
                </a:solidFill>
                <a:latin typeface="Plus Jakarta Sans"/>
                <a:cs typeface="Plus Jakarta Sans" pitchFamily="2" charset="0"/>
              </a:rPr>
              <a:t>References</a:t>
            </a:r>
            <a:endParaRPr lang="en-GB">
              <a:solidFill>
                <a:schemeClr val="tx1"/>
              </a:solidFill>
              <a:latin typeface="Aptos"/>
              <a:cs typeface="Plus Jakarta Sans" pitchFamily="2" charset="0"/>
            </a:endParaRPr>
          </a:p>
          <a:p>
            <a:r>
              <a:rPr lang="en-GB" sz="2200" dirty="0">
                <a:solidFill>
                  <a:schemeClr val="tx1"/>
                </a:solidFill>
                <a:latin typeface="Plus Jakarta Sans"/>
                <a:ea typeface="+mn-lt"/>
                <a:cs typeface="+mn-lt"/>
              </a:rPr>
              <a:t>Abbott, M.J., Dunnett, J., Wheeler, J. and Davidson, A. (2023). The identification of synthetic cannabinoids in English prisons. Forensic Science International, [online] 348, p.111613. </a:t>
            </a:r>
            <a:r>
              <a:rPr lang="en-GB" sz="2200" dirty="0" err="1">
                <a:solidFill>
                  <a:schemeClr val="tx1"/>
                </a:solidFill>
                <a:latin typeface="Plus Jakarta Sans"/>
                <a:ea typeface="+mn-lt"/>
                <a:cs typeface="+mn-lt"/>
              </a:rPr>
              <a:t>doi:https</a:t>
            </a:r>
            <a:r>
              <a:rPr lang="en-GB" sz="2200" dirty="0">
                <a:solidFill>
                  <a:schemeClr val="tx1"/>
                </a:solidFill>
                <a:latin typeface="Plus Jakarta Sans"/>
                <a:ea typeface="+mn-lt"/>
                <a:cs typeface="+mn-lt"/>
              </a:rPr>
              <a:t>://doi.org/10.1016/j.forsciint.2023.111613.</a:t>
            </a:r>
          </a:p>
          <a:p>
            <a:r>
              <a:rPr lang="en-GB" sz="2200" dirty="0">
                <a:solidFill>
                  <a:schemeClr val="tx1"/>
                </a:solidFill>
                <a:latin typeface="Plus Jakarta Sans"/>
                <a:ea typeface="+mn-lt"/>
                <a:cs typeface="+mn-lt"/>
              </a:rPr>
              <a:t>Azmi, N., Rathod, S., Ceccato, B.T., Mikkelsen, R.K. and Fossum, J.O. (2025). Intrinsic fluorescence in Moringa Oleifera seed extract. </a:t>
            </a:r>
            <a:r>
              <a:rPr lang="en-GB" sz="2200" dirty="0" err="1">
                <a:solidFill>
                  <a:schemeClr val="tx1"/>
                </a:solidFill>
                <a:latin typeface="Plus Jakarta Sans"/>
                <a:ea typeface="+mn-lt"/>
                <a:cs typeface="+mn-lt"/>
              </a:rPr>
              <a:t>Talanta</a:t>
            </a:r>
            <a:r>
              <a:rPr lang="en-GB" sz="2200" dirty="0">
                <a:solidFill>
                  <a:schemeClr val="tx1"/>
                </a:solidFill>
                <a:latin typeface="Plus Jakarta Sans"/>
                <a:ea typeface="+mn-lt"/>
                <a:cs typeface="+mn-lt"/>
              </a:rPr>
              <a:t> Open, [online] 12, p.100500. </a:t>
            </a:r>
            <a:r>
              <a:rPr lang="en-GB" sz="2200" dirty="0" err="1">
                <a:solidFill>
                  <a:schemeClr val="tx1"/>
                </a:solidFill>
                <a:latin typeface="Plus Jakarta Sans"/>
                <a:ea typeface="+mn-lt"/>
                <a:cs typeface="+mn-lt"/>
              </a:rPr>
              <a:t>doi:https</a:t>
            </a:r>
            <a:r>
              <a:rPr lang="en-GB" sz="2200" dirty="0">
                <a:solidFill>
                  <a:schemeClr val="tx1"/>
                </a:solidFill>
                <a:latin typeface="Plus Jakarta Sans"/>
                <a:ea typeface="+mn-lt"/>
                <a:cs typeface="+mn-lt"/>
              </a:rPr>
              <a:t>://doi.org/10.1016/j.talo.2025.100500.</a:t>
            </a:r>
          </a:p>
          <a:p>
            <a:r>
              <a:rPr lang="en-GB" sz="2200" dirty="0">
                <a:solidFill>
                  <a:schemeClr val="tx1"/>
                </a:solidFill>
                <a:latin typeface="Plus Jakarta Sans"/>
                <a:ea typeface="+mn-lt"/>
                <a:cs typeface="+mn-lt"/>
              </a:rPr>
              <a:t>Craft, S., Austin, A., Tooth, T., Glover, C., Garrett, T., </a:t>
            </a:r>
            <a:r>
              <a:rPr lang="en-GB" sz="2200" dirty="0" err="1">
                <a:solidFill>
                  <a:schemeClr val="tx1"/>
                </a:solidFill>
                <a:latin typeface="Plus Jakarta Sans"/>
                <a:ea typeface="+mn-lt"/>
                <a:cs typeface="+mn-lt"/>
              </a:rPr>
              <a:t>Blagbrough</a:t>
            </a:r>
            <a:r>
              <a:rPr lang="en-GB" sz="2200" dirty="0">
                <a:solidFill>
                  <a:schemeClr val="tx1"/>
                </a:solidFill>
                <a:latin typeface="Plus Jakarta Sans"/>
                <a:ea typeface="+mn-lt"/>
                <a:cs typeface="+mn-lt"/>
              </a:rPr>
              <a:t>, I.S., Sunderland, P., Pudney, C.R. and Freeman, T.P. (2023). Synthetic cannabinoid use in an adult male prison in the UK. International Journal of Drug Policy, [online] 122, p.104219. </a:t>
            </a:r>
            <a:r>
              <a:rPr lang="en-GB" sz="2200" dirty="0" err="1">
                <a:solidFill>
                  <a:schemeClr val="tx1"/>
                </a:solidFill>
                <a:latin typeface="Plus Jakarta Sans"/>
                <a:ea typeface="+mn-lt"/>
                <a:cs typeface="+mn-lt"/>
              </a:rPr>
              <a:t>doi:https</a:t>
            </a:r>
            <a:r>
              <a:rPr lang="en-GB" sz="2200" dirty="0">
                <a:solidFill>
                  <a:schemeClr val="tx1"/>
                </a:solidFill>
                <a:latin typeface="Plus Jakarta Sans"/>
                <a:ea typeface="+mn-lt"/>
                <a:cs typeface="+mn-lt"/>
              </a:rPr>
              <a:t>://doi.org/10.1016/j.drugpo.2023.104219.</a:t>
            </a:r>
          </a:p>
          <a:p>
            <a:r>
              <a:rPr lang="en-GB" sz="2200" dirty="0">
                <a:solidFill>
                  <a:schemeClr val="tx1"/>
                </a:solidFill>
                <a:latin typeface="Plus Jakarta Sans"/>
                <a:ea typeface="+mn-lt"/>
                <a:cs typeface="+mn-lt"/>
              </a:rPr>
              <a:t>Marshall, J. and Johnsen, S. (2017). Fluorescence as a means of colour signal enhancement. Philosophical Transactions of the Royal Society B: Biological Sciences, [online] 372(1724), p.20160335. </a:t>
            </a:r>
            <a:r>
              <a:rPr lang="en-GB" sz="2200" dirty="0" err="1">
                <a:solidFill>
                  <a:schemeClr val="tx1"/>
                </a:solidFill>
                <a:latin typeface="Plus Jakarta Sans"/>
                <a:ea typeface="+mn-lt"/>
                <a:cs typeface="+mn-lt"/>
              </a:rPr>
              <a:t>doi:https</a:t>
            </a:r>
            <a:r>
              <a:rPr lang="en-GB" sz="2200" dirty="0">
                <a:solidFill>
                  <a:schemeClr val="tx1"/>
                </a:solidFill>
                <a:latin typeface="Plus Jakarta Sans"/>
                <a:ea typeface="+mn-lt"/>
                <a:cs typeface="+mn-lt"/>
              </a:rPr>
              <a:t>://doi.org/10.1098/rstb.2016.0335.</a:t>
            </a:r>
          </a:p>
          <a:p>
            <a:r>
              <a:rPr lang="en-GB" sz="2200" dirty="0">
                <a:solidFill>
                  <a:schemeClr val="tx1"/>
                </a:solidFill>
                <a:latin typeface="Plus Jakarta Sans"/>
                <a:ea typeface="+mn-lt"/>
                <a:cs typeface="+mn-lt"/>
              </a:rPr>
              <a:t>Montanari, L. (2024). Towards better prepared prisons: monitoring and response to the use of new substances inside prison. European Journal of Public Health, [online] 34(Supplement_3). </a:t>
            </a:r>
            <a:r>
              <a:rPr lang="en-GB" sz="2200" dirty="0" err="1">
                <a:solidFill>
                  <a:schemeClr val="tx1"/>
                </a:solidFill>
                <a:latin typeface="Plus Jakarta Sans"/>
                <a:ea typeface="+mn-lt"/>
                <a:cs typeface="+mn-lt"/>
              </a:rPr>
              <a:t>doi:https</a:t>
            </a:r>
            <a:r>
              <a:rPr lang="en-GB" sz="2200" dirty="0">
                <a:solidFill>
                  <a:schemeClr val="tx1"/>
                </a:solidFill>
                <a:latin typeface="Plus Jakarta Sans"/>
                <a:ea typeface="+mn-lt"/>
                <a:cs typeface="+mn-lt"/>
              </a:rPr>
              <a:t>://doi.org/10.1093/</a:t>
            </a:r>
            <a:r>
              <a:rPr lang="en-GB" sz="2200" dirty="0" err="1">
                <a:solidFill>
                  <a:schemeClr val="tx1"/>
                </a:solidFill>
                <a:latin typeface="Plus Jakarta Sans"/>
                <a:ea typeface="+mn-lt"/>
                <a:cs typeface="+mn-lt"/>
              </a:rPr>
              <a:t>eurpub</a:t>
            </a:r>
            <a:r>
              <a:rPr lang="en-GB" sz="2200" dirty="0">
                <a:solidFill>
                  <a:schemeClr val="tx1"/>
                </a:solidFill>
                <a:latin typeface="Plus Jakarta Sans"/>
                <a:ea typeface="+mn-lt"/>
                <a:cs typeface="+mn-lt"/>
              </a:rPr>
              <a:t>/ckae144.674.</a:t>
            </a:r>
          </a:p>
          <a:p>
            <a:r>
              <a:rPr lang="en-GB" sz="2200" dirty="0">
                <a:solidFill>
                  <a:schemeClr val="tx1"/>
                </a:solidFill>
                <a:latin typeface="Plus Jakarta Sans"/>
                <a:ea typeface="+mn-lt"/>
                <a:cs typeface="+mn-lt"/>
              </a:rPr>
              <a:t>Pollitt, E.N., Anderson, J.C., Scafide, K.N., Holbrook, D., D’Silva, G. and Sheridan, D.J. (2016). Alternate Light Source Findings of Common Topical Products. Journal of Forensic Nursing, 12(3), pp.97–103. </a:t>
            </a:r>
            <a:r>
              <a:rPr lang="en-GB" sz="2200" dirty="0" err="1">
                <a:solidFill>
                  <a:schemeClr val="tx1"/>
                </a:solidFill>
                <a:latin typeface="Plus Jakarta Sans"/>
                <a:ea typeface="+mn-lt"/>
                <a:cs typeface="+mn-lt"/>
              </a:rPr>
              <a:t>doi:https</a:t>
            </a:r>
            <a:r>
              <a:rPr lang="en-GB" sz="2200" dirty="0">
                <a:solidFill>
                  <a:schemeClr val="tx1"/>
                </a:solidFill>
                <a:latin typeface="Plus Jakarta Sans"/>
                <a:ea typeface="+mn-lt"/>
                <a:cs typeface="+mn-lt"/>
              </a:rPr>
              <a:t>://doi.org/10.1097/jfn.0000000000000116.PubChem (2019). Cocaine. [online] Nih.gov. Available at: https://pubchem.ncbi.nlm.nih.gov/compound/cocaine.</a:t>
            </a:r>
            <a:endParaRPr lang="en-GB" sz="2200">
              <a:solidFill>
                <a:schemeClr val="tx1"/>
              </a:solidFill>
              <a:latin typeface="Plus Jakarta Sans"/>
            </a:endParaRPr>
          </a:p>
        </p:txBody>
      </p:sp>
      <p:sp>
        <p:nvSpPr>
          <p:cNvPr id="3" name="Rectangle: Rounded Corners 2">
            <a:extLst>
              <a:ext uri="{FF2B5EF4-FFF2-40B4-BE49-F238E27FC236}">
                <a16:creationId xmlns:a16="http://schemas.microsoft.com/office/drawing/2014/main" id="{83151575-478C-FE64-8898-2C564A04415E}"/>
              </a:ext>
            </a:extLst>
          </p:cNvPr>
          <p:cNvSpPr/>
          <p:nvPr/>
        </p:nvSpPr>
        <p:spPr>
          <a:xfrm>
            <a:off x="32673188" y="24228040"/>
            <a:ext cx="10677086" cy="2862724"/>
          </a:xfrm>
          <a:prstGeom prst="round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3600" b="1" i="1" dirty="0">
                <a:solidFill>
                  <a:schemeClr val="tx1"/>
                </a:solidFill>
                <a:latin typeface="Plus Jakarta Sans"/>
                <a:cs typeface="Plus Jakarta Sans" pitchFamily="2" charset="0"/>
              </a:rPr>
              <a:t>Fig 2: </a:t>
            </a:r>
            <a:r>
              <a:rPr lang="en-GB" sz="3600" b="1" i="1" dirty="0">
                <a:solidFill>
                  <a:schemeClr val="tx1"/>
                </a:solidFill>
                <a:latin typeface="Plus Jakarta Sans"/>
                <a:ea typeface="+mn-lt"/>
                <a:cs typeface="+mn-lt"/>
              </a:rPr>
              <a:t>Image of MDPHP-infused paper soaked with methanol under UVG2 spotlight torch with </a:t>
            </a:r>
            <a:r>
              <a:rPr lang="en-GB" sz="3600" b="1" i="1">
                <a:solidFill>
                  <a:schemeClr val="tx1"/>
                </a:solidFill>
                <a:latin typeface="Plus Jakarta Sans"/>
                <a:ea typeface="+mn-lt"/>
                <a:cs typeface="+mn-lt"/>
              </a:rPr>
              <a:t>red camera filter.</a:t>
            </a:r>
            <a:endParaRPr lang="en-GB" sz="3600" b="1" i="1" dirty="0">
              <a:solidFill>
                <a:schemeClr val="tx1"/>
              </a:solidFill>
              <a:latin typeface="Plus Jakarta Sans"/>
              <a:cs typeface="Plus Jakarta Sans" pitchFamily="2" charset="0"/>
            </a:endParaRPr>
          </a:p>
        </p:txBody>
      </p:sp>
      <p:pic>
        <p:nvPicPr>
          <p:cNvPr id="4" name="Picture 3" descr="A close up of a logo&#10;&#10;AI-generated content may be incorrect.">
            <a:extLst>
              <a:ext uri="{FF2B5EF4-FFF2-40B4-BE49-F238E27FC236}">
                <a16:creationId xmlns:a16="http://schemas.microsoft.com/office/drawing/2014/main" id="{DB21B2B5-9948-C478-8166-917B9BD4388A}"/>
              </a:ext>
            </a:extLst>
          </p:cNvPr>
          <p:cNvPicPr>
            <a:picLocks noChangeAspect="1"/>
          </p:cNvPicPr>
          <p:nvPr/>
        </p:nvPicPr>
        <p:blipFill>
          <a:blip r:embed="rId3"/>
          <a:stretch>
            <a:fillRect/>
          </a:stretch>
        </p:blipFill>
        <p:spPr>
          <a:xfrm>
            <a:off x="30636207" y="26230319"/>
            <a:ext cx="11518439" cy="3877399"/>
          </a:xfrm>
          <a:prstGeom prst="rect">
            <a:avLst/>
          </a:prstGeom>
        </p:spPr>
      </p:pic>
      <p:pic>
        <p:nvPicPr>
          <p:cNvPr id="8" name="Picture 7" descr="A blue background with a red circle&#10;&#10;AI-generated content may be incorrect.">
            <a:extLst>
              <a:ext uri="{FF2B5EF4-FFF2-40B4-BE49-F238E27FC236}">
                <a16:creationId xmlns:a16="http://schemas.microsoft.com/office/drawing/2014/main" id="{FA6CBA6B-1425-C0E1-5169-60908F54001C}"/>
              </a:ext>
            </a:extLst>
          </p:cNvPr>
          <p:cNvPicPr>
            <a:picLocks noChangeAspect="1"/>
          </p:cNvPicPr>
          <p:nvPr/>
        </p:nvPicPr>
        <p:blipFill>
          <a:blip r:embed="rId4"/>
          <a:srcRect l="30917" t="32172" r="26759" b="13810"/>
          <a:stretch>
            <a:fillRect/>
          </a:stretch>
        </p:blipFill>
        <p:spPr>
          <a:xfrm>
            <a:off x="17256924" y="4757640"/>
            <a:ext cx="10489106" cy="94885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10" descr="A red light on a piece of paper&#10;&#10;AI-generated content may be incorrect.">
            <a:extLst>
              <a:ext uri="{FF2B5EF4-FFF2-40B4-BE49-F238E27FC236}">
                <a16:creationId xmlns:a16="http://schemas.microsoft.com/office/drawing/2014/main" id="{1830562C-F1E2-5A8C-9CCD-FAF3C9CFDC94}"/>
              </a:ext>
            </a:extLst>
          </p:cNvPr>
          <p:cNvPicPr>
            <a:picLocks noChangeAspect="1"/>
          </p:cNvPicPr>
          <p:nvPr/>
        </p:nvPicPr>
        <p:blipFill>
          <a:blip r:embed="rId5"/>
          <a:srcRect l="33459" t="8984" r="8668" b="6320"/>
          <a:stretch>
            <a:fillRect/>
          </a:stretch>
        </p:blipFill>
        <p:spPr>
          <a:xfrm>
            <a:off x="33027943" y="15607212"/>
            <a:ext cx="9143870" cy="89973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descr="A qr code with a face and arrow&#10;&#10;AI-generated content may be incorrect.">
            <a:extLst>
              <a:ext uri="{FF2B5EF4-FFF2-40B4-BE49-F238E27FC236}">
                <a16:creationId xmlns:a16="http://schemas.microsoft.com/office/drawing/2014/main" id="{E1A483EF-AD13-AF80-8B01-D18E607404AD}"/>
              </a:ext>
            </a:extLst>
          </p:cNvPr>
          <p:cNvPicPr>
            <a:picLocks noChangeAspect="1"/>
          </p:cNvPicPr>
          <p:nvPr/>
        </p:nvPicPr>
        <p:blipFill>
          <a:blip r:embed="rId6"/>
          <a:stretch>
            <a:fillRect/>
          </a:stretch>
        </p:blipFill>
        <p:spPr>
          <a:xfrm>
            <a:off x="502220" y="25663480"/>
            <a:ext cx="3308379" cy="4593229"/>
          </a:xfrm>
          <a:prstGeom prst="rect">
            <a:avLst/>
          </a:prstGeom>
        </p:spPr>
      </p:pic>
    </p:spTree>
    <p:extLst>
      <p:ext uri="{BB962C8B-B14F-4D97-AF65-F5344CB8AC3E}">
        <p14:creationId xmlns:p14="http://schemas.microsoft.com/office/powerpoint/2010/main" val="2167493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191</TotalTime>
  <Words>1171</Words>
  <Application>Microsoft Office PowerPoint</Application>
  <PresentationFormat>Custom</PresentationFormat>
  <Paragraphs>32</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Duncan Parker</dc:creator>
  <cp:lastModifiedBy>Leala Ward</cp:lastModifiedBy>
  <cp:revision>365</cp:revision>
  <dcterms:created xsi:type="dcterms:W3CDTF">2025-04-02T13:06:51Z</dcterms:created>
  <dcterms:modified xsi:type="dcterms:W3CDTF">2026-05-12T09:53:29Z</dcterms:modified>
</cp:coreProperties>
</file>