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2000"/>
    <p:restoredTop sz="94666"/>
  </p:normalViewPr>
  <p:slideViewPr>
    <p:cSldViewPr snapToGrid="0">
      <p:cViewPr>
        <p:scale>
          <a:sx n="14" d="100"/>
          <a:sy n="14" d="100"/>
        </p:scale>
        <p:origin x="4288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B287-AD2E-C246-93FE-F9B047133659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28C4-1659-5D4E-A8AF-4CD3072C7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52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B287-AD2E-C246-93FE-F9B047133659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28C4-1659-5D4E-A8AF-4CD3072C7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86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B287-AD2E-C246-93FE-F9B047133659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28C4-1659-5D4E-A8AF-4CD3072C7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56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B287-AD2E-C246-93FE-F9B047133659}" type="datetimeFigureOut">
              <a:rPr lang="en-US" smtClean="0"/>
              <a:t>5/23/26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28C4-1659-5D4E-A8AF-4CD3072C7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733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B287-AD2E-C246-93FE-F9B047133659}" type="datetimeFigureOut">
              <a:rPr lang="en-US" smtClean="0"/>
              <a:t>5/23/26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28C4-1659-5D4E-A8AF-4CD3072C7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B287-AD2E-C246-93FE-F9B047133659}" type="datetimeFigureOut">
              <a:rPr lang="en-US" smtClean="0"/>
              <a:t>5/23/26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28C4-1659-5D4E-A8AF-4CD3072C7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5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B287-AD2E-C246-93FE-F9B047133659}" type="datetimeFigureOut">
              <a:rPr lang="en-US" smtClean="0"/>
              <a:t>5/23/26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28C4-1659-5D4E-A8AF-4CD3072C7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285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B287-AD2E-C246-93FE-F9B047133659}" type="datetimeFigureOut">
              <a:rPr lang="en-US" smtClean="0"/>
              <a:t>5/23/26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28C4-1659-5D4E-A8AF-4CD3072C7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43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B287-AD2E-C246-93FE-F9B047133659}" type="datetimeFigureOut">
              <a:rPr lang="en-US" smtClean="0"/>
              <a:t>5/23/26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28C4-1659-5D4E-A8AF-4CD3072C7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40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B287-AD2E-C246-93FE-F9B047133659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28C4-1659-5D4E-A8AF-4CD3072C7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514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B287-AD2E-C246-93FE-F9B047133659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228C4-1659-5D4E-A8AF-4CD3072C7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65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3AB287-AD2E-C246-93FE-F9B047133659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5228C4-1659-5D4E-A8AF-4CD3072C7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50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link.springer.com/article/10.1186/s40359-024-01935-y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CF5BC37-5798-7FDB-AD74-61D0874EB773}"/>
              </a:ext>
            </a:extLst>
          </p:cNvPr>
          <p:cNvSpPr/>
          <p:nvPr/>
        </p:nvSpPr>
        <p:spPr>
          <a:xfrm>
            <a:off x="506565" y="4173406"/>
            <a:ext cx="11688395" cy="1268481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34E3028-C6D3-EFD5-FB92-B47203AAD4BA}"/>
              </a:ext>
            </a:extLst>
          </p:cNvPr>
          <p:cNvSpPr/>
          <p:nvPr/>
        </p:nvSpPr>
        <p:spPr>
          <a:xfrm>
            <a:off x="12544710" y="4357041"/>
            <a:ext cx="17436017" cy="1958214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5453FE8A-DAD4-4E4C-DE18-53323FE134DD}"/>
              </a:ext>
            </a:extLst>
          </p:cNvPr>
          <p:cNvSpPr/>
          <p:nvPr/>
        </p:nvSpPr>
        <p:spPr>
          <a:xfrm>
            <a:off x="378502" y="23638932"/>
            <a:ext cx="12008578" cy="16137573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9B375FD-C436-7875-2809-AB9FE8BD56BC}"/>
              </a:ext>
            </a:extLst>
          </p:cNvPr>
          <p:cNvSpPr/>
          <p:nvPr/>
        </p:nvSpPr>
        <p:spPr>
          <a:xfrm>
            <a:off x="12601169" y="24129650"/>
            <a:ext cx="17295542" cy="15306052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A54070-1392-1AC6-F9FC-BF62A259D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0640" y="754298"/>
            <a:ext cx="25733931" cy="2982389"/>
          </a:xfrm>
        </p:spPr>
        <p:txBody>
          <a:bodyPr>
            <a:noAutofit/>
          </a:bodyPr>
          <a:lstStyle/>
          <a:p>
            <a:r>
              <a:rPr lang="en-US" sz="10300" dirty="0"/>
              <a:t>Perfecting Reward and Recognition strategy to aid Academic Retention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1AACB25-D862-A0E4-294F-730B89F83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7264" y="5697148"/>
            <a:ext cx="10463195" cy="9847652"/>
          </a:xfr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>
            <a:normAutofit fontScale="92500" lnSpcReduction="1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4300" noProof="1"/>
              <a:t>Staffordshire Business School faces rising staff turnover. Replacing an academic incurrs significantly more cost than retention encompassing interview time, induction, and supervision during probation.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4300" noProof="1"/>
              <a:t>71% of organisations report difficulty retaining talent (CIPD, 2024)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4300" noProof="1"/>
              <a:t>45% of UK higher education providers face deficit in 2025–26 (OfS)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4300" noProof="1"/>
              <a:t>Tuition fees have 31% lower real value vs. 2015 resulting in the squeezing of HR budgets (Weston, T. 2023)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4300" noProof="1"/>
              <a:t>International student numbers declining (</a:t>
            </a:r>
            <a:r>
              <a:rPr lang="en-GB" sz="4400" dirty="0"/>
              <a:t>HESA, 2026).</a:t>
            </a:r>
            <a:r>
              <a:rPr lang="en-GB" sz="4300" noProof="1"/>
              <a:t> through government visa and migration policies creates compounding pressure on university budgets</a:t>
            </a:r>
          </a:p>
          <a:p>
            <a:endParaRPr lang="en-GB" sz="4000" b="1" noProof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63457C-431C-6837-769C-40E72BF4B2D9}"/>
              </a:ext>
            </a:extLst>
          </p:cNvPr>
          <p:cNvSpPr txBox="1"/>
          <p:nvPr/>
        </p:nvSpPr>
        <p:spPr>
          <a:xfrm>
            <a:off x="21227843" y="26058802"/>
            <a:ext cx="6155665" cy="62478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1 – Biennial success evenings &amp; formal pre-project recognition ceremonies.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Directly aligns with academics' dominant motivator as seeing student outcomes, ability to internalize and support intrinsic drive.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A2AA6D-322D-24F6-D26D-224D5759A060}"/>
              </a:ext>
            </a:extLst>
          </p:cNvPr>
          <p:cNvSpPr txBox="1"/>
          <p:nvPr/>
        </p:nvSpPr>
        <p:spPr>
          <a:xfrm>
            <a:off x="19218068" y="24238792"/>
            <a:ext cx="4974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Recommendations and Action Plan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B63E89-6F8F-F763-DECD-E1DE1D7B90ED}"/>
              </a:ext>
            </a:extLst>
          </p:cNvPr>
          <p:cNvSpPr txBox="1"/>
          <p:nvPr/>
        </p:nvSpPr>
        <p:spPr>
          <a:xfrm>
            <a:off x="1381481" y="23699396"/>
            <a:ext cx="10139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Key Findings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760B2D-4C2F-0E50-9AB6-71187984CDCC}"/>
              </a:ext>
            </a:extLst>
          </p:cNvPr>
          <p:cNvSpPr txBox="1"/>
          <p:nvPr/>
        </p:nvSpPr>
        <p:spPr>
          <a:xfrm>
            <a:off x="819718" y="33903822"/>
            <a:ext cx="4287228" cy="440120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i="1" dirty="0"/>
              <a:t>50%</a:t>
            </a:r>
          </a:p>
          <a:p>
            <a:r>
              <a:rPr lang="en-GB" sz="4000" dirty="0"/>
              <a:t>of responses centred on </a:t>
            </a:r>
            <a:r>
              <a:rPr lang="en-GB" sz="4000" i="1" dirty="0"/>
              <a:t>student impact &amp; growth</a:t>
            </a:r>
            <a:r>
              <a:rPr lang="en-GB" sz="4000" dirty="0"/>
              <a:t> as the top intrinsic motivator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C3A2E-6C39-04BD-A575-3FA6C18ED8BB}"/>
              </a:ext>
            </a:extLst>
          </p:cNvPr>
          <p:cNvSpPr txBox="1"/>
          <p:nvPr/>
        </p:nvSpPr>
        <p:spPr>
          <a:xfrm>
            <a:off x="865677" y="27694493"/>
            <a:ext cx="4241269" cy="590931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i="1" dirty="0"/>
              <a:t>50%</a:t>
            </a:r>
          </a:p>
          <a:p>
            <a:r>
              <a:rPr lang="en-GB" sz="4000" dirty="0"/>
              <a:t>of participants feel their contributions are adequately recognised; a clear recognition gap exists for the other half</a:t>
            </a:r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77AE6F-2F10-C4B4-D250-623847EDE7FF}"/>
              </a:ext>
            </a:extLst>
          </p:cNvPr>
          <p:cNvSpPr txBox="1"/>
          <p:nvPr/>
        </p:nvSpPr>
        <p:spPr>
          <a:xfrm>
            <a:off x="5832670" y="24477647"/>
            <a:ext cx="5592841" cy="378565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i="1" dirty="0"/>
              <a:t>100%</a:t>
            </a:r>
          </a:p>
          <a:p>
            <a:r>
              <a:rPr lang="en-GB" sz="4000" dirty="0"/>
              <a:t>agree positive reinforcement affects them positively, but delivery quality needs improving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FDF33D-BC74-917E-57EE-D9099D7146F7}"/>
              </a:ext>
            </a:extLst>
          </p:cNvPr>
          <p:cNvSpPr txBox="1"/>
          <p:nvPr/>
        </p:nvSpPr>
        <p:spPr>
          <a:xfrm>
            <a:off x="4040539" y="28248747"/>
            <a:ext cx="896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Thematic Analysis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5E7CCF-8EC5-C633-0260-4A4E6F4AF6EC}"/>
              </a:ext>
            </a:extLst>
          </p:cNvPr>
          <p:cNvSpPr txBox="1"/>
          <p:nvPr/>
        </p:nvSpPr>
        <p:spPr>
          <a:xfrm>
            <a:off x="13451468" y="34190731"/>
            <a:ext cx="9502089" cy="378565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2 - Workload Cloud Allocation model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Transparent Digital workspace management allowing to expose areas of burnout, Support equitable task allocation and Support reinforcement through tackling </a:t>
            </a:r>
          </a:p>
        </p:txBody>
      </p:sp>
      <p:sp>
        <p:nvSpPr>
          <p:cNvPr id="17" name="Terminator 16">
            <a:extLst>
              <a:ext uri="{FF2B5EF4-FFF2-40B4-BE49-F238E27FC236}">
                <a16:creationId xmlns:a16="http://schemas.microsoft.com/office/drawing/2014/main" id="{80F376E1-024F-D9CC-CDF5-A2E5F2C5A62D}"/>
              </a:ext>
            </a:extLst>
          </p:cNvPr>
          <p:cNvSpPr/>
          <p:nvPr/>
        </p:nvSpPr>
        <p:spPr>
          <a:xfrm>
            <a:off x="21227843" y="32596571"/>
            <a:ext cx="4393498" cy="1154218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 £13-20/ Person</a:t>
            </a:r>
          </a:p>
        </p:txBody>
      </p:sp>
      <p:sp>
        <p:nvSpPr>
          <p:cNvPr id="18" name="Terminator 17">
            <a:extLst>
              <a:ext uri="{FF2B5EF4-FFF2-40B4-BE49-F238E27FC236}">
                <a16:creationId xmlns:a16="http://schemas.microsoft.com/office/drawing/2014/main" id="{FD73A694-ED84-C5AC-FAEF-A5E7E91FA640}"/>
              </a:ext>
            </a:extLst>
          </p:cNvPr>
          <p:cNvSpPr/>
          <p:nvPr/>
        </p:nvSpPr>
        <p:spPr>
          <a:xfrm>
            <a:off x="23330307" y="35008984"/>
            <a:ext cx="4683917" cy="1559253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£10,000 (One-time purchase) including educational discount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BE6350-5625-041C-3F06-F5312FC165A4}"/>
              </a:ext>
            </a:extLst>
          </p:cNvPr>
          <p:cNvSpPr txBox="1"/>
          <p:nvPr/>
        </p:nvSpPr>
        <p:spPr>
          <a:xfrm>
            <a:off x="13138607" y="25916174"/>
            <a:ext cx="6498849" cy="563231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3 - Effective Recognition training for managerial staff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Upskill key managers in evidence-based positive reinforcement, fairness principles, and intrinsic motivation.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Peer-to-peer knowledge spread reduces cost.</a:t>
            </a:r>
            <a:endParaRPr lang="en-US" sz="4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EB0456-82B7-3E11-AC81-E4DC1FF6BED0}"/>
              </a:ext>
            </a:extLst>
          </p:cNvPr>
          <p:cNvSpPr txBox="1"/>
          <p:nvPr/>
        </p:nvSpPr>
        <p:spPr>
          <a:xfrm>
            <a:off x="17172503" y="4267681"/>
            <a:ext cx="81198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Theoretical Framework: Three Pillars of Motivation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AB4298-A9B0-F402-DDEB-EA5A0071749B}"/>
              </a:ext>
            </a:extLst>
          </p:cNvPr>
          <p:cNvSpPr txBox="1"/>
          <p:nvPr/>
        </p:nvSpPr>
        <p:spPr>
          <a:xfrm>
            <a:off x="13893479" y="5543420"/>
            <a:ext cx="14526395" cy="317009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There is a great wealth of research surrounding motivation and its inhibitors/ reinforcers.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Discourse around intrinsic drive has dominated the literature surrounding motivation with an emphasis on developing a transformational understanding to internalize vital behaviors.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E704D0-A126-320B-6A91-08D394466DB5}"/>
              </a:ext>
            </a:extLst>
          </p:cNvPr>
          <p:cNvSpPr txBox="1"/>
          <p:nvPr/>
        </p:nvSpPr>
        <p:spPr>
          <a:xfrm>
            <a:off x="21539247" y="9379246"/>
            <a:ext cx="7354733" cy="747897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(</a:t>
            </a:r>
            <a:r>
              <a:rPr lang="en-GB" sz="4000" dirty="0"/>
              <a:t>Vroom, V. H. 1964) </a:t>
            </a:r>
            <a:r>
              <a:rPr lang="en-US" sz="4000" dirty="0"/>
              <a:t>as cited in (</a:t>
            </a:r>
            <a:r>
              <a:rPr lang="en-US" sz="4000" dirty="0" err="1"/>
              <a:t>Permzadian</a:t>
            </a:r>
            <a:r>
              <a:rPr lang="en-US" sz="4000" dirty="0"/>
              <a:t>, V. &amp; Shen, T. 2024). </a:t>
            </a:r>
          </a:p>
          <a:p>
            <a:r>
              <a:rPr lang="en-US" sz="4000" dirty="0"/>
              <a:t>Prioritizing the greatest pleasure (success) for the least pain (effort)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Expectancy (The Ability to perform the task)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Instrumentality (Reliability of reward as a result)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Valence ( Is the reward wanted</a:t>
            </a:r>
          </a:p>
          <a:p>
            <a:pPr algn="ctr"/>
            <a:endParaRPr lang="en-US" sz="4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BEE46B-6CE3-8830-88CF-25D93019D423}"/>
              </a:ext>
            </a:extLst>
          </p:cNvPr>
          <p:cNvSpPr txBox="1"/>
          <p:nvPr/>
        </p:nvSpPr>
        <p:spPr>
          <a:xfrm>
            <a:off x="3933173" y="4275181"/>
            <a:ext cx="47071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Background and Problem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A26D2A-DBE1-A94C-C1CB-A075BE62E92E}"/>
              </a:ext>
            </a:extLst>
          </p:cNvPr>
          <p:cNvSpPr txBox="1"/>
          <p:nvPr/>
        </p:nvSpPr>
        <p:spPr>
          <a:xfrm>
            <a:off x="0" y="39776505"/>
            <a:ext cx="3018988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References: </a:t>
            </a:r>
          </a:p>
          <a:p>
            <a:r>
              <a:rPr lang="en-US" sz="1400" dirty="0"/>
              <a:t>CIPD (2024). </a:t>
            </a:r>
            <a:r>
              <a:rPr lang="en-US" sz="1400" dirty="0" err="1"/>
              <a:t>Labour</a:t>
            </a:r>
            <a:r>
              <a:rPr lang="en-US" sz="1400" dirty="0"/>
              <a:t> Market Outlook: Views from employers. CIPD. CIPD. [Online]. Available from: https://</a:t>
            </a:r>
            <a:r>
              <a:rPr lang="en-US" sz="1400" dirty="0" err="1"/>
              <a:t>www.cipd.org</a:t>
            </a:r>
            <a:r>
              <a:rPr lang="en-US" sz="1400" dirty="0"/>
              <a:t>/</a:t>
            </a:r>
            <a:r>
              <a:rPr lang="en-US" sz="1400" dirty="0" err="1"/>
              <a:t>globalassets</a:t>
            </a:r>
            <a:r>
              <a:rPr lang="en-US" sz="1400" dirty="0"/>
              <a:t>/media/knowledge/knowledge-hub/reports/2024-pdfs/8614-lmo-spring-report-2024-web.pdf. [Accessed: 29 April 2026].</a:t>
            </a:r>
          </a:p>
          <a:p>
            <a:r>
              <a:rPr lang="en-US" sz="1400" dirty="0" err="1"/>
              <a:t>OfficeforStudents</a:t>
            </a:r>
            <a:r>
              <a:rPr lang="en-US" sz="1400" dirty="0"/>
              <a:t> (2024). Navigating financial challenges in higher education. </a:t>
            </a:r>
            <a:r>
              <a:rPr lang="en-US" sz="1400" dirty="0" err="1"/>
              <a:t>OfS</a:t>
            </a:r>
            <a:r>
              <a:rPr lang="en-US" sz="1400" dirty="0"/>
              <a:t>. [Online]. Available from: https://</a:t>
            </a:r>
            <a:r>
              <a:rPr lang="en-US" sz="1400" dirty="0" err="1"/>
              <a:t>www.officeforstudents.org.uk</a:t>
            </a:r>
            <a:r>
              <a:rPr lang="en-US" sz="1400" dirty="0"/>
              <a:t>/media/kegazm0o/insight-brief-21-financial-challeges.pdf. [Accessed: 29 April 2026].</a:t>
            </a:r>
          </a:p>
          <a:p>
            <a:r>
              <a:rPr lang="en-GB" sz="1400" dirty="0" err="1"/>
              <a:t>Permzadian</a:t>
            </a:r>
            <a:r>
              <a:rPr lang="en-GB" sz="1400" dirty="0"/>
              <a:t>, V. &amp; Shen, T. (2024). </a:t>
            </a:r>
            <a:r>
              <a:rPr lang="en-GB" sz="1400" i="1" dirty="0"/>
              <a:t>Assessing the predictive validity of expectancy theory for academic performance</a:t>
            </a:r>
            <a:r>
              <a:rPr lang="en-GB" sz="1400" dirty="0"/>
              <a:t>. [Online]. 12 (1). </a:t>
            </a:r>
            <a:r>
              <a:rPr lang="en-GB" sz="1400" dirty="0" err="1"/>
              <a:t>pp.pp</a:t>
            </a:r>
            <a:r>
              <a:rPr lang="en-GB" sz="1400" dirty="0"/>
              <a:t>. 437–18. Available from: </a:t>
            </a:r>
            <a:r>
              <a:rPr lang="en-GB" sz="1400" dirty="0">
                <a:hlinkClick r:id="rId2"/>
              </a:rPr>
              <a:t>https://link.springer.com/article/10.1186/s40359-024-01935-y</a:t>
            </a:r>
            <a:r>
              <a:rPr lang="en-GB" sz="1400" dirty="0"/>
              <a:t>.</a:t>
            </a:r>
          </a:p>
          <a:p>
            <a:r>
              <a:rPr lang="en-GB" sz="1400" dirty="0"/>
              <a:t>Vroom, V. H. (1964) </a:t>
            </a:r>
            <a:r>
              <a:rPr lang="en-GB" sz="1400" i="1" dirty="0"/>
              <a:t>Work and motivation</a:t>
            </a:r>
            <a:r>
              <a:rPr lang="en-GB" sz="1400" dirty="0"/>
              <a:t>. New York: John Wiley &amp; Sons</a:t>
            </a:r>
          </a:p>
          <a:p>
            <a:r>
              <a:rPr lang="en-GB" sz="1400" dirty="0"/>
              <a:t>Ryan, R.M. &amp; Deci, E.L. (2000). </a:t>
            </a:r>
            <a:r>
              <a:rPr lang="en-GB" sz="1400" i="1" dirty="0"/>
              <a:t>Self-Determination Theory and the Facilitation of Intrinsic Motivation, Social Development, and Well-Being</a:t>
            </a:r>
            <a:r>
              <a:rPr lang="en-GB" sz="1400" dirty="0"/>
              <a:t>. 55 (1).</a:t>
            </a:r>
          </a:p>
          <a:p>
            <a:r>
              <a:rPr lang="en-GB" sz="1400" dirty="0"/>
              <a:t>HESA (2026). UK HE student numbers fall second year in a row. Available at: https://</a:t>
            </a:r>
            <a:r>
              <a:rPr lang="en-GB" sz="1400" dirty="0" err="1"/>
              <a:t>www.hesa.ac.uk</a:t>
            </a:r>
            <a:r>
              <a:rPr lang="en-GB" sz="1400" dirty="0"/>
              <a:t>/news/27-01-2026/</a:t>
            </a:r>
            <a:r>
              <a:rPr lang="en-GB" sz="1400" dirty="0" err="1"/>
              <a:t>uk</a:t>
            </a:r>
            <a:r>
              <a:rPr lang="en-GB" sz="1400" dirty="0"/>
              <a:t>-he-student-numbers-fall-second-year-in-a-row [Accessed: (29/05/26)].</a:t>
            </a:r>
          </a:p>
          <a:p>
            <a:r>
              <a:rPr lang="en-GB" sz="1400" dirty="0"/>
              <a:t>Weston, Thomas (2023) </a:t>
            </a:r>
            <a:r>
              <a:rPr lang="en-GB" sz="1400" i="1" dirty="0"/>
              <a:t>Financial Pressures on higher education</a:t>
            </a:r>
            <a:r>
              <a:rPr lang="en-GB" sz="1400" dirty="0"/>
              <a:t> House of  Lords Library, UK Parliament [Accessed: (29/05/26)]</a:t>
            </a:r>
          </a:p>
          <a:p>
            <a:r>
              <a:rPr lang="en-US" sz="1400" dirty="0" err="1"/>
              <a:t>Nkomoki</a:t>
            </a:r>
            <a:r>
              <a:rPr lang="en-US" sz="1400" dirty="0"/>
              <a:t>, T. &amp; Chomba, F. (2025). The Impact of Monetary and Non-Monetary Incentives on Employee Motivation and Job Satisfaction: Insights from the Zambian Financial Service Industry. [Online]. 8 (12). Available from: https://</a:t>
            </a:r>
            <a:r>
              <a:rPr lang="en-US" sz="1400" dirty="0" err="1"/>
              <a:t>rsisinternational.org</a:t>
            </a:r>
            <a:r>
              <a:rPr lang="en-US" sz="1400" dirty="0"/>
              <a:t>/journals/</a:t>
            </a:r>
            <a:r>
              <a:rPr lang="en-US" sz="1400" dirty="0" err="1"/>
              <a:t>ijriss</a:t>
            </a:r>
            <a:r>
              <a:rPr lang="en-US" sz="1400" dirty="0"/>
              <a:t>/articles/the-impact-of-monetary-and-non-monetary-incentives-on-employee-motivation-and-job-satisfaction-insights-from-the-zambian-financial-service-industry/. [Accessed: 4 May 2026].</a:t>
            </a:r>
          </a:p>
          <a:p>
            <a:r>
              <a:rPr lang="en-US" sz="1400" dirty="0"/>
              <a:t>Saunders, M.N.K., Thornhill, A. and Lewis, P. (2023) Research Methods for Business Students. 9th </a:t>
            </a:r>
            <a:r>
              <a:rPr lang="en-US" sz="1400" dirty="0" err="1"/>
              <a:t>edn</a:t>
            </a:r>
            <a:r>
              <a:rPr lang="en-US" sz="1400" dirty="0"/>
              <a:t>. Harlow: Pearson </a:t>
            </a:r>
          </a:p>
          <a:p>
            <a:r>
              <a:rPr lang="en-US" sz="1400" dirty="0" err="1"/>
              <a:t>Gesiarz</a:t>
            </a:r>
            <a:r>
              <a:rPr lang="en-US" sz="1400" dirty="0"/>
              <a:t>, F., De Neve, J.-E. &amp; Sharot, T. (2020). The motivational cost of inequality: Opportunity gaps reduce the willingness to work. [Online]. 15 (9). Available from: https://</a:t>
            </a:r>
            <a:r>
              <a:rPr lang="en-US" sz="1400" dirty="0" err="1"/>
              <a:t>pmc.ncbi.nlm.nih.gov</a:t>
            </a:r>
            <a:r>
              <a:rPr lang="en-US" sz="1400" dirty="0"/>
              <a:t>/articles/PMC7473543/. [Accessed: 12 April 2026].</a:t>
            </a:r>
          </a:p>
          <a:p>
            <a:r>
              <a:rPr lang="en-US" sz="1400" dirty="0"/>
              <a:t>Adams, J.S. (1965) 'Inequity in Social Exchange', in Berkowitz, L. (ed.) Advances in Experimental Social Psychology. New York: Academic Press, Vol. 2, pp. 267-299.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9" name="Terminator 18">
            <a:extLst>
              <a:ext uri="{FF2B5EF4-FFF2-40B4-BE49-F238E27FC236}">
                <a16:creationId xmlns:a16="http://schemas.microsoft.com/office/drawing/2014/main" id="{BECB2DE6-3D3C-8F2B-0F80-AE7C4ABBED5E}"/>
              </a:ext>
            </a:extLst>
          </p:cNvPr>
          <p:cNvSpPr/>
          <p:nvPr/>
        </p:nvSpPr>
        <p:spPr>
          <a:xfrm>
            <a:off x="13006478" y="31699400"/>
            <a:ext cx="4393498" cy="1154218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£200 - £1500 / Person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36D15F-D0D9-552B-41A6-6A2B95EB72F7}"/>
              </a:ext>
            </a:extLst>
          </p:cNvPr>
          <p:cNvSpPr txBox="1"/>
          <p:nvPr/>
        </p:nvSpPr>
        <p:spPr>
          <a:xfrm>
            <a:off x="12955659" y="9526763"/>
            <a:ext cx="7968348" cy="501675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(Ryan, R.M. &amp; Deci, E.L. 2000).</a:t>
            </a:r>
          </a:p>
          <a:p>
            <a:r>
              <a:rPr lang="en-US" sz="4000" dirty="0"/>
              <a:t>Outlines three universal needs between people needed for growth, satisfaction and wellbeing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Autonomy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Competence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Relatedness</a:t>
            </a:r>
          </a:p>
          <a:p>
            <a:pPr algn="ctr"/>
            <a:endParaRPr lang="en-US" sz="4000" dirty="0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9CEF8203-2033-28E3-B6F8-3992194B1F1A}"/>
              </a:ext>
            </a:extLst>
          </p:cNvPr>
          <p:cNvSpPr/>
          <p:nvPr/>
        </p:nvSpPr>
        <p:spPr>
          <a:xfrm>
            <a:off x="294484" y="17162846"/>
            <a:ext cx="12013455" cy="631391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A5DCB14-5E72-A38C-170A-D02DEBFC1500}"/>
              </a:ext>
            </a:extLst>
          </p:cNvPr>
          <p:cNvSpPr txBox="1"/>
          <p:nvPr/>
        </p:nvSpPr>
        <p:spPr>
          <a:xfrm>
            <a:off x="4380229" y="17121454"/>
            <a:ext cx="4141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Methodology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4187BF7-502F-3076-2073-D5A675DEE695}"/>
              </a:ext>
            </a:extLst>
          </p:cNvPr>
          <p:cNvSpPr txBox="1"/>
          <p:nvPr/>
        </p:nvSpPr>
        <p:spPr>
          <a:xfrm>
            <a:off x="13022725" y="15289162"/>
            <a:ext cx="7968348" cy="62478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(Adams, 1965)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Balance of contribution and reward in comparison with others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Fairness elements of how reward is introduced outlined as important to motivation.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Internalization of reward into intrinsic drive</a:t>
            </a:r>
          </a:p>
          <a:p>
            <a:endParaRPr lang="en-US" sz="4000" b="1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A9888E0-7A6A-931A-4932-A7B0B5F6991B}"/>
              </a:ext>
            </a:extLst>
          </p:cNvPr>
          <p:cNvSpPr/>
          <p:nvPr/>
        </p:nvSpPr>
        <p:spPr>
          <a:xfrm>
            <a:off x="813106" y="17882643"/>
            <a:ext cx="5473625" cy="502886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Mixed-Method Design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</a:rPr>
              <a:t>Pragmatism Philosophy through incorporation of costing elements, deriving strengths the organization possesses and effective costing for proposed changes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09010AC-45B0-5753-105B-DB91DB56FC71}"/>
              </a:ext>
            </a:extLst>
          </p:cNvPr>
          <p:cNvSpPr/>
          <p:nvPr/>
        </p:nvSpPr>
        <p:spPr>
          <a:xfrm>
            <a:off x="5559762" y="28904335"/>
            <a:ext cx="5924720" cy="661059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four total themes: Resilience, Fairness, Availability, Awareness. 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</a:rPr>
              <a:t>Stark contrast in fairness perceptions signals inequitable reward distribution; a known demotivator (Adams, 1965; </a:t>
            </a:r>
            <a:r>
              <a:rPr lang="en-US" sz="4000" dirty="0" err="1">
                <a:solidFill>
                  <a:schemeClr val="tx1"/>
                </a:solidFill>
              </a:rPr>
              <a:t>Gesiarz</a:t>
            </a:r>
            <a:r>
              <a:rPr lang="en-US" sz="4000" dirty="0">
                <a:solidFill>
                  <a:schemeClr val="tx1"/>
                </a:solidFill>
              </a:rPr>
              <a:t> et al., 2020).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0E2DCB-92D4-D1A2-58BD-AB8EE8B84A96}"/>
              </a:ext>
            </a:extLst>
          </p:cNvPr>
          <p:cNvSpPr txBox="1"/>
          <p:nvPr/>
        </p:nvSpPr>
        <p:spPr>
          <a:xfrm>
            <a:off x="21227843" y="17503647"/>
            <a:ext cx="7746887" cy="563231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No robust feedback loop between </a:t>
            </a:r>
            <a:r>
              <a:rPr lang="en-GB" sz="4000" i="1" dirty="0"/>
              <a:t>intended</a:t>
            </a:r>
            <a:r>
              <a:rPr lang="en-GB" sz="4000" dirty="0"/>
              <a:t> reward effect and </a:t>
            </a:r>
            <a:r>
              <a:rPr lang="en-GB" sz="4000" i="1" dirty="0"/>
              <a:t>observed</a:t>
            </a:r>
            <a:r>
              <a:rPr lang="en-GB" sz="4000" dirty="0"/>
              <a:t> effect.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Social recognition is undervalued by employers yet is consistently preferred by staff. Moreover, this costs significantly less (</a:t>
            </a:r>
            <a:r>
              <a:rPr lang="en-GB" sz="4000" dirty="0" err="1"/>
              <a:t>Nkomoki</a:t>
            </a:r>
            <a:r>
              <a:rPr lang="en-GB" sz="4000" dirty="0"/>
              <a:t> &amp; Chomba, 2025).</a:t>
            </a:r>
            <a:endParaRPr lang="en-US" sz="4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E530FB5-8ED4-C706-3073-9F0356F5E069}"/>
              </a:ext>
            </a:extLst>
          </p:cNvPr>
          <p:cNvSpPr txBox="1"/>
          <p:nvPr/>
        </p:nvSpPr>
        <p:spPr>
          <a:xfrm>
            <a:off x="23272399" y="16830914"/>
            <a:ext cx="4039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Literature Gaps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6E07B14-E1A4-A36F-0BF9-F63A6FD556B3}"/>
              </a:ext>
            </a:extLst>
          </p:cNvPr>
          <p:cNvSpPr/>
          <p:nvPr/>
        </p:nvSpPr>
        <p:spPr>
          <a:xfrm>
            <a:off x="6498861" y="17914095"/>
            <a:ext cx="5231598" cy="245377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4000" dirty="0">
                <a:solidFill>
                  <a:schemeClr val="tx1"/>
                </a:solidFill>
              </a:rPr>
              <a:t>Research onion (Sanders, et al. 2023) to understand project design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0912C63-53C6-63EC-7C7A-EEA10A93CE38}"/>
              </a:ext>
            </a:extLst>
          </p:cNvPr>
          <p:cNvSpPr/>
          <p:nvPr/>
        </p:nvSpPr>
        <p:spPr>
          <a:xfrm>
            <a:off x="25835430" y="32684806"/>
            <a:ext cx="2821699" cy="9777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Minimal Incorporation Period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6482DBA-2C1D-CDD0-6E4D-06E89A85F957}"/>
              </a:ext>
            </a:extLst>
          </p:cNvPr>
          <p:cNvSpPr/>
          <p:nvPr/>
        </p:nvSpPr>
        <p:spPr>
          <a:xfrm>
            <a:off x="24236226" y="36829686"/>
            <a:ext cx="2872078" cy="10670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1-6 Month to create culture shift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530DFF5-7DAF-6252-A69A-B12FBE544069}"/>
              </a:ext>
            </a:extLst>
          </p:cNvPr>
          <p:cNvSpPr/>
          <p:nvPr/>
        </p:nvSpPr>
        <p:spPr>
          <a:xfrm>
            <a:off x="17782028" y="31742967"/>
            <a:ext cx="2872079" cy="10670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4-6 Months to create shift in culture towards new  system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5509AF7-A4E3-6377-9674-DE9EF51D9471}"/>
              </a:ext>
            </a:extLst>
          </p:cNvPr>
          <p:cNvSpPr/>
          <p:nvPr/>
        </p:nvSpPr>
        <p:spPr>
          <a:xfrm>
            <a:off x="6439478" y="20628206"/>
            <a:ext cx="5545360" cy="252185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3 x Likert Scored MCQs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</a:rPr>
              <a:t>5 x Short Answer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</a:rPr>
              <a:t>1/5 of academics as participants</a:t>
            </a:r>
          </a:p>
          <a:p>
            <a:pPr algn="ctr"/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AB1BAE7-C697-7812-2F76-68A0E27EC021}"/>
              </a:ext>
            </a:extLst>
          </p:cNvPr>
          <p:cNvSpPr txBox="1"/>
          <p:nvPr/>
        </p:nvSpPr>
        <p:spPr>
          <a:xfrm>
            <a:off x="923354" y="24463236"/>
            <a:ext cx="4503108" cy="28315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i="1" dirty="0"/>
              <a:t>75% </a:t>
            </a:r>
          </a:p>
          <a:p>
            <a:r>
              <a:rPr lang="en-GB" sz="4000" i="1" dirty="0"/>
              <a:t>Rate rewards as moderately important while  </a:t>
            </a:r>
            <a:endParaRPr lang="en-GB" sz="4000" dirty="0"/>
          </a:p>
          <a:p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564B9F-4BD2-8680-63D8-D1D7F71900B1}"/>
              </a:ext>
            </a:extLst>
          </p:cNvPr>
          <p:cNvSpPr txBox="1"/>
          <p:nvPr/>
        </p:nvSpPr>
        <p:spPr>
          <a:xfrm>
            <a:off x="15441748" y="14542150"/>
            <a:ext cx="3461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Equity</a:t>
            </a:r>
            <a:r>
              <a:rPr lang="en-US" sz="4000" dirty="0"/>
              <a:t> </a:t>
            </a:r>
            <a:r>
              <a:rPr lang="en-US" sz="4000" b="1" dirty="0"/>
              <a:t>Theory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AAD8AE-4739-6DB3-BB39-241367564E23}"/>
              </a:ext>
            </a:extLst>
          </p:cNvPr>
          <p:cNvSpPr txBox="1"/>
          <p:nvPr/>
        </p:nvSpPr>
        <p:spPr>
          <a:xfrm>
            <a:off x="13054625" y="8729517"/>
            <a:ext cx="7599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Self Determination theory (SDT)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A02886B-ECC9-CA19-9A8E-F0A1C32077D2}"/>
              </a:ext>
            </a:extLst>
          </p:cNvPr>
          <p:cNvSpPr txBox="1"/>
          <p:nvPr/>
        </p:nvSpPr>
        <p:spPr>
          <a:xfrm>
            <a:off x="22884567" y="8763942"/>
            <a:ext cx="4815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Expectancy Theory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9454DAF-B574-00AB-2A36-B6F66FCCC29E}"/>
              </a:ext>
            </a:extLst>
          </p:cNvPr>
          <p:cNvCxnSpPr>
            <a:stCxn id="19" idx="3"/>
            <a:endCxn id="40" idx="1"/>
          </p:cNvCxnSpPr>
          <p:nvPr/>
        </p:nvCxnSpPr>
        <p:spPr>
          <a:xfrm>
            <a:off x="17399976" y="32276509"/>
            <a:ext cx="38205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4E978EFC-84AD-A87C-1526-E5C49E5ABE19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15203227" y="31518327"/>
            <a:ext cx="0" cy="1810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F4EE4A8-1567-6365-2CD9-8C10C0849876}"/>
              </a:ext>
            </a:extLst>
          </p:cNvPr>
          <p:cNvCxnSpPr>
            <a:cxnSpLocks/>
            <a:stCxn id="17" idx="3"/>
            <a:endCxn id="38" idx="1"/>
          </p:cNvCxnSpPr>
          <p:nvPr/>
        </p:nvCxnSpPr>
        <p:spPr>
          <a:xfrm>
            <a:off x="25621341" y="33173680"/>
            <a:ext cx="21408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8CFA7E73-8CCB-AE54-5709-E67BD92DCF65}"/>
              </a:ext>
            </a:extLst>
          </p:cNvPr>
          <p:cNvCxnSpPr>
            <a:cxnSpLocks/>
          </p:cNvCxnSpPr>
          <p:nvPr/>
        </p:nvCxnSpPr>
        <p:spPr>
          <a:xfrm>
            <a:off x="22924099" y="35788610"/>
            <a:ext cx="40620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4C649840-AEAB-5D92-FCCB-BD03413151EA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25672265" y="36568237"/>
            <a:ext cx="0" cy="2614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" name="Picture 64">
            <a:extLst>
              <a:ext uri="{FF2B5EF4-FFF2-40B4-BE49-F238E27FC236}">
                <a16:creationId xmlns:a16="http://schemas.microsoft.com/office/drawing/2014/main" id="{E1DC0F13-BBB3-C3A9-F4A3-3BD197DF4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166" y="35570288"/>
            <a:ext cx="4445848" cy="4150863"/>
          </a:xfrm>
          <a:prstGeom prst="rect">
            <a:avLst/>
          </a:prstGeom>
        </p:spPr>
      </p:pic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E6BB5C61-A5B3-11B0-B52D-1FB8141354D1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23424592" y="32306666"/>
            <a:ext cx="0" cy="2899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308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</TotalTime>
  <Words>1087</Words>
  <Application>Microsoft Macintosh PowerPoint</Application>
  <PresentationFormat>Custom</PresentationFormat>
  <Paragraphs>75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Perfecting Reward and Recognition strategy to aid Academic Retention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Ben Hope</dc:creator>
  <cp:keywords/>
  <dc:description/>
  <cp:lastModifiedBy>Ben Hope</cp:lastModifiedBy>
  <cp:revision>3</cp:revision>
  <dcterms:created xsi:type="dcterms:W3CDTF">2026-05-23T09:11:28Z</dcterms:created>
  <dcterms:modified xsi:type="dcterms:W3CDTF">2026-05-23T12:59:00Z</dcterms:modified>
  <cp:category/>
</cp:coreProperties>
</file>