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5113000" cy="10693400"/>
  <p:notesSz cx="6858000" cy="9144000"/>
  <p:embeddedFontLst>
    <p:embeddedFont>
      <p:font typeface="Arimo Bold" panose="020B0604020202020204" charset="0"/>
      <p:regular r:id="rId5"/>
    </p:embeddedFont>
    <p:embeddedFont>
      <p:font typeface="Arimo Bold Italics" panose="020B0604020202020204" charset="0"/>
      <p:regular r:id="rId6"/>
    </p:embeddedFon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Canva Sans Bold Italics" panose="020B0604020202020204" charset="0"/>
      <p:regular r:id="rId9"/>
    </p:embeddedFont>
    <p:embeddedFont>
      <p:font typeface="DM Sans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6" d="100"/>
          <a:sy n="66" d="100"/>
        </p:scale>
        <p:origin x="15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ociallyin.com/blog/social-media-marketing-for-gyms/" TargetMode="External"/><Relationship Id="rId3" Type="http://schemas.openxmlformats.org/officeDocument/2006/relationships/hyperlink" Target="https://commons.emich.edu/loexquarterly/vol31/iss3/4/" TargetMode="External"/><Relationship Id="rId7" Type="http://schemas.openxmlformats.org/officeDocument/2006/relationships/hyperlink" Target="https://www.cms.gov/medicare/provider-enrollment-and-certification/qapi/downloads/fishbonerevised.pdf" TargetMode="External"/><Relationship Id="rId2" Type="http://schemas.openxmlformats.org/officeDocument/2006/relationships/hyperlink" Target="https://wod.guru/blog/gym-pricing-strategy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dtools.com/a3mi00v/5-whys" TargetMode="External"/><Relationship Id="rId5" Type="http://schemas.openxmlformats.org/officeDocument/2006/relationships/hyperlink" Target="https://www.mindtools.com" TargetMode="External"/><Relationship Id="rId10" Type="http://schemas.openxmlformats.org/officeDocument/2006/relationships/hyperlink" Target="https://www.mckinsey.com/capabilities/growth-marketing-and-sales/our-insights/the-value-of-getting-personalization-right-or-wrong-is-multiplying" TargetMode="External"/><Relationship Id="rId4" Type="http://schemas.openxmlformats.org/officeDocument/2006/relationships/hyperlink" Target="https://destinationgym.co.uk/about/" TargetMode="External"/><Relationship Id="rId9" Type="http://schemas.openxmlformats.org/officeDocument/2006/relationships/hyperlink" Target="https://www.keepme.ai/blog/gym-lead-generation-do-paid-ads-add-up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lf.org.uk/resources/what-is-a-literature-review/" TargetMode="External"/><Relationship Id="rId7" Type="http://schemas.openxmlformats.org/officeDocument/2006/relationships/hyperlink" Target="https://business.virtuagym.com/blog/attract-new-customers-to-your-gym/" TargetMode="External"/><Relationship Id="rId2" Type="http://schemas.openxmlformats.org/officeDocument/2006/relationships/hyperlink" Target="https://www.rocketagents.com/aida-model-does-it-still-work-in-2025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kactive.com/wp-content/uploads/2025/04/UK-Health-and-Fitness-Market-Report-2025.pdf" TargetMode="External"/><Relationship Id="rId5" Type="http://schemas.openxmlformats.org/officeDocument/2006/relationships/hyperlink" Target="https://www.gymmaster.com/blog/boost-your-gym-marketing/" TargetMode="External"/><Relationship Id="rId4" Type="http://schemas.openxmlformats.org/officeDocument/2006/relationships/hyperlink" Target="https://www.salesforce.com/uk/news/stories/customer-engagement-resear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80434" y="-128824"/>
            <a:ext cx="1339566" cy="1228060"/>
          </a:xfrm>
          <a:custGeom>
            <a:avLst/>
            <a:gdLst/>
            <a:ahLst/>
            <a:cxnLst/>
            <a:rect l="l" t="t" r="r" b="b"/>
            <a:pathLst>
              <a:path w="1339566" h="1228060">
                <a:moveTo>
                  <a:pt x="0" y="0"/>
                </a:moveTo>
                <a:lnTo>
                  <a:pt x="1339566" y="0"/>
                </a:lnTo>
                <a:lnTo>
                  <a:pt x="1339566" y="1228060"/>
                </a:lnTo>
                <a:lnTo>
                  <a:pt x="0" y="12280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3544" b="-12945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40603" y="1099236"/>
            <a:ext cx="6795568" cy="3088985"/>
            <a:chOff x="0" y="0"/>
            <a:chExt cx="2435378" cy="11070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5378" cy="1107022"/>
            </a:xfrm>
            <a:custGeom>
              <a:avLst/>
              <a:gdLst/>
              <a:ahLst/>
              <a:cxnLst/>
              <a:rect l="l" t="t" r="r" b="b"/>
              <a:pathLst>
                <a:path w="2435378" h="1107022">
                  <a:moveTo>
                    <a:pt x="16918" y="0"/>
                  </a:moveTo>
                  <a:lnTo>
                    <a:pt x="2418460" y="0"/>
                  </a:lnTo>
                  <a:cubicBezTo>
                    <a:pt x="2427804" y="0"/>
                    <a:pt x="2435378" y="7574"/>
                    <a:pt x="2435378" y="16918"/>
                  </a:cubicBezTo>
                  <a:lnTo>
                    <a:pt x="2435378" y="1090104"/>
                  </a:lnTo>
                  <a:cubicBezTo>
                    <a:pt x="2435378" y="1094591"/>
                    <a:pt x="2433596" y="1098895"/>
                    <a:pt x="2430423" y="1102067"/>
                  </a:cubicBezTo>
                  <a:cubicBezTo>
                    <a:pt x="2427250" y="1105240"/>
                    <a:pt x="2422947" y="1107022"/>
                    <a:pt x="2418460" y="1107022"/>
                  </a:cubicBezTo>
                  <a:lnTo>
                    <a:pt x="16918" y="1107022"/>
                  </a:lnTo>
                  <a:cubicBezTo>
                    <a:pt x="7574" y="1107022"/>
                    <a:pt x="0" y="1099448"/>
                    <a:pt x="0" y="1090104"/>
                  </a:cubicBezTo>
                  <a:lnTo>
                    <a:pt x="0" y="16918"/>
                  </a:lnTo>
                  <a:cubicBezTo>
                    <a:pt x="0" y="12431"/>
                    <a:pt x="1782" y="8128"/>
                    <a:pt x="4955" y="4955"/>
                  </a:cubicBezTo>
                  <a:cubicBezTo>
                    <a:pt x="8128" y="1782"/>
                    <a:pt x="12431" y="0"/>
                    <a:pt x="16918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435378" cy="11451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0603" y="4292996"/>
            <a:ext cx="6767547" cy="3550001"/>
            <a:chOff x="0" y="0"/>
            <a:chExt cx="2425336" cy="12722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25336" cy="1272240"/>
            </a:xfrm>
            <a:custGeom>
              <a:avLst/>
              <a:gdLst/>
              <a:ahLst/>
              <a:cxnLst/>
              <a:rect l="l" t="t" r="r" b="b"/>
              <a:pathLst>
                <a:path w="2425336" h="1272240">
                  <a:moveTo>
                    <a:pt x="16988" y="0"/>
                  </a:moveTo>
                  <a:lnTo>
                    <a:pt x="2408348" y="0"/>
                  </a:lnTo>
                  <a:cubicBezTo>
                    <a:pt x="2417730" y="0"/>
                    <a:pt x="2425336" y="7606"/>
                    <a:pt x="2425336" y="16988"/>
                  </a:cubicBezTo>
                  <a:lnTo>
                    <a:pt x="2425336" y="1255252"/>
                  </a:lnTo>
                  <a:cubicBezTo>
                    <a:pt x="2425336" y="1264634"/>
                    <a:pt x="2417730" y="1272240"/>
                    <a:pt x="2408348" y="1272240"/>
                  </a:cubicBezTo>
                  <a:lnTo>
                    <a:pt x="16988" y="1272240"/>
                  </a:lnTo>
                  <a:cubicBezTo>
                    <a:pt x="7606" y="1272240"/>
                    <a:pt x="0" y="1264634"/>
                    <a:pt x="0" y="1255252"/>
                  </a:cubicBezTo>
                  <a:lnTo>
                    <a:pt x="0" y="16988"/>
                  </a:lnTo>
                  <a:cubicBezTo>
                    <a:pt x="0" y="7606"/>
                    <a:pt x="7606" y="0"/>
                    <a:pt x="16988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425336" cy="13103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997538" y="1099236"/>
            <a:ext cx="8038008" cy="3127085"/>
            <a:chOff x="0" y="0"/>
            <a:chExt cx="2880641" cy="11206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80641" cy="1120677"/>
            </a:xfrm>
            <a:custGeom>
              <a:avLst/>
              <a:gdLst/>
              <a:ahLst/>
              <a:cxnLst/>
              <a:rect l="l" t="t" r="r" b="b"/>
              <a:pathLst>
                <a:path w="2880641" h="1120677">
                  <a:moveTo>
                    <a:pt x="14303" y="0"/>
                  </a:moveTo>
                  <a:lnTo>
                    <a:pt x="2866338" y="0"/>
                  </a:lnTo>
                  <a:cubicBezTo>
                    <a:pt x="2870131" y="0"/>
                    <a:pt x="2873769" y="1507"/>
                    <a:pt x="2876451" y="4189"/>
                  </a:cubicBezTo>
                  <a:cubicBezTo>
                    <a:pt x="2879134" y="6872"/>
                    <a:pt x="2880641" y="10510"/>
                    <a:pt x="2880641" y="14303"/>
                  </a:cubicBezTo>
                  <a:lnTo>
                    <a:pt x="2880641" y="1106374"/>
                  </a:lnTo>
                  <a:cubicBezTo>
                    <a:pt x="2880641" y="1114273"/>
                    <a:pt x="2874237" y="1120677"/>
                    <a:pt x="2866338" y="1120677"/>
                  </a:cubicBezTo>
                  <a:lnTo>
                    <a:pt x="14303" y="1120677"/>
                  </a:lnTo>
                  <a:cubicBezTo>
                    <a:pt x="10510" y="1120677"/>
                    <a:pt x="6872" y="1119170"/>
                    <a:pt x="4189" y="1116487"/>
                  </a:cubicBezTo>
                  <a:cubicBezTo>
                    <a:pt x="1507" y="1113805"/>
                    <a:pt x="0" y="1110167"/>
                    <a:pt x="0" y="1106374"/>
                  </a:cubicBezTo>
                  <a:lnTo>
                    <a:pt x="0" y="14303"/>
                  </a:lnTo>
                  <a:cubicBezTo>
                    <a:pt x="0" y="10510"/>
                    <a:pt x="1507" y="6872"/>
                    <a:pt x="4189" y="4189"/>
                  </a:cubicBezTo>
                  <a:cubicBezTo>
                    <a:pt x="6872" y="1507"/>
                    <a:pt x="10510" y="0"/>
                    <a:pt x="14303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880641" cy="1158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3735" y="7966822"/>
            <a:ext cx="14900805" cy="2562550"/>
            <a:chOff x="0" y="0"/>
            <a:chExt cx="5340112" cy="9183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340112" cy="918360"/>
            </a:xfrm>
            <a:custGeom>
              <a:avLst/>
              <a:gdLst/>
              <a:ahLst/>
              <a:cxnLst/>
              <a:rect l="l" t="t" r="r" b="b"/>
              <a:pathLst>
                <a:path w="5340112" h="918360">
                  <a:moveTo>
                    <a:pt x="7716" y="0"/>
                  </a:moveTo>
                  <a:lnTo>
                    <a:pt x="5332397" y="0"/>
                  </a:lnTo>
                  <a:cubicBezTo>
                    <a:pt x="5336658" y="0"/>
                    <a:pt x="5340112" y="3454"/>
                    <a:pt x="5340112" y="7716"/>
                  </a:cubicBezTo>
                  <a:lnTo>
                    <a:pt x="5340112" y="910645"/>
                  </a:lnTo>
                  <a:cubicBezTo>
                    <a:pt x="5340112" y="912691"/>
                    <a:pt x="5339300" y="914653"/>
                    <a:pt x="5337852" y="916100"/>
                  </a:cubicBezTo>
                  <a:cubicBezTo>
                    <a:pt x="5336406" y="917547"/>
                    <a:pt x="5334443" y="918360"/>
                    <a:pt x="5332397" y="918360"/>
                  </a:cubicBezTo>
                  <a:lnTo>
                    <a:pt x="7716" y="918360"/>
                  </a:lnTo>
                  <a:cubicBezTo>
                    <a:pt x="5669" y="918360"/>
                    <a:pt x="3707" y="917547"/>
                    <a:pt x="2260" y="916100"/>
                  </a:cubicBezTo>
                  <a:cubicBezTo>
                    <a:pt x="813" y="914653"/>
                    <a:pt x="0" y="912691"/>
                    <a:pt x="0" y="910645"/>
                  </a:cubicBezTo>
                  <a:lnTo>
                    <a:pt x="0" y="7716"/>
                  </a:lnTo>
                  <a:cubicBezTo>
                    <a:pt x="0" y="5669"/>
                    <a:pt x="813" y="3707"/>
                    <a:pt x="2260" y="2260"/>
                  </a:cubicBezTo>
                  <a:cubicBezTo>
                    <a:pt x="3707" y="813"/>
                    <a:pt x="5669" y="0"/>
                    <a:pt x="7716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5340112" cy="9564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997538" y="4318160"/>
            <a:ext cx="8038008" cy="3534362"/>
            <a:chOff x="0" y="0"/>
            <a:chExt cx="2880641" cy="126663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80641" cy="1266636"/>
            </a:xfrm>
            <a:custGeom>
              <a:avLst/>
              <a:gdLst/>
              <a:ahLst/>
              <a:cxnLst/>
              <a:rect l="l" t="t" r="r" b="b"/>
              <a:pathLst>
                <a:path w="2880641" h="1266636">
                  <a:moveTo>
                    <a:pt x="14303" y="0"/>
                  </a:moveTo>
                  <a:lnTo>
                    <a:pt x="2866338" y="0"/>
                  </a:lnTo>
                  <a:cubicBezTo>
                    <a:pt x="2870131" y="0"/>
                    <a:pt x="2873769" y="1507"/>
                    <a:pt x="2876451" y="4189"/>
                  </a:cubicBezTo>
                  <a:cubicBezTo>
                    <a:pt x="2879134" y="6872"/>
                    <a:pt x="2880641" y="10510"/>
                    <a:pt x="2880641" y="14303"/>
                  </a:cubicBezTo>
                  <a:lnTo>
                    <a:pt x="2880641" y="1252333"/>
                  </a:lnTo>
                  <a:cubicBezTo>
                    <a:pt x="2880641" y="1260232"/>
                    <a:pt x="2874237" y="1266636"/>
                    <a:pt x="2866338" y="1266636"/>
                  </a:cubicBezTo>
                  <a:lnTo>
                    <a:pt x="14303" y="1266636"/>
                  </a:lnTo>
                  <a:cubicBezTo>
                    <a:pt x="10510" y="1266636"/>
                    <a:pt x="6872" y="1265129"/>
                    <a:pt x="4189" y="1262446"/>
                  </a:cubicBezTo>
                  <a:cubicBezTo>
                    <a:pt x="1507" y="1259764"/>
                    <a:pt x="0" y="1256126"/>
                    <a:pt x="0" y="1252333"/>
                  </a:cubicBezTo>
                  <a:lnTo>
                    <a:pt x="0" y="14303"/>
                  </a:lnTo>
                  <a:cubicBezTo>
                    <a:pt x="0" y="10510"/>
                    <a:pt x="1507" y="6872"/>
                    <a:pt x="4189" y="4189"/>
                  </a:cubicBezTo>
                  <a:cubicBezTo>
                    <a:pt x="6872" y="1507"/>
                    <a:pt x="10510" y="0"/>
                    <a:pt x="14303" y="0"/>
                  </a:cubicBezTo>
                  <a:close/>
                </a:path>
              </a:pathLst>
            </a:custGeom>
            <a:solidFill>
              <a:srgbClr val="54545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880641" cy="1304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705404" y="7945105"/>
            <a:ext cx="8414596" cy="24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"/>
              </a:lnSpc>
            </a:pPr>
            <a:r>
              <a:rPr lang="en-US" sz="1290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4. Reccomendations</a:t>
            </a:r>
          </a:p>
        </p:txBody>
      </p:sp>
      <p:sp>
        <p:nvSpPr>
          <p:cNvPr id="19" name="Freeform 19"/>
          <p:cNvSpPr/>
          <p:nvPr/>
        </p:nvSpPr>
        <p:spPr>
          <a:xfrm>
            <a:off x="339384" y="4407156"/>
            <a:ext cx="1505503" cy="1503847"/>
          </a:xfrm>
          <a:custGeom>
            <a:avLst/>
            <a:gdLst/>
            <a:ahLst/>
            <a:cxnLst/>
            <a:rect l="l" t="t" r="r" b="b"/>
            <a:pathLst>
              <a:path w="1505503" h="1503847">
                <a:moveTo>
                  <a:pt x="0" y="0"/>
                </a:moveTo>
                <a:lnTo>
                  <a:pt x="1505503" y="0"/>
                </a:lnTo>
                <a:lnTo>
                  <a:pt x="1505503" y="1503846"/>
                </a:lnTo>
                <a:lnTo>
                  <a:pt x="0" y="15038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468" t="-19282" r="-2830" b="-3113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296465" y="6038663"/>
            <a:ext cx="1505503" cy="1646105"/>
          </a:xfrm>
          <a:custGeom>
            <a:avLst/>
            <a:gdLst/>
            <a:ahLst/>
            <a:cxnLst/>
            <a:rect l="l" t="t" r="r" b="b"/>
            <a:pathLst>
              <a:path w="1505503" h="1646105">
                <a:moveTo>
                  <a:pt x="0" y="0"/>
                </a:moveTo>
                <a:lnTo>
                  <a:pt x="1505504" y="0"/>
                </a:lnTo>
                <a:lnTo>
                  <a:pt x="1505504" y="1646105"/>
                </a:lnTo>
                <a:lnTo>
                  <a:pt x="0" y="16461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78" b="-2249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209711" y="8499781"/>
            <a:ext cx="2348973" cy="1793424"/>
          </a:xfrm>
          <a:custGeom>
            <a:avLst/>
            <a:gdLst/>
            <a:ahLst/>
            <a:cxnLst/>
            <a:rect l="l" t="t" r="r" b="b"/>
            <a:pathLst>
              <a:path w="2348973" h="1793424">
                <a:moveTo>
                  <a:pt x="0" y="0"/>
                </a:moveTo>
                <a:lnTo>
                  <a:pt x="2348973" y="0"/>
                </a:lnTo>
                <a:lnTo>
                  <a:pt x="2348973" y="1793424"/>
                </a:lnTo>
                <a:lnTo>
                  <a:pt x="0" y="17934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899" r="-89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2428357" y="8550514"/>
            <a:ext cx="2482295" cy="1779995"/>
          </a:xfrm>
          <a:custGeom>
            <a:avLst/>
            <a:gdLst/>
            <a:ahLst/>
            <a:cxnLst/>
            <a:rect l="l" t="t" r="r" b="b"/>
            <a:pathLst>
              <a:path w="2482295" h="1779995">
                <a:moveTo>
                  <a:pt x="0" y="0"/>
                </a:moveTo>
                <a:lnTo>
                  <a:pt x="2482295" y="0"/>
                </a:lnTo>
                <a:lnTo>
                  <a:pt x="2482295" y="1779995"/>
                </a:lnTo>
                <a:lnTo>
                  <a:pt x="0" y="17799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190" r="-7198" b="-133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 rot="-1553005">
            <a:off x="10555902" y="7951534"/>
            <a:ext cx="1667884" cy="927761"/>
          </a:xfrm>
          <a:custGeom>
            <a:avLst/>
            <a:gdLst/>
            <a:ahLst/>
            <a:cxnLst/>
            <a:rect l="l" t="t" r="r" b="b"/>
            <a:pathLst>
              <a:path w="1667884" h="927761">
                <a:moveTo>
                  <a:pt x="0" y="0"/>
                </a:moveTo>
                <a:lnTo>
                  <a:pt x="1667884" y="0"/>
                </a:lnTo>
                <a:lnTo>
                  <a:pt x="1667884" y="927761"/>
                </a:lnTo>
                <a:lnTo>
                  <a:pt x="0" y="9277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rot="1123240" flipH="1">
            <a:off x="2658527" y="7898654"/>
            <a:ext cx="1589531" cy="884177"/>
          </a:xfrm>
          <a:custGeom>
            <a:avLst/>
            <a:gdLst/>
            <a:ahLst/>
            <a:cxnLst/>
            <a:rect l="l" t="t" r="r" b="b"/>
            <a:pathLst>
              <a:path w="1589531" h="884177">
                <a:moveTo>
                  <a:pt x="1589532" y="0"/>
                </a:moveTo>
                <a:lnTo>
                  <a:pt x="0" y="0"/>
                </a:lnTo>
                <a:lnTo>
                  <a:pt x="0" y="884177"/>
                </a:lnTo>
                <a:lnTo>
                  <a:pt x="1589532" y="884177"/>
                </a:lnTo>
                <a:lnTo>
                  <a:pt x="15895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5" name="Group 25"/>
          <p:cNvGrpSpPr/>
          <p:nvPr/>
        </p:nvGrpSpPr>
        <p:grpSpPr>
          <a:xfrm>
            <a:off x="2698985" y="8659892"/>
            <a:ext cx="3067590" cy="1791640"/>
            <a:chOff x="0" y="0"/>
            <a:chExt cx="777322" cy="45399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77322" cy="453998"/>
            </a:xfrm>
            <a:custGeom>
              <a:avLst/>
              <a:gdLst/>
              <a:ahLst/>
              <a:cxnLst/>
              <a:rect l="l" t="t" r="r" b="b"/>
              <a:pathLst>
                <a:path w="777322" h="453998">
                  <a:moveTo>
                    <a:pt x="17666" y="0"/>
                  </a:moveTo>
                  <a:lnTo>
                    <a:pt x="759655" y="0"/>
                  </a:lnTo>
                  <a:cubicBezTo>
                    <a:pt x="764341" y="0"/>
                    <a:pt x="768834" y="1861"/>
                    <a:pt x="772147" y="5174"/>
                  </a:cubicBezTo>
                  <a:cubicBezTo>
                    <a:pt x="775460" y="8487"/>
                    <a:pt x="777322" y="12981"/>
                    <a:pt x="777322" y="17666"/>
                  </a:cubicBezTo>
                  <a:lnTo>
                    <a:pt x="777322" y="436332"/>
                  </a:lnTo>
                  <a:cubicBezTo>
                    <a:pt x="777322" y="441017"/>
                    <a:pt x="775460" y="445511"/>
                    <a:pt x="772147" y="448824"/>
                  </a:cubicBezTo>
                  <a:cubicBezTo>
                    <a:pt x="768834" y="452137"/>
                    <a:pt x="764341" y="453998"/>
                    <a:pt x="759655" y="453998"/>
                  </a:cubicBezTo>
                  <a:lnTo>
                    <a:pt x="17666" y="453998"/>
                  </a:lnTo>
                  <a:cubicBezTo>
                    <a:pt x="7910" y="453998"/>
                    <a:pt x="0" y="446089"/>
                    <a:pt x="0" y="436332"/>
                  </a:cubicBezTo>
                  <a:lnTo>
                    <a:pt x="0" y="17666"/>
                  </a:lnTo>
                  <a:cubicBezTo>
                    <a:pt x="0" y="7910"/>
                    <a:pt x="7910" y="0"/>
                    <a:pt x="17666" y="0"/>
                  </a:cubicBezTo>
                  <a:close/>
                </a:path>
              </a:pathLst>
            </a:custGeom>
            <a:solidFill>
              <a:srgbClr val="C8C2B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777322" cy="492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024307" y="8678483"/>
            <a:ext cx="3059661" cy="1791640"/>
            <a:chOff x="0" y="0"/>
            <a:chExt cx="775313" cy="453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75313" cy="453998"/>
            </a:xfrm>
            <a:custGeom>
              <a:avLst/>
              <a:gdLst/>
              <a:ahLst/>
              <a:cxnLst/>
              <a:rect l="l" t="t" r="r" b="b"/>
              <a:pathLst>
                <a:path w="775313" h="453998">
                  <a:moveTo>
                    <a:pt x="20243" y="0"/>
                  </a:moveTo>
                  <a:lnTo>
                    <a:pt x="755070" y="0"/>
                  </a:lnTo>
                  <a:cubicBezTo>
                    <a:pt x="760439" y="0"/>
                    <a:pt x="765587" y="2133"/>
                    <a:pt x="769384" y="5929"/>
                  </a:cubicBezTo>
                  <a:cubicBezTo>
                    <a:pt x="773180" y="9725"/>
                    <a:pt x="775313" y="14874"/>
                    <a:pt x="775313" y="20243"/>
                  </a:cubicBezTo>
                  <a:lnTo>
                    <a:pt x="775313" y="433756"/>
                  </a:lnTo>
                  <a:cubicBezTo>
                    <a:pt x="775313" y="444935"/>
                    <a:pt x="766250" y="453998"/>
                    <a:pt x="755070" y="453998"/>
                  </a:cubicBezTo>
                  <a:lnTo>
                    <a:pt x="20243" y="453998"/>
                  </a:lnTo>
                  <a:cubicBezTo>
                    <a:pt x="9063" y="453998"/>
                    <a:pt x="0" y="444935"/>
                    <a:pt x="0" y="433756"/>
                  </a:cubicBezTo>
                  <a:lnTo>
                    <a:pt x="0" y="20243"/>
                  </a:lnTo>
                  <a:cubicBezTo>
                    <a:pt x="0" y="9063"/>
                    <a:pt x="9063" y="0"/>
                    <a:pt x="20243" y="0"/>
                  </a:cubicBezTo>
                  <a:close/>
                </a:path>
              </a:pathLst>
            </a:custGeom>
            <a:solidFill>
              <a:srgbClr val="C8C2B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775313" cy="492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264943" y="8678483"/>
            <a:ext cx="2854140" cy="1791640"/>
            <a:chOff x="0" y="0"/>
            <a:chExt cx="723234" cy="45399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723234" cy="453998"/>
            </a:xfrm>
            <a:custGeom>
              <a:avLst/>
              <a:gdLst/>
              <a:ahLst/>
              <a:cxnLst/>
              <a:rect l="l" t="t" r="r" b="b"/>
              <a:pathLst>
                <a:path w="723234" h="453998">
                  <a:moveTo>
                    <a:pt x="21700" y="0"/>
                  </a:moveTo>
                  <a:lnTo>
                    <a:pt x="701534" y="0"/>
                  </a:lnTo>
                  <a:cubicBezTo>
                    <a:pt x="713518" y="0"/>
                    <a:pt x="723234" y="9716"/>
                    <a:pt x="723234" y="21700"/>
                  </a:cubicBezTo>
                  <a:lnTo>
                    <a:pt x="723234" y="432298"/>
                  </a:lnTo>
                  <a:cubicBezTo>
                    <a:pt x="723234" y="438053"/>
                    <a:pt x="720948" y="443573"/>
                    <a:pt x="716878" y="447643"/>
                  </a:cubicBezTo>
                  <a:cubicBezTo>
                    <a:pt x="712808" y="451712"/>
                    <a:pt x="707289" y="453998"/>
                    <a:pt x="701534" y="453998"/>
                  </a:cubicBezTo>
                  <a:lnTo>
                    <a:pt x="21700" y="453998"/>
                  </a:lnTo>
                  <a:cubicBezTo>
                    <a:pt x="9716" y="453998"/>
                    <a:pt x="0" y="444283"/>
                    <a:pt x="0" y="432298"/>
                  </a:cubicBezTo>
                  <a:lnTo>
                    <a:pt x="0" y="21700"/>
                  </a:lnTo>
                  <a:cubicBezTo>
                    <a:pt x="0" y="9716"/>
                    <a:pt x="9716" y="0"/>
                    <a:pt x="21700" y="0"/>
                  </a:cubicBezTo>
                  <a:close/>
                </a:path>
              </a:pathLst>
            </a:custGeom>
            <a:solidFill>
              <a:srgbClr val="C8C2B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723234" cy="4920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pic>
        <p:nvPicPr>
          <p:cNvPr id="34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2313" y="5956398"/>
            <a:ext cx="1354131" cy="1732668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11959" y="5953584"/>
            <a:ext cx="1418671" cy="1718888"/>
          </a:xfrm>
          <a:prstGeom prst="rect">
            <a:avLst/>
          </a:prstGeom>
        </p:spPr>
      </p:pic>
      <p:sp>
        <p:nvSpPr>
          <p:cNvPr id="36" name="Freeform 36"/>
          <p:cNvSpPr/>
          <p:nvPr/>
        </p:nvSpPr>
        <p:spPr>
          <a:xfrm>
            <a:off x="10026546" y="5686943"/>
            <a:ext cx="2191187" cy="398398"/>
          </a:xfrm>
          <a:custGeom>
            <a:avLst/>
            <a:gdLst/>
            <a:ahLst/>
            <a:cxnLst/>
            <a:rect l="l" t="t" r="r" b="b"/>
            <a:pathLst>
              <a:path w="2191187" h="398398">
                <a:moveTo>
                  <a:pt x="0" y="0"/>
                </a:moveTo>
                <a:lnTo>
                  <a:pt x="2191186" y="0"/>
                </a:lnTo>
                <a:lnTo>
                  <a:pt x="2191186" y="398398"/>
                </a:lnTo>
                <a:lnTo>
                  <a:pt x="0" y="39839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7" name="TextBox 37"/>
          <p:cNvSpPr txBox="1"/>
          <p:nvPr/>
        </p:nvSpPr>
        <p:spPr>
          <a:xfrm>
            <a:off x="10165436" y="4412570"/>
            <a:ext cx="8414596" cy="24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"/>
              </a:lnSpc>
            </a:pPr>
            <a:r>
              <a:rPr lang="en-US" sz="1290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3. Analysis of Findings 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956341" y="4327594"/>
            <a:ext cx="8414596" cy="24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"/>
              </a:lnSpc>
            </a:pPr>
            <a:r>
              <a:rPr lang="en-US" sz="1290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5. Reflections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398624" y="5765300"/>
            <a:ext cx="841510" cy="273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"/>
              </a:lnSpc>
              <a:spcBef>
                <a:spcPct val="0"/>
              </a:spcBef>
            </a:pPr>
            <a:r>
              <a:rPr lang="en-US" sz="54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6. Do you follow Destination Gym on social media?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409727" y="4473136"/>
            <a:ext cx="2115529" cy="923836"/>
            <a:chOff x="0" y="0"/>
            <a:chExt cx="536071" cy="234098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36071" cy="234098"/>
            </a:xfrm>
            <a:custGeom>
              <a:avLst/>
              <a:gdLst/>
              <a:ahLst/>
              <a:cxnLst/>
              <a:rect l="l" t="t" r="r" b="b"/>
              <a:pathLst>
                <a:path w="536071" h="234098">
                  <a:moveTo>
                    <a:pt x="29277" y="0"/>
                  </a:moveTo>
                  <a:lnTo>
                    <a:pt x="506795" y="0"/>
                  </a:lnTo>
                  <a:cubicBezTo>
                    <a:pt x="514559" y="0"/>
                    <a:pt x="522006" y="3084"/>
                    <a:pt x="527496" y="8575"/>
                  </a:cubicBezTo>
                  <a:cubicBezTo>
                    <a:pt x="532987" y="14065"/>
                    <a:pt x="536071" y="21512"/>
                    <a:pt x="536071" y="29277"/>
                  </a:cubicBezTo>
                  <a:lnTo>
                    <a:pt x="536071" y="204822"/>
                  </a:lnTo>
                  <a:cubicBezTo>
                    <a:pt x="536071" y="220991"/>
                    <a:pt x="522964" y="234098"/>
                    <a:pt x="506795" y="234098"/>
                  </a:cubicBezTo>
                  <a:lnTo>
                    <a:pt x="29277" y="234098"/>
                  </a:lnTo>
                  <a:cubicBezTo>
                    <a:pt x="21512" y="234098"/>
                    <a:pt x="14065" y="231014"/>
                    <a:pt x="8575" y="225524"/>
                  </a:cubicBezTo>
                  <a:cubicBezTo>
                    <a:pt x="3084" y="220033"/>
                    <a:pt x="0" y="212586"/>
                    <a:pt x="0" y="204822"/>
                  </a:cubicBezTo>
                  <a:lnTo>
                    <a:pt x="0" y="29277"/>
                  </a:lnTo>
                  <a:cubicBezTo>
                    <a:pt x="0" y="13108"/>
                    <a:pt x="13108" y="0"/>
                    <a:pt x="29277" y="0"/>
                  </a:cubicBezTo>
                  <a:close/>
                </a:path>
              </a:pathLst>
            </a:custGeom>
            <a:solidFill>
              <a:srgbClr val="C28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536071" cy="272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0085705" y="6176533"/>
            <a:ext cx="2115529" cy="469206"/>
            <a:chOff x="0" y="0"/>
            <a:chExt cx="536071" cy="11889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536071" cy="118896"/>
            </a:xfrm>
            <a:custGeom>
              <a:avLst/>
              <a:gdLst/>
              <a:ahLst/>
              <a:cxnLst/>
              <a:rect l="l" t="t" r="r" b="b"/>
              <a:pathLst>
                <a:path w="536071" h="118896">
                  <a:moveTo>
                    <a:pt x="29277" y="0"/>
                  </a:moveTo>
                  <a:lnTo>
                    <a:pt x="506795" y="0"/>
                  </a:lnTo>
                  <a:cubicBezTo>
                    <a:pt x="514559" y="0"/>
                    <a:pt x="522006" y="3084"/>
                    <a:pt x="527496" y="8575"/>
                  </a:cubicBezTo>
                  <a:cubicBezTo>
                    <a:pt x="532987" y="14065"/>
                    <a:pt x="536071" y="21512"/>
                    <a:pt x="536071" y="29277"/>
                  </a:cubicBezTo>
                  <a:lnTo>
                    <a:pt x="536071" y="89619"/>
                  </a:lnTo>
                  <a:cubicBezTo>
                    <a:pt x="536071" y="97384"/>
                    <a:pt x="532987" y="104831"/>
                    <a:pt x="527496" y="110321"/>
                  </a:cubicBezTo>
                  <a:cubicBezTo>
                    <a:pt x="522006" y="115811"/>
                    <a:pt x="514559" y="118896"/>
                    <a:pt x="506795" y="118896"/>
                  </a:cubicBezTo>
                  <a:lnTo>
                    <a:pt x="29277" y="118896"/>
                  </a:lnTo>
                  <a:cubicBezTo>
                    <a:pt x="13108" y="118896"/>
                    <a:pt x="0" y="105788"/>
                    <a:pt x="0" y="89619"/>
                  </a:cubicBezTo>
                  <a:lnTo>
                    <a:pt x="0" y="29277"/>
                  </a:lnTo>
                  <a:cubicBezTo>
                    <a:pt x="0" y="13108"/>
                    <a:pt x="13108" y="0"/>
                    <a:pt x="29277" y="0"/>
                  </a:cubicBezTo>
                  <a:close/>
                </a:path>
              </a:pathLst>
            </a:custGeom>
            <a:solidFill>
              <a:srgbClr val="C28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536071" cy="156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0116015" y="6216199"/>
            <a:ext cx="1993888" cy="461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"/>
              </a:lnSpc>
              <a:spcBef>
                <a:spcPct val="0"/>
              </a:spcBef>
            </a:pPr>
            <a:r>
              <a:rPr lang="en-US" sz="55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Notably, survey results show many requests for more workout tutorials, instructor spotlights and progress updates (Q11). This demand is often unmet, missing opportunities to support intrinsic motivation.</a:t>
            </a:r>
          </a:p>
          <a:p>
            <a:pPr algn="l">
              <a:lnSpc>
                <a:spcPts val="770"/>
              </a:lnSpc>
              <a:spcBef>
                <a:spcPct val="0"/>
              </a:spcBef>
            </a:pPr>
            <a:endParaRPr lang="en-US" sz="55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47" name="Group 47"/>
          <p:cNvGrpSpPr/>
          <p:nvPr/>
        </p:nvGrpSpPr>
        <p:grpSpPr>
          <a:xfrm>
            <a:off x="10077705" y="4875104"/>
            <a:ext cx="2115529" cy="675783"/>
            <a:chOff x="0" y="0"/>
            <a:chExt cx="536071" cy="171242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36071" cy="171242"/>
            </a:xfrm>
            <a:custGeom>
              <a:avLst/>
              <a:gdLst/>
              <a:ahLst/>
              <a:cxnLst/>
              <a:rect l="l" t="t" r="r" b="b"/>
              <a:pathLst>
                <a:path w="536071" h="171242">
                  <a:moveTo>
                    <a:pt x="29277" y="0"/>
                  </a:moveTo>
                  <a:lnTo>
                    <a:pt x="506795" y="0"/>
                  </a:lnTo>
                  <a:cubicBezTo>
                    <a:pt x="514559" y="0"/>
                    <a:pt x="522006" y="3084"/>
                    <a:pt x="527496" y="8575"/>
                  </a:cubicBezTo>
                  <a:cubicBezTo>
                    <a:pt x="532987" y="14065"/>
                    <a:pt x="536071" y="21512"/>
                    <a:pt x="536071" y="29277"/>
                  </a:cubicBezTo>
                  <a:lnTo>
                    <a:pt x="536071" y="141966"/>
                  </a:lnTo>
                  <a:cubicBezTo>
                    <a:pt x="536071" y="158135"/>
                    <a:pt x="522964" y="171242"/>
                    <a:pt x="506795" y="171242"/>
                  </a:cubicBezTo>
                  <a:lnTo>
                    <a:pt x="29277" y="171242"/>
                  </a:lnTo>
                  <a:cubicBezTo>
                    <a:pt x="21512" y="171242"/>
                    <a:pt x="14065" y="168158"/>
                    <a:pt x="8575" y="162667"/>
                  </a:cubicBezTo>
                  <a:cubicBezTo>
                    <a:pt x="3084" y="157177"/>
                    <a:pt x="0" y="149730"/>
                    <a:pt x="0" y="141966"/>
                  </a:cubicBezTo>
                  <a:lnTo>
                    <a:pt x="0" y="29277"/>
                  </a:lnTo>
                  <a:cubicBezTo>
                    <a:pt x="0" y="13108"/>
                    <a:pt x="13108" y="0"/>
                    <a:pt x="29277" y="0"/>
                  </a:cubicBezTo>
                  <a:close/>
                </a:path>
              </a:pathLst>
            </a:custGeom>
            <a:solidFill>
              <a:srgbClr val="C28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38100"/>
              <a:ext cx="536071" cy="2093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6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10125195" y="4946874"/>
            <a:ext cx="1993888" cy="551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"/>
              </a:lnSpc>
              <a:spcBef>
                <a:spcPct val="0"/>
              </a:spcBef>
            </a:pPr>
            <a:r>
              <a:rPr lang="en-US" sz="546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owner’s reflection reveals awareness of inconsistent posting, indicating a strategic gap. Research shows engagement improves when content aligns with intrinsic motivation—especially in fitness, where consistent, personalised, and interactive content is key (Ryan &amp; Deci, 2017; Alberts et al., 2024)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0085705" y="5755744"/>
            <a:ext cx="1993888" cy="27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"/>
              </a:lnSpc>
              <a:spcBef>
                <a:spcPct val="0"/>
              </a:spcBef>
            </a:pPr>
            <a:r>
              <a:rPr lang="en-US" sz="556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We are currently addressing our need to post more consistently on Instagram to showcase our services and offerings” (Mansfield B, 2025), (Question 3).</a:t>
            </a:r>
          </a:p>
        </p:txBody>
      </p:sp>
      <p:sp>
        <p:nvSpPr>
          <p:cNvPr id="52" name="Freeform 52"/>
          <p:cNvSpPr/>
          <p:nvPr/>
        </p:nvSpPr>
        <p:spPr>
          <a:xfrm rot="3555913">
            <a:off x="12069178" y="5637095"/>
            <a:ext cx="446675" cy="248463"/>
          </a:xfrm>
          <a:custGeom>
            <a:avLst/>
            <a:gdLst/>
            <a:ahLst/>
            <a:cxnLst/>
            <a:rect l="l" t="t" r="r" b="b"/>
            <a:pathLst>
              <a:path w="446675" h="248463">
                <a:moveTo>
                  <a:pt x="0" y="0"/>
                </a:moveTo>
                <a:lnTo>
                  <a:pt x="446675" y="0"/>
                </a:lnTo>
                <a:lnTo>
                  <a:pt x="446675" y="248463"/>
                </a:lnTo>
                <a:lnTo>
                  <a:pt x="0" y="248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53"/>
          <p:cNvSpPr/>
          <p:nvPr/>
        </p:nvSpPr>
        <p:spPr>
          <a:xfrm rot="7734248" flipV="1">
            <a:off x="7024850" y="5540165"/>
            <a:ext cx="527744" cy="293558"/>
          </a:xfrm>
          <a:custGeom>
            <a:avLst/>
            <a:gdLst/>
            <a:ahLst/>
            <a:cxnLst/>
            <a:rect l="l" t="t" r="r" b="b"/>
            <a:pathLst>
              <a:path w="527744" h="293558">
                <a:moveTo>
                  <a:pt x="0" y="293557"/>
                </a:moveTo>
                <a:lnTo>
                  <a:pt x="527744" y="293557"/>
                </a:lnTo>
                <a:lnTo>
                  <a:pt x="527744" y="0"/>
                </a:lnTo>
                <a:lnTo>
                  <a:pt x="0" y="0"/>
                </a:lnTo>
                <a:lnTo>
                  <a:pt x="0" y="293557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4" name="Group 54"/>
          <p:cNvGrpSpPr/>
          <p:nvPr/>
        </p:nvGrpSpPr>
        <p:grpSpPr>
          <a:xfrm>
            <a:off x="12685822" y="4494481"/>
            <a:ext cx="2189224" cy="923836"/>
            <a:chOff x="0" y="0"/>
            <a:chExt cx="554745" cy="234098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554745" cy="234098"/>
            </a:xfrm>
            <a:custGeom>
              <a:avLst/>
              <a:gdLst/>
              <a:ahLst/>
              <a:cxnLst/>
              <a:rect l="l" t="t" r="r" b="b"/>
              <a:pathLst>
                <a:path w="554745" h="234098">
                  <a:moveTo>
                    <a:pt x="28291" y="0"/>
                  </a:moveTo>
                  <a:lnTo>
                    <a:pt x="526454" y="0"/>
                  </a:lnTo>
                  <a:cubicBezTo>
                    <a:pt x="533958" y="0"/>
                    <a:pt x="541153" y="2981"/>
                    <a:pt x="546459" y="8286"/>
                  </a:cubicBezTo>
                  <a:cubicBezTo>
                    <a:pt x="551765" y="13592"/>
                    <a:pt x="554745" y="20788"/>
                    <a:pt x="554745" y="28291"/>
                  </a:cubicBezTo>
                  <a:lnTo>
                    <a:pt x="554745" y="205807"/>
                  </a:lnTo>
                  <a:cubicBezTo>
                    <a:pt x="554745" y="221432"/>
                    <a:pt x="542079" y="234098"/>
                    <a:pt x="526454" y="234098"/>
                  </a:cubicBezTo>
                  <a:lnTo>
                    <a:pt x="28291" y="234098"/>
                  </a:lnTo>
                  <a:cubicBezTo>
                    <a:pt x="20788" y="234098"/>
                    <a:pt x="13592" y="231118"/>
                    <a:pt x="8286" y="225812"/>
                  </a:cubicBezTo>
                  <a:cubicBezTo>
                    <a:pt x="2981" y="220507"/>
                    <a:pt x="0" y="213311"/>
                    <a:pt x="0" y="205807"/>
                  </a:cubicBezTo>
                  <a:lnTo>
                    <a:pt x="0" y="28291"/>
                  </a:lnTo>
                  <a:cubicBezTo>
                    <a:pt x="0" y="12666"/>
                    <a:pt x="12666" y="0"/>
                    <a:pt x="28291" y="0"/>
                  </a:cubicBezTo>
                  <a:close/>
                </a:path>
              </a:pathLst>
            </a:custGeom>
            <a:solidFill>
              <a:srgbClr val="C28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38100"/>
              <a:ext cx="554745" cy="272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sp>
        <p:nvSpPr>
          <p:cNvPr id="57" name="Freeform 57"/>
          <p:cNvSpPr/>
          <p:nvPr/>
        </p:nvSpPr>
        <p:spPr>
          <a:xfrm rot="6683347">
            <a:off x="14328120" y="5668058"/>
            <a:ext cx="438524" cy="243929"/>
          </a:xfrm>
          <a:custGeom>
            <a:avLst/>
            <a:gdLst/>
            <a:ahLst/>
            <a:cxnLst/>
            <a:rect l="l" t="t" r="r" b="b"/>
            <a:pathLst>
              <a:path w="438524" h="243929">
                <a:moveTo>
                  <a:pt x="0" y="0"/>
                </a:moveTo>
                <a:lnTo>
                  <a:pt x="438524" y="0"/>
                </a:lnTo>
                <a:lnTo>
                  <a:pt x="438524" y="243929"/>
                </a:lnTo>
                <a:lnTo>
                  <a:pt x="0" y="24392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58"/>
          <p:cNvSpPr/>
          <p:nvPr/>
        </p:nvSpPr>
        <p:spPr>
          <a:xfrm rot="6357320" flipV="1">
            <a:off x="9761260" y="6091725"/>
            <a:ext cx="446675" cy="248463"/>
          </a:xfrm>
          <a:custGeom>
            <a:avLst/>
            <a:gdLst/>
            <a:ahLst/>
            <a:cxnLst/>
            <a:rect l="l" t="t" r="r" b="b"/>
            <a:pathLst>
              <a:path w="446675" h="248463">
                <a:moveTo>
                  <a:pt x="0" y="248463"/>
                </a:moveTo>
                <a:lnTo>
                  <a:pt x="446675" y="248463"/>
                </a:lnTo>
                <a:lnTo>
                  <a:pt x="446675" y="0"/>
                </a:lnTo>
                <a:lnTo>
                  <a:pt x="0" y="0"/>
                </a:lnTo>
                <a:lnTo>
                  <a:pt x="0" y="248463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9" name="Group 59"/>
          <p:cNvGrpSpPr/>
          <p:nvPr/>
        </p:nvGrpSpPr>
        <p:grpSpPr>
          <a:xfrm>
            <a:off x="12710094" y="7020358"/>
            <a:ext cx="2140681" cy="613661"/>
            <a:chOff x="0" y="0"/>
            <a:chExt cx="542445" cy="1555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542445" cy="155500"/>
            </a:xfrm>
            <a:custGeom>
              <a:avLst/>
              <a:gdLst/>
              <a:ahLst/>
              <a:cxnLst/>
              <a:rect l="l" t="t" r="r" b="b"/>
              <a:pathLst>
                <a:path w="542445" h="155500">
                  <a:moveTo>
                    <a:pt x="28933" y="0"/>
                  </a:moveTo>
                  <a:lnTo>
                    <a:pt x="513512" y="0"/>
                  </a:lnTo>
                  <a:cubicBezTo>
                    <a:pt x="521185" y="0"/>
                    <a:pt x="528545" y="3048"/>
                    <a:pt x="533970" y="8474"/>
                  </a:cubicBezTo>
                  <a:cubicBezTo>
                    <a:pt x="539396" y="13900"/>
                    <a:pt x="542445" y="21259"/>
                    <a:pt x="542445" y="28933"/>
                  </a:cubicBezTo>
                  <a:lnTo>
                    <a:pt x="542445" y="126568"/>
                  </a:lnTo>
                  <a:cubicBezTo>
                    <a:pt x="542445" y="134241"/>
                    <a:pt x="539396" y="141600"/>
                    <a:pt x="533970" y="147026"/>
                  </a:cubicBezTo>
                  <a:cubicBezTo>
                    <a:pt x="528545" y="152452"/>
                    <a:pt x="521185" y="155500"/>
                    <a:pt x="513512" y="155500"/>
                  </a:cubicBezTo>
                  <a:lnTo>
                    <a:pt x="28933" y="155500"/>
                  </a:lnTo>
                  <a:cubicBezTo>
                    <a:pt x="21259" y="155500"/>
                    <a:pt x="13900" y="152452"/>
                    <a:pt x="8474" y="147026"/>
                  </a:cubicBezTo>
                  <a:cubicBezTo>
                    <a:pt x="3048" y="141600"/>
                    <a:pt x="0" y="134241"/>
                    <a:pt x="0" y="126568"/>
                  </a:cubicBezTo>
                  <a:lnTo>
                    <a:pt x="0" y="28933"/>
                  </a:lnTo>
                  <a:cubicBezTo>
                    <a:pt x="0" y="21259"/>
                    <a:pt x="3048" y="13900"/>
                    <a:pt x="8474" y="8474"/>
                  </a:cubicBezTo>
                  <a:cubicBezTo>
                    <a:pt x="13900" y="3048"/>
                    <a:pt x="21259" y="0"/>
                    <a:pt x="28933" y="0"/>
                  </a:cubicBezTo>
                  <a:close/>
                </a:path>
              </a:pathLst>
            </a:custGeom>
            <a:solidFill>
              <a:srgbClr val="C28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38100"/>
              <a:ext cx="542445" cy="193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sp>
        <p:nvSpPr>
          <p:cNvPr id="62" name="Freeform 62"/>
          <p:cNvSpPr/>
          <p:nvPr/>
        </p:nvSpPr>
        <p:spPr>
          <a:xfrm rot="8443262" flipV="1">
            <a:off x="12734055" y="6467544"/>
            <a:ext cx="438524" cy="243929"/>
          </a:xfrm>
          <a:custGeom>
            <a:avLst/>
            <a:gdLst/>
            <a:ahLst/>
            <a:cxnLst/>
            <a:rect l="l" t="t" r="r" b="b"/>
            <a:pathLst>
              <a:path w="438524" h="243929">
                <a:moveTo>
                  <a:pt x="0" y="243929"/>
                </a:moveTo>
                <a:lnTo>
                  <a:pt x="438524" y="243929"/>
                </a:lnTo>
                <a:lnTo>
                  <a:pt x="438524" y="0"/>
                </a:lnTo>
                <a:lnTo>
                  <a:pt x="0" y="0"/>
                </a:lnTo>
                <a:lnTo>
                  <a:pt x="0" y="243929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98106" y="5576983"/>
            <a:ext cx="1280407" cy="1515221"/>
          </a:xfrm>
          <a:prstGeom prst="rect">
            <a:avLst/>
          </a:prstGeom>
        </p:spPr>
      </p:pic>
      <p:grpSp>
        <p:nvGrpSpPr>
          <p:cNvPr id="64" name="Group 64"/>
          <p:cNvGrpSpPr/>
          <p:nvPr/>
        </p:nvGrpSpPr>
        <p:grpSpPr>
          <a:xfrm>
            <a:off x="8859969" y="1622981"/>
            <a:ext cx="3056444" cy="2404187"/>
            <a:chOff x="0" y="0"/>
            <a:chExt cx="774497" cy="609216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774497" cy="609216"/>
            </a:xfrm>
            <a:custGeom>
              <a:avLst/>
              <a:gdLst/>
              <a:ahLst/>
              <a:cxnLst/>
              <a:rect l="l" t="t" r="r" b="b"/>
              <a:pathLst>
                <a:path w="774497" h="609216">
                  <a:moveTo>
                    <a:pt x="20264" y="0"/>
                  </a:moveTo>
                  <a:lnTo>
                    <a:pt x="754233" y="0"/>
                  </a:lnTo>
                  <a:cubicBezTo>
                    <a:pt x="759608" y="0"/>
                    <a:pt x="764762" y="2135"/>
                    <a:pt x="768562" y="5935"/>
                  </a:cubicBezTo>
                  <a:cubicBezTo>
                    <a:pt x="772362" y="9735"/>
                    <a:pt x="774497" y="14890"/>
                    <a:pt x="774497" y="20264"/>
                  </a:cubicBezTo>
                  <a:lnTo>
                    <a:pt x="774497" y="588953"/>
                  </a:lnTo>
                  <a:cubicBezTo>
                    <a:pt x="774497" y="594327"/>
                    <a:pt x="772362" y="599481"/>
                    <a:pt x="768562" y="603281"/>
                  </a:cubicBezTo>
                  <a:cubicBezTo>
                    <a:pt x="764762" y="607082"/>
                    <a:pt x="759608" y="609216"/>
                    <a:pt x="754233" y="609216"/>
                  </a:cubicBezTo>
                  <a:lnTo>
                    <a:pt x="20264" y="609216"/>
                  </a:lnTo>
                  <a:cubicBezTo>
                    <a:pt x="14890" y="609216"/>
                    <a:pt x="9735" y="607082"/>
                    <a:pt x="5935" y="603281"/>
                  </a:cubicBezTo>
                  <a:cubicBezTo>
                    <a:pt x="2135" y="599481"/>
                    <a:pt x="0" y="594327"/>
                    <a:pt x="0" y="588953"/>
                  </a:cubicBezTo>
                  <a:lnTo>
                    <a:pt x="0" y="20264"/>
                  </a:lnTo>
                  <a:cubicBezTo>
                    <a:pt x="0" y="14890"/>
                    <a:pt x="2135" y="9735"/>
                    <a:pt x="5935" y="5935"/>
                  </a:cubicBezTo>
                  <a:cubicBezTo>
                    <a:pt x="9735" y="2135"/>
                    <a:pt x="14890" y="0"/>
                    <a:pt x="20264" y="0"/>
                  </a:cubicBezTo>
                  <a:close/>
                </a:path>
              </a:pathLst>
            </a:custGeom>
            <a:solidFill>
              <a:srgbClr val="C28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38100"/>
              <a:ext cx="774497" cy="64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sp>
        <p:nvSpPr>
          <p:cNvPr id="67" name="TextBox 67"/>
          <p:cNvSpPr txBox="1"/>
          <p:nvPr/>
        </p:nvSpPr>
        <p:spPr>
          <a:xfrm>
            <a:off x="10507309" y="1120631"/>
            <a:ext cx="8414596" cy="243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"/>
              </a:lnSpc>
            </a:pPr>
            <a:r>
              <a:rPr lang="en-US" sz="1290" b="1" i="1">
                <a:solidFill>
                  <a:srgbClr val="FFFFF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2. Methodology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140603" y="411362"/>
            <a:ext cx="13692691" cy="576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1"/>
              </a:lnSpc>
              <a:spcBef>
                <a:spcPct val="0"/>
              </a:spcBef>
            </a:pPr>
            <a:r>
              <a:rPr lang="en-US" sz="1694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An investigation into how Destination Gym can optimise their Social Media Strategy to Increase Member Engagement, Acquisition and Retention.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140603" y="108679"/>
            <a:ext cx="8414596" cy="280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1"/>
              </a:lnSpc>
              <a:spcBef>
                <a:spcPct val="0"/>
              </a:spcBef>
            </a:pPr>
            <a:r>
              <a:rPr lang="en-US" sz="1694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MOLLY ADAMS.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29885" y="1449814"/>
            <a:ext cx="6678266" cy="28418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9"/>
              </a:lnSpc>
            </a:pPr>
            <a:r>
              <a:rPr lang="en-US" sz="7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Destination Gym is a £3 million independent fitness facility in Stoke-on-Trent, Staffordshire. It is a medium-sized business,  serving around 1000 members (Destination Gym, 2025). It operates within the growing UK fitness industry, valued at £5.9 billion in 2024 with 11.5 million members (ukactive, 2025). </a:t>
            </a:r>
          </a:p>
          <a:p>
            <a:pPr algn="l">
              <a:lnSpc>
                <a:spcPts val="1029"/>
              </a:lnSpc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29"/>
              </a:lnSpc>
            </a:pPr>
            <a:r>
              <a:rPr lang="en-US" sz="7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It stands out with premium-grade equipment, community wellness, and tailored experiences over a low-cost, high-volume model (Aneta, 2024). Recent research highlights the value of people-centered gyms, with Gen Z driven by intrinsic goals like health and well-being (Lee et al., 2022). Destination Gym is well positioned through its community-centered ethos, aligning with Gen Z preferences and supporting stronger brand loyalty and differentiation.</a:t>
            </a:r>
          </a:p>
          <a:p>
            <a:pPr algn="l">
              <a:lnSpc>
                <a:spcPts val="1029"/>
              </a:lnSpc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29"/>
              </a:lnSpc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29"/>
              </a:lnSpc>
            </a:pPr>
            <a:r>
              <a:rPr lang="en-US" sz="7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 Aim: </a:t>
            </a:r>
            <a:r>
              <a:rPr lang="en-US" sz="735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To optimize Destination Gym’s social media marketing strategy to increase member acquisition and engagement.</a:t>
            </a:r>
          </a:p>
          <a:p>
            <a:pPr algn="l">
              <a:lnSpc>
                <a:spcPts val="1029"/>
              </a:lnSpc>
            </a:pPr>
            <a:endParaRPr lang="en-US" sz="735" b="1" i="1">
              <a:solidFill>
                <a:srgbClr val="FFFFFF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  <a:p>
            <a:pPr algn="l">
              <a:lnSpc>
                <a:spcPts val="1029"/>
              </a:lnSpc>
            </a:pPr>
            <a:endParaRPr lang="en-US" sz="735" b="1" i="1">
              <a:solidFill>
                <a:srgbClr val="FFFFFF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  <a:p>
            <a:pPr algn="l">
              <a:lnSpc>
                <a:spcPts val="1029"/>
              </a:lnSpc>
            </a:pPr>
            <a:r>
              <a:rPr lang="en-US" sz="7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Research Objectives: </a:t>
            </a:r>
          </a:p>
          <a:p>
            <a:pPr algn="l">
              <a:lnSpc>
                <a:spcPts val="1029"/>
              </a:lnSpc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29"/>
              </a:lnSpc>
            </a:pPr>
            <a:r>
              <a:rPr lang="en-US" sz="7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 To investigate Destination Gym’s social media strategy by collecting and analyzing data on member acquisition and engagement.</a:t>
            </a:r>
          </a:p>
          <a:p>
            <a:pPr algn="l">
              <a:lnSpc>
                <a:spcPts val="1029"/>
              </a:lnSpc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29"/>
              </a:lnSpc>
            </a:pPr>
            <a:r>
              <a:rPr lang="en-US" sz="7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2. To critically analyze the effectiveness of current tactics by measuring performance and identifying areas of improvement.</a:t>
            </a:r>
          </a:p>
          <a:p>
            <a:pPr algn="l">
              <a:lnSpc>
                <a:spcPts val="954"/>
              </a:lnSpc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29"/>
              </a:lnSpc>
            </a:pPr>
            <a:r>
              <a:rPr lang="en-US" sz="73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3. To recommend an optimized social media strategy by developing actionable plans to enhance member acquisition and engagement.</a:t>
            </a:r>
          </a:p>
          <a:p>
            <a:pPr algn="l">
              <a:lnSpc>
                <a:spcPts val="1029"/>
              </a:lnSpc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29"/>
              </a:lnSpc>
              <a:spcBef>
                <a:spcPct val="0"/>
              </a:spcBef>
            </a:pPr>
            <a:endParaRPr lang="en-US" sz="73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2956341" y="1120737"/>
            <a:ext cx="8414596" cy="233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11"/>
              </a:lnSpc>
              <a:spcBef>
                <a:spcPct val="0"/>
              </a:spcBef>
            </a:pPr>
            <a:r>
              <a:rPr lang="en-US" sz="1294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1. Introduction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395445" y="8157322"/>
            <a:ext cx="6111864" cy="27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6"/>
              </a:lnSpc>
            </a:pPr>
            <a:r>
              <a:rPr lang="en-US" sz="790" b="1">
                <a:solidFill>
                  <a:srgbClr val="E8CABD"/>
                </a:solidFill>
                <a:latin typeface="Arimo Bold"/>
                <a:ea typeface="Arimo Bold"/>
                <a:cs typeface="Arimo Bold"/>
                <a:sym typeface="Arimo Bold"/>
              </a:rPr>
              <a:t>Three recommendations were developed using two root cause analysis tools to identify key performance gaps. Each aligns with the research aim and objectives and is supported by tailored action plans.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51438" y="8100973"/>
            <a:ext cx="1947548" cy="20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3"/>
              </a:lnSpc>
            </a:pPr>
            <a:r>
              <a:rPr lang="en-US" sz="1159" b="1" i="1">
                <a:solidFill>
                  <a:srgbClr val="C8C2B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Engagement 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12433577" y="8159989"/>
            <a:ext cx="2477075" cy="182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"/>
              </a:lnSpc>
            </a:pPr>
            <a:r>
              <a:rPr lang="en-US" sz="1059" b="1" i="1">
                <a:solidFill>
                  <a:srgbClr val="C8C2B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Member Acquisition and Retention 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3044790" y="8686309"/>
            <a:ext cx="2854140" cy="3557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6"/>
              </a:lnSpc>
              <a:spcBef>
                <a:spcPct val="0"/>
              </a:spcBef>
            </a:pPr>
            <a:r>
              <a:rPr lang="en-US" sz="697" b="1">
                <a:solidFill>
                  <a:srgbClr val="805F51"/>
                </a:solidFill>
                <a:latin typeface="Arimo Bold"/>
                <a:ea typeface="Arimo Bold"/>
                <a:cs typeface="Arimo Bold"/>
                <a:sym typeface="Arimo Bold"/>
              </a:rPr>
              <a:t>1. Multichannel Content Calendar for Engagement</a:t>
            </a:r>
          </a:p>
          <a:p>
            <a:pPr algn="l">
              <a:lnSpc>
                <a:spcPts val="976"/>
              </a:lnSpc>
              <a:spcBef>
                <a:spcPct val="0"/>
              </a:spcBef>
            </a:pPr>
            <a:endParaRPr lang="en-US" sz="697" b="1">
              <a:solidFill>
                <a:srgbClr val="805F51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976"/>
              </a:lnSpc>
              <a:spcBef>
                <a:spcPct val="0"/>
              </a:spcBef>
            </a:pPr>
            <a:endParaRPr lang="en-US" sz="697" b="1">
              <a:solidFill>
                <a:srgbClr val="805F51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6" name="TextBox 76"/>
          <p:cNvSpPr txBox="1"/>
          <p:nvPr/>
        </p:nvSpPr>
        <p:spPr>
          <a:xfrm>
            <a:off x="6024307" y="8666207"/>
            <a:ext cx="2854140" cy="119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sz="699" b="1">
                <a:solidFill>
                  <a:srgbClr val="805F51"/>
                </a:solidFill>
                <a:latin typeface="Arimo Bold"/>
                <a:ea typeface="Arimo Bold"/>
                <a:cs typeface="Arimo Bold"/>
                <a:sym typeface="Arimo Bold"/>
              </a:rPr>
              <a:t>2. Geo-Targeted Paid Advertising Funnel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2752151" y="8935844"/>
            <a:ext cx="3086198" cy="1220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"/>
              </a:lnSpc>
            </a:pPr>
            <a:r>
              <a:rPr lang="en-US" sz="512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A four-week content calendar structures three weekly posts across Instagram, TikTok, and Facebook. Formats, objectives, and captions are tailored to member preferences. </a:t>
            </a:r>
          </a:p>
          <a:p>
            <a:pPr algn="l">
              <a:lnSpc>
                <a:spcPts val="717"/>
              </a:lnSpc>
            </a:pPr>
            <a:endParaRPr lang="en-US" sz="512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10620" lvl="1" indent="-55310" algn="l">
              <a:lnSpc>
                <a:spcPts val="717"/>
              </a:lnSpc>
              <a:buFont typeface="Arial"/>
              <a:buChar char="•"/>
            </a:pPr>
            <a:r>
              <a:rPr lang="en-US" sz="512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In response to a the absence of a formatted framework to guide consistent content to drive member engagement.</a:t>
            </a:r>
          </a:p>
          <a:p>
            <a:pPr algn="l">
              <a:lnSpc>
                <a:spcPts val="717"/>
              </a:lnSpc>
            </a:pPr>
            <a:endParaRPr lang="en-US" sz="512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10620" lvl="1" indent="-55310" algn="l">
              <a:lnSpc>
                <a:spcPts val="717"/>
              </a:lnSpc>
              <a:buFont typeface="Arial"/>
              <a:buChar char="•"/>
            </a:pPr>
            <a:r>
              <a:rPr lang="en-US" sz="512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The low-cost strategy requires minimal resources and no added staff. </a:t>
            </a:r>
          </a:p>
          <a:p>
            <a:pPr algn="l">
              <a:lnSpc>
                <a:spcPts val="717"/>
              </a:lnSpc>
            </a:pPr>
            <a:endParaRPr lang="en-US" sz="512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10620" lvl="1" indent="-55310" algn="l">
              <a:lnSpc>
                <a:spcPts val="717"/>
              </a:lnSpc>
              <a:buFont typeface="Arial"/>
              <a:buChar char="•"/>
            </a:pPr>
            <a:r>
              <a:rPr lang="en-US" sz="512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A/B testing and AIDA model optimise cost-per-click and lead conversion.</a:t>
            </a:r>
          </a:p>
          <a:p>
            <a:pPr algn="l">
              <a:lnSpc>
                <a:spcPts val="717"/>
              </a:lnSpc>
            </a:pPr>
            <a:endParaRPr lang="en-US" sz="512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10620" lvl="1" indent="-55310" algn="l">
              <a:lnSpc>
                <a:spcPts val="717"/>
              </a:lnSpc>
              <a:buFont typeface="Arial"/>
              <a:buChar char="•"/>
            </a:pPr>
            <a:r>
              <a:rPr lang="en-US" sz="512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Grounded in Self-Determination Theory (Ryan &amp; Deci, 2017), it boosts autonomy and engagement (Alberts et al., 2024). A/B tested content enhances reach and retention. </a:t>
            </a:r>
          </a:p>
          <a:p>
            <a:pPr marL="110620" lvl="1" indent="-55310" algn="l">
              <a:lnSpc>
                <a:spcPts val="717"/>
              </a:lnSpc>
              <a:buFont typeface="Arial"/>
              <a:buChar char="•"/>
            </a:pPr>
            <a:endParaRPr lang="en-US" sz="512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10620" lvl="1" indent="-55310" algn="l">
              <a:lnSpc>
                <a:spcPts val="717"/>
              </a:lnSpc>
              <a:buFont typeface="Arial"/>
              <a:buChar char="•"/>
            </a:pPr>
            <a:r>
              <a:rPr lang="en-US" sz="512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Goal: 25% engagement increase in three months, measured via platform analytics.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6062407" y="8987087"/>
            <a:ext cx="3021561" cy="1445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Launch a geo-targeted Facebook and Google Ads campaign using the AIDA model, focused on “gym near me” keywords and Gen Z targeting (Virtuagym, 2024; Rocket Agents, 2025). 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07950" lvl="1" indent="-53975" algn="l">
              <a:lnSpc>
                <a:spcPts val="700"/>
              </a:lnSpc>
              <a:buFont typeface="Arial"/>
              <a:buChar char="•"/>
            </a:pP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In response to underperformance of digital aquisition, it delivered targetted ads to increase discoverability, attract high-intent users, and drive measurable conversions.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07950" lvl="1" indent="-53975" algn="l">
              <a:lnSpc>
                <a:spcPts val="700"/>
              </a:lnSpc>
              <a:buFont typeface="Arial"/>
              <a:buChar char="•"/>
            </a:pP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Costing £150–£300/month over 1–3 months, with no extra staff required. 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07950" lvl="1" indent="-53975" algn="l">
              <a:lnSpc>
                <a:spcPts val="700"/>
              </a:lnSpc>
              <a:buFont typeface="Arial"/>
              <a:buChar char="•"/>
            </a:pP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Weekly ads will run with A/B testing and KPI reviews to optimise performance. 75% of mobile local searches lead to visits within 24 hours, and hyper-local ads cut lead costs to £5 vs. £50+ (Treshna, 2024; McGuckin, 2024). 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07950" lvl="1" indent="-53975" algn="l">
              <a:lnSpc>
                <a:spcPts val="700"/>
              </a:lnSpc>
              <a:buFont typeface="Arial"/>
              <a:buChar char="•"/>
            </a:pP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Goal: 30% conversion increase in four months, measured via Google Analytics and Meta Ads.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9264943" y="8686309"/>
            <a:ext cx="2854140" cy="119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"/>
              </a:lnSpc>
              <a:spcBef>
                <a:spcPct val="0"/>
              </a:spcBef>
            </a:pPr>
            <a:r>
              <a:rPr lang="en-US" sz="699" b="1">
                <a:solidFill>
                  <a:srgbClr val="805F51"/>
                </a:solidFill>
                <a:latin typeface="Arimo Bold"/>
                <a:ea typeface="Arimo Bold"/>
                <a:cs typeface="Arimo Bold"/>
                <a:sym typeface="Arimo Bold"/>
              </a:rPr>
              <a:t>3. Hire a Social Media Marketing Specialist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9341143" y="8987087"/>
            <a:ext cx="2668997" cy="1277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"/>
              </a:lnSpc>
            </a:pP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Hire a Social Media Marketing specialist to lead inclusive, high-quality content across  Instagram, TikTok, and Facebook using Adobe Suite, DSLR, and Hootsuite. 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07950" lvl="1" indent="-53975" algn="l">
              <a:lnSpc>
                <a:spcPts val="700"/>
              </a:lnSpc>
              <a:buFont typeface="Arial"/>
              <a:buChar char="•"/>
            </a:pPr>
            <a:r>
              <a:rPr lang="en-US" sz="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Addresses representation and messaging gaps identified in the survey and Fishbone analysis.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07950" lvl="1" indent="-53975" algn="l">
              <a:lnSpc>
                <a:spcPts val="700"/>
              </a:lnSpc>
              <a:buFont typeface="Arial"/>
              <a:buChar char="•"/>
            </a:pP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They will manage weekly posts, track performance, and refine strategy using analytics. Costing £750–£1,200/month for 3–6 months.</a:t>
            </a:r>
          </a:p>
          <a:p>
            <a:pPr algn="l">
              <a:lnSpc>
                <a:spcPts val="70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107950" lvl="1" indent="-53975" algn="l">
              <a:lnSpc>
                <a:spcPts val="700"/>
              </a:lnSpc>
              <a:buFont typeface="Arial"/>
              <a:buChar char="•"/>
            </a:pPr>
            <a:r>
              <a:rPr lang="en-US" sz="500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The intended</a:t>
            </a:r>
            <a:r>
              <a:rPr lang="en-US" sz="500" b="1">
                <a:solidFill>
                  <a:srgbClr val="010000"/>
                </a:solidFill>
                <a:latin typeface="Arimo Bold"/>
                <a:ea typeface="Arimo Bold"/>
                <a:cs typeface="Arimo Bold"/>
                <a:sym typeface="Arimo Bold"/>
              </a:rPr>
              <a:t> goal is a 25% increase in acquisition, measured via Google Analytics and feedback. Inclusive campaigns can improve retention by 30%, delivering strong ROI (Kakadia, 2024).</a:t>
            </a:r>
          </a:p>
          <a:p>
            <a:pPr algn="l">
              <a:lnSpc>
                <a:spcPts val="56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6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algn="l">
              <a:lnSpc>
                <a:spcPts val="560"/>
              </a:lnSpc>
            </a:pPr>
            <a:endParaRPr lang="en-US" sz="500" b="1">
              <a:solidFill>
                <a:srgbClr val="01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8478259" y="5768762"/>
            <a:ext cx="1127244" cy="27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"/>
              </a:lnSpc>
              <a:spcBef>
                <a:spcPct val="0"/>
              </a:spcBef>
            </a:pPr>
            <a:r>
              <a:rPr lang="en-US" sz="55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8. How often do you engage with Destination Gym on social media?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7451377" y="4563419"/>
            <a:ext cx="2034035" cy="83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"/>
              </a:lnSpc>
              <a:spcBef>
                <a:spcPct val="0"/>
              </a:spcBef>
            </a:pPr>
            <a:r>
              <a:rPr lang="en-US" sz="550" b="1">
                <a:solidFill>
                  <a:srgbClr val="01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While 98% of respondents follow Destination Gym on social media, only 41% engage more than once per week. Indicating a 57-point drop from reach to active engagement. showing that members value the online community, but content fails to engage them. Supporting Salesforce (2022) and McKinsey &amp; Company (2021) findings that emotional resonance &amp; personalization are key drivers of engagement, increase user involvement by 40%.</a:t>
            </a:r>
          </a:p>
          <a:p>
            <a:pPr algn="l">
              <a:lnSpc>
                <a:spcPts val="770"/>
              </a:lnSpc>
              <a:spcBef>
                <a:spcPct val="0"/>
              </a:spcBef>
            </a:pPr>
            <a:endParaRPr lang="en-US" sz="550" b="1">
              <a:solidFill>
                <a:srgbClr val="01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2725129" y="4578746"/>
            <a:ext cx="2102250" cy="554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"/>
              </a:lnSpc>
              <a:spcBef>
                <a:spcPct val="0"/>
              </a:spcBef>
            </a:pPr>
            <a:r>
              <a:rPr lang="en-US" sz="54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Secondary research shows acquisition is strongest when campaigns offer psychological relevance and digital appeal (Singh et al., 2023; Jansson-Boyd, 2019). Yet only 25% joined via social media, compared to 51% by word of mouth and 39% by walk-ins. This reflects a 64% stronger organic rate and underperformance in digital acquisition (RO1; RO2).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8036937" y="6687375"/>
            <a:ext cx="841510" cy="8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"/>
              </a:lnSpc>
              <a:spcBef>
                <a:spcPct val="0"/>
              </a:spcBef>
            </a:pPr>
            <a:r>
              <a:rPr lang="en-US" sz="54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Vs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12782570" y="7138382"/>
            <a:ext cx="1995729" cy="368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"/>
              </a:lnSpc>
              <a:spcBef>
                <a:spcPct val="0"/>
              </a:spcBef>
            </a:pPr>
            <a:r>
              <a:rPr lang="en-US" sz="54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Beyond visibility, representation is key to attracting and retaining members.“</a:t>
            </a:r>
            <a:r>
              <a:rPr lang="en-US" sz="549" b="1" i="1">
                <a:solidFill>
                  <a:srgbClr val="000000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Share content of different types of members, not just bodybuilders”</a:t>
            </a:r>
            <a:r>
              <a:rPr lang="en-US" sz="54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(Participant 8, Q1), revealing an inclusivity gap.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13293179" y="5419388"/>
            <a:ext cx="890260" cy="273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5"/>
              </a:lnSpc>
              <a:spcBef>
                <a:spcPct val="0"/>
              </a:spcBef>
            </a:pPr>
            <a:r>
              <a:rPr lang="en-US" sz="546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2. How did you hear about Destination Gym?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8930540" y="1757532"/>
            <a:ext cx="2915301" cy="268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"/>
              </a:lnSpc>
            </a:pP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Secondary research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Literature review, which provides an analysis of existing research to identify gaps within research and enhance understanding of a research area (Royal Literary Fund 2025) was  conducted alongside  the CRAAP test (Blakeslee, 2004) to assess the credibility, relevance and accuracy and informed instrumental design.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sources included: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155448" lvl="1" indent="-77724" algn="l">
              <a:lnSpc>
                <a:spcPts val="1008"/>
              </a:lnSpc>
              <a:buFont typeface="Arial"/>
              <a:buChar char="•"/>
            </a:pP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Dessart</a:t>
            </a: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et al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. (2016)</a:t>
            </a: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Multidimential nature of engagement </a:t>
            </a:r>
          </a:p>
          <a:p>
            <a:pPr marL="155448" lvl="1" indent="-77724" algn="l">
              <a:lnSpc>
                <a:spcPts val="1008"/>
              </a:lnSpc>
              <a:buFont typeface="Arial"/>
              <a:buChar char="•"/>
            </a:pP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Ryan &amp; Deci (2017)</a:t>
            </a: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Self-Determination Theory</a:t>
            </a:r>
          </a:p>
          <a:p>
            <a:pPr marL="155448" lvl="1" indent="-77724" algn="l">
              <a:lnSpc>
                <a:spcPts val="1008"/>
              </a:lnSpc>
              <a:buFont typeface="Arial"/>
              <a:buChar char="•"/>
            </a:pP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Koutroubas &amp; Galanakis (2022)</a:t>
            </a: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- Social Cognitive Theory and behaviour modelling </a:t>
            </a:r>
          </a:p>
          <a:p>
            <a:pPr marL="155448" lvl="1" indent="-77724" algn="l">
              <a:lnSpc>
                <a:spcPts val="1008"/>
              </a:lnSpc>
              <a:buFont typeface="Arial"/>
              <a:buChar char="•"/>
            </a:pP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Jason-Boyd (2019);Singh</a:t>
            </a: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 et al.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(2023) </a:t>
            </a: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- Psychological alignment and GenZ preferences 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7264522" y="1647217"/>
            <a:ext cx="1449443" cy="2317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8"/>
              </a:lnSpc>
            </a:pPr>
            <a:r>
              <a:rPr lang="en-US" sz="72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framework used to structure this research was Saunders’ Research Onion (Saunders, 2019)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Layer 1:  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Pragmatism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E8CAB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Layer 2:  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Deductive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E8CAB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Layer 3 :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Mixed-methods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E8CAB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Layer 4: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Survey, Interview, Literature Review</a:t>
            </a:r>
          </a:p>
          <a:p>
            <a:pPr algn="l">
              <a:lnSpc>
                <a:spcPts val="1008"/>
              </a:lnSpc>
            </a:pPr>
            <a:endParaRPr lang="en-US" sz="720" b="1" i="1">
              <a:solidFill>
                <a:srgbClr val="E8CABD"/>
              </a:solidFill>
              <a:latin typeface="Canva Sans Bold Italics"/>
              <a:ea typeface="Canva Sans Bold Italics"/>
              <a:cs typeface="Canva Sans Bold Italics"/>
              <a:sym typeface="Canva Sans Bold Italics"/>
            </a:endParaRPr>
          </a:p>
          <a:p>
            <a:pPr algn="l">
              <a:lnSpc>
                <a:spcPts val="1008"/>
              </a:lnSpc>
            </a:pP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Layer 5: 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Cross -sectional 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E8CAB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8"/>
              </a:lnSpc>
            </a:pPr>
            <a:r>
              <a:rPr lang="en-US" sz="720" b="1" i="1">
                <a:solidFill>
                  <a:srgbClr val="E8CABD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Layer 6: </a:t>
            </a:r>
            <a:r>
              <a:rPr lang="en-US" sz="720" b="1">
                <a:solidFill>
                  <a:srgbClr val="E8CAB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Google forms survey and interview.</a:t>
            </a:r>
          </a:p>
          <a:p>
            <a:pPr algn="l">
              <a:lnSpc>
                <a:spcPts val="1008"/>
              </a:lnSpc>
            </a:pPr>
            <a:endParaRPr lang="en-US" sz="720" b="1">
              <a:solidFill>
                <a:srgbClr val="E8CABD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grpSp>
        <p:nvGrpSpPr>
          <p:cNvPr id="89" name="Group 89"/>
          <p:cNvGrpSpPr/>
          <p:nvPr/>
        </p:nvGrpSpPr>
        <p:grpSpPr>
          <a:xfrm>
            <a:off x="12132414" y="1622981"/>
            <a:ext cx="2717418" cy="2404187"/>
            <a:chOff x="0" y="0"/>
            <a:chExt cx="688589" cy="609216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688589" cy="609216"/>
            </a:xfrm>
            <a:custGeom>
              <a:avLst/>
              <a:gdLst/>
              <a:ahLst/>
              <a:cxnLst/>
              <a:rect l="l" t="t" r="r" b="b"/>
              <a:pathLst>
                <a:path w="688589" h="609216">
                  <a:moveTo>
                    <a:pt x="22792" y="0"/>
                  </a:moveTo>
                  <a:lnTo>
                    <a:pt x="665797" y="0"/>
                  </a:lnTo>
                  <a:cubicBezTo>
                    <a:pt x="671842" y="0"/>
                    <a:pt x="677639" y="2401"/>
                    <a:pt x="681913" y="6676"/>
                  </a:cubicBezTo>
                  <a:cubicBezTo>
                    <a:pt x="686187" y="10950"/>
                    <a:pt x="688589" y="16747"/>
                    <a:pt x="688589" y="22792"/>
                  </a:cubicBezTo>
                  <a:lnTo>
                    <a:pt x="688589" y="586425"/>
                  </a:lnTo>
                  <a:cubicBezTo>
                    <a:pt x="688589" y="592469"/>
                    <a:pt x="686187" y="598267"/>
                    <a:pt x="681913" y="602541"/>
                  </a:cubicBezTo>
                  <a:cubicBezTo>
                    <a:pt x="677639" y="606815"/>
                    <a:pt x="671842" y="609216"/>
                    <a:pt x="665797" y="609216"/>
                  </a:cubicBezTo>
                  <a:lnTo>
                    <a:pt x="22792" y="609216"/>
                  </a:lnTo>
                  <a:cubicBezTo>
                    <a:pt x="10204" y="609216"/>
                    <a:pt x="0" y="599012"/>
                    <a:pt x="0" y="586425"/>
                  </a:cubicBezTo>
                  <a:lnTo>
                    <a:pt x="0" y="22792"/>
                  </a:lnTo>
                  <a:cubicBezTo>
                    <a:pt x="0" y="16747"/>
                    <a:pt x="2401" y="10950"/>
                    <a:pt x="6676" y="6676"/>
                  </a:cubicBezTo>
                  <a:cubicBezTo>
                    <a:pt x="10950" y="2401"/>
                    <a:pt x="16747" y="0"/>
                    <a:pt x="22792" y="0"/>
                  </a:cubicBezTo>
                  <a:close/>
                </a:path>
              </a:pathLst>
            </a:custGeom>
            <a:solidFill>
              <a:srgbClr val="C2886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38100"/>
              <a:ext cx="688589" cy="647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6"/>
                </a:lnSpc>
              </a:pPr>
              <a:endParaRPr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12193234" y="1725030"/>
            <a:ext cx="2317804" cy="2302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1"/>
              </a:lnSpc>
            </a:pPr>
            <a:r>
              <a:rPr lang="en-US" sz="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Primary Research Design &amp; Delivery</a:t>
            </a:r>
          </a:p>
          <a:p>
            <a:pPr algn="l">
              <a:lnSpc>
                <a:spcPts val="1001"/>
              </a:lnSpc>
            </a:pPr>
            <a:endParaRPr lang="en-US" sz="71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154426" lvl="1" indent="-77213" algn="l">
              <a:lnSpc>
                <a:spcPts val="1001"/>
              </a:lnSpc>
              <a:buFont typeface="Arial"/>
              <a:buChar char="•"/>
            </a:pPr>
            <a:r>
              <a:rPr lang="en-US" sz="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15 question survey was distributed via Instagram story using non-probability convenience sampling (Taherdoost,2016), collecting 59 responses. Using a mixture of open and closed-ended questions to explore digital engagement and preferences.</a:t>
            </a:r>
          </a:p>
          <a:p>
            <a:pPr algn="l">
              <a:lnSpc>
                <a:spcPts val="1001"/>
              </a:lnSpc>
            </a:pPr>
            <a:endParaRPr lang="en-US" sz="71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154426" lvl="1" indent="-77213" algn="l">
              <a:lnSpc>
                <a:spcPts val="1001"/>
              </a:lnSpc>
              <a:buFont typeface="Arial"/>
              <a:buChar char="•"/>
            </a:pPr>
            <a:r>
              <a:rPr lang="en-US" sz="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 Semi-structured interview with the business owner using purposeful sampling (Patton, 2015) collecting open-ended insights on strategy, content and member acquisition.</a:t>
            </a:r>
          </a:p>
          <a:p>
            <a:pPr algn="l">
              <a:lnSpc>
                <a:spcPts val="1001"/>
              </a:lnSpc>
            </a:pPr>
            <a:endParaRPr lang="en-US" sz="71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154426" lvl="1" indent="-77213" algn="l">
              <a:lnSpc>
                <a:spcPts val="1001"/>
              </a:lnSpc>
              <a:buFont typeface="Arial"/>
              <a:buChar char="•"/>
            </a:pPr>
            <a:r>
              <a:rPr lang="en-US" sz="715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Triangulation strategy allowing for integrated analysis across methods to increase validity (Gutterman &amp; Fetters, 2018).</a:t>
            </a:r>
          </a:p>
          <a:p>
            <a:pPr algn="l">
              <a:lnSpc>
                <a:spcPts val="1001"/>
              </a:lnSpc>
            </a:pPr>
            <a:endParaRPr lang="en-US" sz="71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1001"/>
              </a:lnSpc>
            </a:pPr>
            <a:endParaRPr lang="en-US" sz="715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3" name="TextBox 93"/>
          <p:cNvSpPr txBox="1"/>
          <p:nvPr/>
        </p:nvSpPr>
        <p:spPr>
          <a:xfrm>
            <a:off x="1994217" y="4674476"/>
            <a:ext cx="4774721" cy="3235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7"/>
              </a:lnSpc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This reflection applies Gibbs’ Cycle (Whittaker </a:t>
            </a:r>
            <a:r>
              <a:rPr lang="en-US" sz="698" b="1" i="1">
                <a:solidFill>
                  <a:srgbClr val="FFFFFF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et al.</a:t>
            </a: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, 2021;  Gibbs 1988) and Kolb’s Experiential Learning Cycle (Morris, 2020; Kolb 1984)</a:t>
            </a:r>
          </a:p>
          <a:p>
            <a:pPr algn="just">
              <a:lnSpc>
                <a:spcPts val="977"/>
              </a:lnSpc>
            </a:pPr>
            <a:endParaRPr lang="en-US" sz="69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977"/>
              </a:lnSpc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Description: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Digital Marketing Consultancy for Destination Gym.</a:t>
            </a:r>
          </a:p>
          <a:p>
            <a:pPr algn="just">
              <a:lnSpc>
                <a:spcPts val="977"/>
              </a:lnSpc>
            </a:pPr>
            <a:endParaRPr lang="en-US" sz="69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977"/>
              </a:lnSpc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Feelings: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Initially uncertain but eager to start.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Confidence grew after the gym owner interview.</a:t>
            </a:r>
          </a:p>
          <a:p>
            <a:pPr algn="just">
              <a:lnSpc>
                <a:spcPts val="977"/>
              </a:lnSpc>
            </a:pPr>
            <a:endParaRPr lang="en-US" sz="69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977"/>
              </a:lnSpc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Evaluation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Strong communication and analytical thinking.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Limited qualitative input reduced depth &amp; initial objectives needed refining.</a:t>
            </a:r>
          </a:p>
          <a:p>
            <a:pPr algn="just">
              <a:lnSpc>
                <a:spcPts val="977"/>
              </a:lnSpc>
            </a:pPr>
            <a:endParaRPr lang="en-US" sz="69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977"/>
              </a:lnSpc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Analysis: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Improved analytical thinking &amp; stakeholder communication.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Learned from research design errors.</a:t>
            </a:r>
          </a:p>
          <a:p>
            <a:pPr algn="just">
              <a:lnSpc>
                <a:spcPts val="1257"/>
              </a:lnSpc>
            </a:pPr>
            <a:endParaRPr lang="en-US" sz="69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977"/>
              </a:lnSpc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Conclusion: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Strong practical delivery.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Need to improve initial research design.</a:t>
            </a:r>
          </a:p>
          <a:p>
            <a:pPr algn="just">
              <a:lnSpc>
                <a:spcPts val="977"/>
              </a:lnSpc>
            </a:pPr>
            <a:endParaRPr lang="en-US" sz="69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977"/>
              </a:lnSpc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Action Plan: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 Trello for milestone tracking.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Expand qualitative methods.</a:t>
            </a:r>
          </a:p>
          <a:p>
            <a:pPr marL="150778" lvl="1" indent="-75389" algn="just">
              <a:lnSpc>
                <a:spcPts val="977"/>
              </a:lnSpc>
              <a:buFont typeface="Arial"/>
              <a:buChar char="•"/>
            </a:pPr>
            <a:r>
              <a:rPr lang="en-US" sz="698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Enhance primary data collection - refine objectives early.</a:t>
            </a:r>
          </a:p>
          <a:p>
            <a:pPr algn="just">
              <a:lnSpc>
                <a:spcPts val="1097"/>
              </a:lnSpc>
              <a:spcBef>
                <a:spcPct val="0"/>
              </a:spcBef>
            </a:pPr>
            <a:endParaRPr lang="en-US" sz="698" b="1">
              <a:solidFill>
                <a:srgbClr val="FFFFFF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94" name="Freeform 94"/>
          <p:cNvSpPr/>
          <p:nvPr/>
        </p:nvSpPr>
        <p:spPr>
          <a:xfrm rot="4657326">
            <a:off x="11950076" y="6841703"/>
            <a:ext cx="446675" cy="248463"/>
          </a:xfrm>
          <a:custGeom>
            <a:avLst/>
            <a:gdLst/>
            <a:ahLst/>
            <a:cxnLst/>
            <a:rect l="l" t="t" r="r" b="b"/>
            <a:pathLst>
              <a:path w="446675" h="248463">
                <a:moveTo>
                  <a:pt x="0" y="0"/>
                </a:moveTo>
                <a:lnTo>
                  <a:pt x="446675" y="0"/>
                </a:lnTo>
                <a:lnTo>
                  <a:pt x="446675" y="248463"/>
                </a:lnTo>
                <a:lnTo>
                  <a:pt x="0" y="24846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95" name="Picture 9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51513" y="6717348"/>
            <a:ext cx="1941252" cy="1144533"/>
          </a:xfrm>
          <a:prstGeom prst="rect">
            <a:avLst/>
          </a:prstGeom>
        </p:spPr>
      </p:pic>
      <p:sp>
        <p:nvSpPr>
          <p:cNvPr id="96" name="TextBox 96"/>
          <p:cNvSpPr txBox="1"/>
          <p:nvPr/>
        </p:nvSpPr>
        <p:spPr>
          <a:xfrm>
            <a:off x="10245019" y="6666755"/>
            <a:ext cx="1765122" cy="18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"/>
              </a:lnSpc>
              <a:spcBef>
                <a:spcPct val="0"/>
              </a:spcBef>
            </a:pPr>
            <a:r>
              <a:rPr lang="en-US" sz="55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11. What type of content would you like to see more of from Destination Gym?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2433577" y="10327170"/>
            <a:ext cx="2477075" cy="182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"/>
              </a:lnSpc>
            </a:pPr>
            <a:r>
              <a:rPr lang="en-US" sz="1059" b="1" i="1">
                <a:solidFill>
                  <a:srgbClr val="C8C2B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(Kane, 2018)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140603" y="10327170"/>
            <a:ext cx="2477075" cy="182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3"/>
              </a:lnSpc>
            </a:pPr>
            <a:r>
              <a:rPr lang="en-US" sz="1059" b="1" i="1">
                <a:solidFill>
                  <a:srgbClr val="C8C2BF"/>
                </a:solidFill>
                <a:latin typeface="Arimo Bold Italics"/>
                <a:ea typeface="Arimo Bold Italics"/>
                <a:cs typeface="Arimo Bold Italics"/>
                <a:sym typeface="Arimo Bold Italics"/>
              </a:rPr>
              <a:t>(Hancock, 2022)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9255" y="179607"/>
            <a:ext cx="14241491" cy="9945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Reference List:  </a:t>
            </a: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Alberts, L., Lyngs, U. and Lukoff, K., (2024). Designing for Sustained Motivation: A Review of Self-Determination Theory in Behaviour Change Technologies. Interacting with Computers, p.iwae040.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Aneta (2024). Gym Pricing Strategy in 2024 (20 Tips + Average Gym Prices). [online] WodGuru.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2" tooltip="https://wod.guru/blog/gym-pricing-strategy/"/>
              </a:rPr>
              <a:t>https://wod.guru/blog/gym-pricing-strategy/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 [Accessed 19 Mar.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Blakeslee, S. (2004). The CRAAP Test. [online] DigitalCommons@EMU.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3" tooltip="https://commons.emich.edu/loexquarterly/vol31/iss3/4/"/>
              </a:rPr>
              <a:t>https://commons.emich.edu/loexquarterly/vol31/iss3/4/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16 Mar.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Dessart, L., Veloutsou, C. and Morgan-Thomas, A. (2016). Capturing consumer engagement: duality, dimensionality and measurement. Journal of Marketing Management, [online] 32(5-6), pp.399–426. doi:https://doi.org/10.1080/0267257x.2015.1130738. [Accessed 8 May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Destination Gym. (2024). About Us - Destination Gym. [online]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4" tooltip="https://destinationgym.co.uk/about/"/>
              </a:rPr>
              <a:t>https://destinationgym.co.uk/about/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[Accessed 7 Mar.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Gibbs, G (1988). Learning by doing: a Guide to Teaching and Learning Methods. 1st edn, Oxford: Further Education Unit.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Guetterman, T.C. and Fetters, M.D. (2018). Two methodological approaches to the integration of mixed methods and case study designs: A systematic review. American Behavioral Scientist, 62(7), pp.900–918. doi:https://doi.org/10.1177/0002764218772641. [Accessed 9 Apr.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Jansson-Boyd (2019). Consumer Psychology 2E. S.L.: Open Univ Press.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Jonathan Hancock (2022). 5 Whys. [online]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5" tooltip="https://www.mindtools.com"/>
              </a:rPr>
              <a:t>www.mindtools.com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6" tooltip="https://www.mindtools.com/a3mi00v/5-whys"/>
              </a:rPr>
              <a:t>https://www.mindtools.com/a3mi00v/5-whys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3 May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Kane, R. (2018). How to use the fishbone tool for root cause analysis. [online] CMS.gov.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7" tooltip="https://www.cms.gov/medicare/provider-enrollment-and-certification/qapi/downloads/fishbonerevised.pdf"/>
              </a:rPr>
              <a:t>https://www.cms.gov/medicare/provider-enrollment-and-certification/qapi/downloads/fishbonerevised.pdf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29 Apr.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keith kakadia (2024a). Mastering Social Media Marketing for Gyms: A Comprehensive Guide - Sociallyin: A Social Media Management Company. [online] Sociallyin.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8" tooltip="https://sociallyin.com/blog/social-media-marketing-for-gyms/"/>
              </a:rPr>
              <a:t>https://sociallyin.com/blog/social-media-marketing-for-gyms/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20 Mar.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Kolb, D.A. (1984). Experimental Learning: Experience as the source of learning and development. 1st edn, London: Prentice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Koutroubas, V. and Galanakis, M. (2022). Bandura’s Social Learning Theory and Its Importance in the Organizational Psychology Context -David Publishing Company. [online] www.davidpublisher.com. Available at: https://www.davidpublisher.com/index.php/Home/Article/index?id=47418.html [Accessed 4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Lee, I., Choi, C. and Bum, C.-H. (2022). A Comparative Study on the Effect of Self-Determined Motivation of Generation Z on Their Exercise Adherence Intention According to Their Satisfaction with Body Image and Gender. Journal of Men’s Health, 18(11), p.213. doi:https://doi.org/10.31083/j.jomh1811213. [Accessed 2 Apr.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Mansfield, B. (2025). Personal interview with the gym owner. Conducted at Destination Gym, April 2025.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McGuckin, H. (2024). Gym Lead Generation: Do Paid Ads Add Up? [online] Keepme.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9" tooltip="https://www.keepme.ai/blog/gym-lead-generation-do-paid-ads-add-up/"/>
              </a:rPr>
              <a:t>https://www.keepme.ai/blog/gym-lead-generation-do-paid-ads-add-up/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11 May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McKinsey &amp; Company (2021). The Value of Getting Personalization right--or wrong--is Multiplying. [online] McKinsey &amp; Company. Available at: </a:t>
            </a:r>
            <a:r>
              <a:rPr lang="en-US" sz="1053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10" tooltip="https://www.mckinsey.com/capabilities/growth-marketing-and-sales/our-insights/the-value-of-getting-personalization-right-or-wrong-is-multiplying"/>
              </a:rPr>
              <a:t>https://www.mckinsey.com/capabilities/growth-marketing-and-sales/our-insights/the-value-of-getting-personalization-right-or-wrong-is-multiplying</a:t>
            </a: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 [Accessed 22 Mar. 2025].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Morris, T.H. (2020). Experiential Learning - a Systematic Review and Revision of Kolb’s Model. Interactive Learning Environments, [online] 28(8), pp.1064–1077. doi:https://doi.org/10.1080/10494820.2019.1570279. [Accessed 5 May 2025]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r>
              <a:rPr lang="en-US" sz="1053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Patton, M.Q. (2015). Qualitative Research &amp; Evaluation Methods: Integrating Theory and Practice (4th edn.). Thousand Oaks, CA: SAGE Publications.</a:t>
            </a: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  <a:spcBef>
                <a:spcPct val="0"/>
              </a:spcBef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4"/>
              </a:lnSpc>
              <a:spcBef>
                <a:spcPct val="0"/>
              </a:spcBef>
            </a:pPr>
            <a:endParaRPr lang="en-US" sz="1053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07367" y="487316"/>
            <a:ext cx="14612633" cy="5059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Rocket Agents (2025). AIDA Model: Does It Still Work in 2025? - Rocket Agents - Content Automation - Real Estate CRM - Real Estate Leads. [online] Rocket Agents - Content Automation - Real Estate CRM - Real Estate Leads. Available at: </a:t>
            </a:r>
            <a:r>
              <a:rPr lang="en-US" sz="1050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2" tooltip="https://www.rocketagents.com/aida-model-does-it-still-work-in-2025/"/>
              </a:rPr>
              <a:t>Your paragraph text</a:t>
            </a: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17 May 2025].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Royal Literary Fund (2025). What Is a Literature review? [online] The Royal Literary Fund. Available at: </a:t>
            </a:r>
            <a:r>
              <a:rPr lang="en-US" sz="1050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3" tooltip="https://www.rlf.org.uk/resources/what-is-a-literature-review/"/>
              </a:rPr>
              <a:t>Your paragraph text</a:t>
            </a: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8 Mar. 2025].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Ryan, R.M. and Deci, E.L. (2017). Self-determination theory: Basic psychological needs in motivation, development, and wellness. New York: Guilford Press.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SalesForce (2022). Salesforce Report: Nearly 90% Of Buyers Say Experience a Company Provides Matters as Much as Products or Services. [online] Salesforce. Available at: </a:t>
            </a:r>
            <a:r>
              <a:rPr lang="en-US" sz="1050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4" tooltip="https://www.salesforce.com/uk/news/stories/customer-engagement-research/"/>
              </a:rPr>
              <a:t>Your paragraph text</a:t>
            </a: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[Accessed 22 Apr. 2025].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Singh, P., Arora, L. and Choudhry, A. (2023). Consumer Behavior in the Service Industry: An Integrative Literature Review and Research Agenda. Sustainability, [online] 15(1), p.250. doi:https://doi.org/10.3390/su15010250. [Accessed 19 Mar. 2025].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Taherdoost, H. (2016). Sampling Methods in Research Methodology; How to Choose a Sampling Technique for Research. International Journal of Academic Research in Management, [online] 5(2), pp.18–27. doi:https://doi.org/10.2139/ssrn.3205035. [Accessed 3 Apr. 2025].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Treshna Enterprises Ltd (2024). Boost Your Gym Marketing: The Power of Targeted Advertising. [online] GymMaster Gym Management Software. Available at: </a:t>
            </a:r>
            <a:r>
              <a:rPr lang="en-US" sz="1050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5" tooltip="https://www.gymmaster.com/blog/boost-your-gym-marketing/"/>
              </a:rPr>
              <a:t>Your paragraph text</a:t>
            </a: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 [Accessed 4 May 2025].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ukactive (2025). UK Health &amp; Fitness Market Report 2025. [online] Available at: </a:t>
            </a:r>
            <a:r>
              <a:rPr lang="en-US" sz="1050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6" tooltip="https://www.ukactive.com/wp-content/uploads/2025/04/UK-Health-and-Fitness-Market-Report-2025.pdf"/>
              </a:rPr>
              <a:t>Your paragraph text</a:t>
            </a: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 [Accessed 15 Mar. 2025].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Virtuagym (2024). 13 Top Marketing Ideas to Attract New Customers to your Gym. [online] Virtuagym. Available at: </a:t>
            </a:r>
            <a:r>
              <a:rPr lang="en-US" sz="1050" b="1" u="sng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  <a:hlinkClick r:id="rId7" tooltip="https://business.virtuagym.com/blog/attract-new-customers-to-your-gym/"/>
              </a:rPr>
              <a:t>Your paragraph text</a:t>
            </a: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Whitaker, L. and Reimer, E.C., (2021). Scaffolding critical reflection across the curricula of a social welfare degree. Social Work Education, 40(3), pp.399-411.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r>
              <a:rPr lang="en-US" sz="1050" b="1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Wirtz, J. and Lovelock, C. (2016). Services Marketing. World Scientific Publishing Company. Singapore: World Scientific Publishing Company Singapore: World Scientific Publishing Company.</a:t>
            </a: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  <a:p>
            <a:pPr algn="l">
              <a:lnSpc>
                <a:spcPts val="1470"/>
              </a:lnSpc>
              <a:spcBef>
                <a:spcPct val="0"/>
              </a:spcBef>
            </a:pPr>
            <a:endParaRPr lang="en-US" sz="1050" b="1">
              <a:solidFill>
                <a:srgbClr val="000000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2699</Words>
  <Application>Microsoft Office PowerPoint</Application>
  <PresentationFormat>Custom</PresentationFormat>
  <Paragraphs>197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Canva Sans Bold</vt:lpstr>
      <vt:lpstr>Calibri</vt:lpstr>
      <vt:lpstr>Arimo Bold Italics</vt:lpstr>
      <vt:lpstr>Canva Sans</vt:lpstr>
      <vt:lpstr>DM Sans Bold</vt:lpstr>
      <vt:lpstr>Arimo Bold</vt:lpstr>
      <vt:lpstr>Canva Sans Bold Italics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Consultancy Poster</dc:title>
  <dc:creator>Karl Mccormack</dc:creator>
  <cp:lastModifiedBy>Karl Mccormack</cp:lastModifiedBy>
  <cp:revision>1</cp:revision>
  <dcterms:created xsi:type="dcterms:W3CDTF">2006-08-16T00:00:00Z</dcterms:created>
  <dcterms:modified xsi:type="dcterms:W3CDTF">2025-06-02T08:06:30Z</dcterms:modified>
  <dc:identifier>DAGoA8Xdb9U</dc:identifier>
</cp:coreProperties>
</file>