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10"/>
  </p:notesMasterIdLst>
  <p:sldIdLst>
    <p:sldId id="256" r:id="rId2"/>
    <p:sldId id="262" r:id="rId3"/>
    <p:sldId id="263" r:id="rId4"/>
    <p:sldId id="264" r:id="rId5"/>
    <p:sldId id="257" r:id="rId6"/>
    <p:sldId id="273" r:id="rId7"/>
    <p:sldId id="274" r:id="rId8"/>
    <p:sldId id="268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874" y="-6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20D6B-D359-4650-AB33-7F1120DEC464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DB3FD-326B-423A-9A0B-26EDD753F4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604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DB3FD-326B-423A-9A0B-26EDD753F4E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789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DB3FD-326B-423A-9A0B-26EDD753F4E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507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5/19/2025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5/19/2025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5/19/2025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5/19/2025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5/19/2025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3482" y="1677972"/>
            <a:ext cx="5517037" cy="556179"/>
          </a:xfrm>
        </p:spPr>
        <p:txBody>
          <a:bodyPr/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Viva </a:t>
            </a:r>
            <a:r>
              <a:rPr lang="en-US" sz="40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Presentation</a:t>
            </a:r>
            <a:endParaRPr lang="en-US" sz="40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89316" y="317054"/>
            <a:ext cx="3365369" cy="91785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860196" y="2111604"/>
            <a:ext cx="7423608" cy="40063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Automated Scanner for Detecting Common Web Application Vulnerabilities with a Focus on Enhanced Performance and Security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Anthonia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Osarumwense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Taiwo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MSc Computer Science (Cyber Security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Overview: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Aim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project aims to design an automated web vulnerability scanner that gathers relevant information, scans port services, and detects web vulnerabilities, providing accurate, fast and in-depth analysis to help website developers enhance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security.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13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8317" y="274638"/>
            <a:ext cx="7567367" cy="1143000"/>
          </a:xfrm>
        </p:spPr>
        <p:txBody>
          <a:bodyPr/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Gap/Improvement Area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085" y="1260835"/>
            <a:ext cx="7890235" cy="5403916"/>
          </a:xfrm>
        </p:spPr>
        <p:txBody>
          <a:bodyPr>
            <a:normAutofit fontScale="70000" lnSpcReduction="20000"/>
          </a:bodyPr>
          <a:lstStyle/>
          <a:p>
            <a:r>
              <a:rPr lang="en-US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Gap: </a:t>
            </a:r>
          </a:p>
          <a:p>
            <a:pPr marL="628650" indent="-514350">
              <a:buFont typeface="+mj-lt"/>
              <a:buAutoNum type="arabicPeriod"/>
            </a:pPr>
            <a:r>
              <a:rPr lang="en-US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Reduced Speed and Accuracy Due to High False Positive (FPR)/Negative Rates (FNR):</a:t>
            </a:r>
            <a:endParaRPr lang="en-US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 of 105 studies reported FPR and FNR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below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%. </a:t>
            </a:r>
          </a:p>
          <a:p>
            <a:pPr lvl="2"/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Lead to wasted time and a false sense of security,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628650" indent="-514350">
              <a:buFont typeface="+mj-lt"/>
              <a:buAutoNum type="arabicPeriod"/>
            </a:pPr>
            <a:r>
              <a:rPr lang="en-US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Limited Publicly Available Tools and Test Suites:</a:t>
            </a:r>
          </a:p>
          <a:p>
            <a:pPr lvl="2"/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 13.3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of the primary studies provided URLs to their tools, and many of these links were no longer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valid.</a:t>
            </a:r>
          </a:p>
          <a:p>
            <a:pPr marL="628650" indent="-514350">
              <a:buFont typeface="+mj-lt"/>
              <a:buAutoNum type="arabicPeriod"/>
            </a:pPr>
            <a:r>
              <a:rPr lang="en-US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Cost:</a:t>
            </a:r>
          </a:p>
          <a:p>
            <a:pPr lvl="2"/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Commercial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solutions can be costly; open-source alternatives sometimes underexplored or lack comprehensive features/evaluation.</a:t>
            </a:r>
            <a:endParaRPr lang="en-US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Improvement Area: </a:t>
            </a:r>
            <a:endParaRPr lang="en-US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5830" lvl="1" indent="-514350">
              <a:buFont typeface="+mj-lt"/>
              <a:buAutoNum type="arabicPeriod"/>
            </a:pP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Python known for its lightweight libraries like </a:t>
            </a:r>
            <a:r>
              <a:rPr lang="en-US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beautifulsoup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used to access and parse HTML can increase speed of the web scanner.</a:t>
            </a:r>
            <a:endParaRPr lang="en-US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25830" lvl="1" indent="-514350">
              <a:buFont typeface="+mj-lt"/>
              <a:buAutoNum type="arabicPeriod"/>
            </a:pP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performance against existing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solutions.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a cost-effective, potentially open-source, alternative or complementary tool.</a:t>
            </a:r>
          </a:p>
          <a:p>
            <a:pPr marL="411480" lvl="1" indent="0">
              <a:buNone/>
            </a:pPr>
            <a:endParaRPr lang="en-US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03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815" y="0"/>
            <a:ext cx="8144759" cy="1143000"/>
          </a:xfrm>
        </p:spPr>
        <p:txBody>
          <a:bodyPr/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-Scanner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8031"/>
            <a:ext cx="76200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Core Technology: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Python,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Flask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Framework and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ReactJS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flow of the Proposed Scanner</a:t>
            </a:r>
          </a:p>
          <a:p>
            <a:pPr marL="114300" indent="0"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Key Backend Units: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Gathering, Vulnerability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Identification, Database Management </a:t>
            </a: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Units &amp; Their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Roles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 Interaction: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 Browser (for initiating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scans,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viewing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Management Unit: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(Hosted on Web Server) - User interface for control,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viewing results.</a:t>
            </a:r>
          </a:p>
          <a:p>
            <a:pPr lvl="1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Database Management Unit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SQLite for storing scan results, asset info,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details.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2">
              <a:buClr>
                <a:schemeClr val="accent1"/>
              </a:buClr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780" y="1700362"/>
            <a:ext cx="3299460" cy="2208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6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Solution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Core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Modules &amp; Functionality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5281"/>
            <a:ext cx="7620000" cy="4800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 Units: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Gathering Unit: 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Asset Collection: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Subdomain discovery (DNS queries, search engine scraping), target expansion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2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 Scanning: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Detects open ports and active services (using socket,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get_domain_from_url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Constructs actionable URLs.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8680" lvl="1" indent="-457200">
              <a:buFont typeface="+mj-lt"/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Vulnerability Identification Unit: </a:t>
            </a:r>
          </a:p>
          <a:p>
            <a:pPr lvl="2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Targets common vulnerabilities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SQLi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XSS,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header security)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Analyzes gathered data and testable components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Task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Unit: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(Hosted on Web Server) - User interface for control,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specifying target,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viewing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GB" dirty="0"/>
          </a:p>
          <a:p>
            <a:pPr lvl="1"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185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9643"/>
            <a:ext cx="7620000" cy="1143000"/>
          </a:xfrm>
        </p:spPr>
        <p:txBody>
          <a:bodyPr/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95" y="1060514"/>
            <a:ext cx="8133761" cy="5479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Environment: </a:t>
            </a:r>
            <a:endParaRPr lang="en-GB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defRPr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Editor: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PyCharm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Edition</a:t>
            </a:r>
          </a:p>
          <a:p>
            <a:pPr lvl="1">
              <a:defRPr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Language/Frameworks: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3.13.3,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Flask (backend), React (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frontend).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defRPr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Python Libraries/Packages Used: </a:t>
            </a:r>
            <a:endPara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defRPr/>
            </a:pP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Requests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 interactions.</a:t>
            </a:r>
          </a:p>
          <a:p>
            <a:pPr lvl="2">
              <a:defRPr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BeautifulSoup4: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HTML/XML parsing (for XSS,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SQLi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form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finding).</a:t>
            </a:r>
          </a:p>
          <a:p>
            <a:pPr lvl="2">
              <a:defRPr/>
            </a:pP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socket: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 scanning.</a:t>
            </a:r>
          </a:p>
          <a:p>
            <a:pPr lvl="2">
              <a:defRPr/>
            </a:pP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Flask-CORS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Secure cross-origin communication.</a:t>
            </a:r>
          </a:p>
          <a:p>
            <a:pPr lvl="2">
              <a:defRPr/>
            </a:pPr>
            <a:r>
              <a:rPr lang="en-GB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urllib.parse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 manipulation. </a:t>
            </a:r>
          </a:p>
          <a:p>
            <a:pPr marL="777240" lvl="2" indent="0">
              <a:buNone/>
              <a:defRPr/>
            </a:pPr>
            <a:endParaRPr lang="en-GB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Backend Module Snippets:</a:t>
            </a:r>
          </a:p>
          <a:p>
            <a:pPr lvl="1">
              <a:defRPr/>
            </a:pPr>
            <a:r>
              <a:rPr lang="en-GB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utils.py: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Domain extraction,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make_request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(with User-Agent mimicking).</a:t>
            </a:r>
          </a:p>
          <a:p>
            <a:pPr lvl="1">
              <a:defRPr/>
            </a:pPr>
            <a:r>
              <a:rPr lang="en-GB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header_scanner.py: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Checks for security headers (X-Frame-Options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strict-transport-security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content-security-policy, etc.).</a:t>
            </a:r>
          </a:p>
          <a:p>
            <a:pPr lvl="1">
              <a:defRPr/>
            </a:pPr>
            <a:r>
              <a:rPr lang="en-GB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port_scanner.py: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Implements port checking logic.</a:t>
            </a:r>
          </a:p>
          <a:p>
            <a:pPr lvl="1">
              <a:defRPr/>
            </a:pPr>
            <a:r>
              <a:rPr lang="en-GB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sqli_scanner.py: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SQLi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potential.</a:t>
            </a:r>
          </a:p>
          <a:p>
            <a:pPr lvl="1">
              <a:defRPr/>
            </a:pPr>
            <a:r>
              <a:rPr lang="en-GB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xss_scanner.py: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Payload injection and reflection checking.</a:t>
            </a:r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10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803"/>
            <a:ext cx="7620000" cy="1143000"/>
          </a:xfrm>
        </p:spPr>
        <p:txBody>
          <a:bodyPr/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Testing &amp; Validation - Methodology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95" y="1138286"/>
            <a:ext cx="8133761" cy="5479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Objective: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 scanner's effectiveness and compare performance.</a:t>
            </a:r>
          </a:p>
          <a:p>
            <a:pPr>
              <a:defRPr/>
            </a:pPr>
            <a:r>
              <a:rPr lang="en-GB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Testbed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Acunetix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WVS test site (http://testphp.vulnweb.com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Tests Conducted:</a:t>
            </a:r>
          </a:p>
          <a:p>
            <a:pPr lvl="1">
              <a:defRPr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Gathering.</a:t>
            </a:r>
          </a:p>
          <a:p>
            <a:pPr lvl="1">
              <a:defRPr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SQL Injection Detection.</a:t>
            </a:r>
          </a:p>
          <a:p>
            <a:pPr lvl="1">
              <a:defRPr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XSS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Port Scanning, Header checks 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Comparative Analysis: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benchmarked against OWASP ZAP.</a:t>
            </a:r>
          </a:p>
          <a:p>
            <a:pPr lvl="1">
              <a:defRPr/>
            </a:pPr>
            <a:r>
              <a:rPr lang="en-GB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Metrics 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(Implicit):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Detection accuracy (True Positives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Scan Time.</a:t>
            </a:r>
          </a:p>
          <a:p>
            <a:pPr>
              <a:defRPr/>
            </a:pP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Validation of Findings:</a:t>
            </a:r>
            <a:endParaRPr lang="en-GB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defRPr/>
            </a:pP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SQL Injection vulnerabilities further validated using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SQLMap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exploitability (Boolean-based blind injection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411480" lvl="1" indent="0">
              <a:buNone/>
              <a:defRPr/>
            </a:pPr>
            <a:endParaRPr 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C:\Users\ann_p\Documents\Staffs\Dissertation\artefact screenshot\pentesting the vuln url\i queried the table users 1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1838" y="5468656"/>
            <a:ext cx="4851400" cy="9734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438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803"/>
            <a:ext cx="7620000" cy="1143000"/>
          </a:xfrm>
        </p:spPr>
        <p:txBody>
          <a:bodyPr/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Results &amp; Key Findings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95" y="1138286"/>
            <a:ext cx="8133761" cy="5479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vs. OWASP 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ZAP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defRPr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Scanner: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Detected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SQLi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potential &amp; open ports significantly faster (e.g., within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 seconds).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observed FPR.</a:t>
            </a:r>
          </a:p>
          <a:p>
            <a:pPr lvl="1">
              <a:defRPr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OWASP ZAP: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Slower scan time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(about an hour),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 potential for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FPs.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SQL Injection Detection &amp; Validation:</a:t>
            </a:r>
          </a:p>
          <a:p>
            <a:pPr lvl="1">
              <a:defRPr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Scanner successfully identified potential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SQLi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</a:p>
          <a:p>
            <a:pPr lvl="1">
              <a:defRPr/>
            </a:pPr>
            <a:r>
              <a:rPr lang="en-GB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SQLMap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confirmed exploitability:</a:t>
            </a:r>
          </a:p>
          <a:p>
            <a:pPr lvl="2">
              <a:defRPr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Identified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database (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acuart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tables (users).</a:t>
            </a:r>
          </a:p>
          <a:p>
            <a:pPr lvl="2">
              <a:defRPr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Successfully exfiltrated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credentials (username 'test', password 'test').</a:t>
            </a:r>
          </a:p>
          <a:p>
            <a:pPr>
              <a:defRPr/>
            </a:pP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Overall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Scanner Effectiveness (based on current scope):</a:t>
            </a:r>
          </a:p>
          <a:p>
            <a:pPr lvl="1">
              <a:defRPr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Efficient in identifying targeted vulnerabilities.</a:t>
            </a:r>
          </a:p>
          <a:p>
            <a:pPr lvl="1">
              <a:defRPr/>
            </a:pP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ecosystem proved effective for rapid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focused scanning.</a:t>
            </a:r>
          </a:p>
        </p:txBody>
      </p:sp>
    </p:spTree>
    <p:extLst>
      <p:ext uri="{BB962C8B-B14F-4D97-AF65-F5344CB8AC3E}">
        <p14:creationId xmlns:p14="http://schemas.microsoft.com/office/powerpoint/2010/main" val="420635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Zhang, B., Li, J.,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and Huang, G. (2022) ‘Efficiency and Effectiveness of Web Application Vulnerability Detection Approaches: A Review’,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ACM Computing Surveys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54(9).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10.1145/3474553.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5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1076</TotalTime>
  <Words>658</Words>
  <Application>Microsoft Office PowerPoint</Application>
  <PresentationFormat>On-screen Show (4:3)</PresentationFormat>
  <Paragraphs>89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Cambria</vt:lpstr>
      <vt:lpstr>Tahoma</vt:lpstr>
      <vt:lpstr>Times New Roman</vt:lpstr>
      <vt:lpstr>Adjacency</vt:lpstr>
      <vt:lpstr>Viva Presentation</vt:lpstr>
      <vt:lpstr>Research Gap/Improvement Area </vt:lpstr>
      <vt:lpstr>Proposed Solution -Scanner Architecture</vt:lpstr>
      <vt:lpstr>Proposed Solution - Core Modules &amp; Functionality</vt:lpstr>
      <vt:lpstr>Implementation</vt:lpstr>
      <vt:lpstr>Testing &amp; Validation - Methodology</vt:lpstr>
      <vt:lpstr>Test Results &amp; Key Findings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Methods</dc:title>
  <dc:creator>Rachel Cornes</dc:creator>
  <cp:lastModifiedBy>Microsoft account</cp:lastModifiedBy>
  <cp:revision>115</cp:revision>
  <dcterms:created xsi:type="dcterms:W3CDTF">2013-11-03T14:04:27Z</dcterms:created>
  <dcterms:modified xsi:type="dcterms:W3CDTF">2025-05-19T22:06:59Z</dcterms:modified>
</cp:coreProperties>
</file>