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64" r:id="rId3"/>
    <p:sldId id="258" r:id="rId4"/>
    <p:sldId id="259" r:id="rId5"/>
    <p:sldId id="260" r:id="rId6"/>
    <p:sldId id="261" r:id="rId7"/>
    <p:sldId id="262" r:id="rId8"/>
    <p:sldId id="263" r:id="rId9"/>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86488"/>
  </p:normalViewPr>
  <p:slideViewPr>
    <p:cSldViewPr snapToGrid="0">
      <p:cViewPr>
        <p:scale>
          <a:sx n="100" d="100"/>
          <a:sy n="100" d="100"/>
        </p:scale>
        <p:origin x="10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342D8-DB58-7540-A699-39C0ECD683B9}" type="datetimeFigureOut">
              <a:rPr lang="en-NG" smtClean="0"/>
              <a:t>22/05/2025</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88108-BE4C-424E-912E-BF3EAE6DCB49}" type="slidenum">
              <a:rPr lang="en-NG" smtClean="0"/>
              <a:t>‹#›</a:t>
            </a:fld>
            <a:endParaRPr lang="en-NG"/>
          </a:p>
        </p:txBody>
      </p:sp>
    </p:spTree>
    <p:extLst>
      <p:ext uri="{BB962C8B-B14F-4D97-AF65-F5344CB8AC3E}">
        <p14:creationId xmlns:p14="http://schemas.microsoft.com/office/powerpoint/2010/main" val="85500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Hello, my name is Lawrence Obidike, and I’m excited to present my dissertation project, a Smart Travel Assistant designed to transform how </a:t>
            </a:r>
            <a:r>
              <a:rPr lang="en-GB" dirty="0" err="1"/>
              <a:t>travelers</a:t>
            </a:r>
            <a:r>
              <a:rPr lang="en-GB" dirty="0"/>
              <a:t> plan their trips, using AI, and real-time data</a:t>
            </a:r>
            <a:endParaRPr lang="en-GB" noProof="0" dirty="0"/>
          </a:p>
        </p:txBody>
      </p:sp>
      <p:sp>
        <p:nvSpPr>
          <p:cNvPr id="4" name="Slide Number Placeholder 3"/>
          <p:cNvSpPr>
            <a:spLocks noGrp="1"/>
          </p:cNvSpPr>
          <p:nvPr>
            <p:ph type="sldNum" sz="quarter" idx="5"/>
          </p:nvPr>
        </p:nvSpPr>
        <p:spPr/>
        <p:txBody>
          <a:bodyPr rtlCol="0"/>
          <a:lstStyle/>
          <a:p>
            <a:pPr rtl="0"/>
            <a:fld id="{DDE82FD2-F864-2E4E-ACF0-2DBC196A7066}" type="slidenum">
              <a:rPr lang="en-GB" smtClean="0"/>
              <a:t>1</a:t>
            </a:fld>
            <a:endParaRPr lang="en-GB"/>
          </a:p>
        </p:txBody>
      </p:sp>
    </p:spTree>
    <p:extLst>
      <p:ext uri="{BB962C8B-B14F-4D97-AF65-F5344CB8AC3E}">
        <p14:creationId xmlns:p14="http://schemas.microsoft.com/office/powerpoint/2010/main" val="240805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G" dirty="0"/>
              <a:t>In the </a:t>
            </a:r>
            <a:r>
              <a:rPr lang="en-GB" dirty="0"/>
              <a:t>I</a:t>
            </a:r>
            <a:r>
              <a:rPr lang="en-NG" dirty="0"/>
              <a:t> used </a:t>
            </a:r>
            <a:r>
              <a:rPr lang="en-NG" sz="1200" kern="1200" dirty="0">
                <a:solidFill>
                  <a:schemeClr val="tx1"/>
                </a:solidFill>
                <a:effectLst/>
                <a:latin typeface="+mn-lt"/>
                <a:ea typeface="+mn-ea"/>
                <a:cs typeface="+mn-cs"/>
              </a:rPr>
              <a:t>Design Science Research Framework,  which comprises of problem identification, solution objectives, design and development, demonstration, evaluation and communication</a:t>
            </a:r>
          </a:p>
          <a:p>
            <a:endParaRPr lang="en-NG" dirty="0"/>
          </a:p>
        </p:txBody>
      </p:sp>
      <p:sp>
        <p:nvSpPr>
          <p:cNvPr id="4" name="Slide Number Placeholder 3"/>
          <p:cNvSpPr>
            <a:spLocks noGrp="1"/>
          </p:cNvSpPr>
          <p:nvPr>
            <p:ph type="sldNum" sz="quarter" idx="5"/>
          </p:nvPr>
        </p:nvSpPr>
        <p:spPr/>
        <p:txBody>
          <a:bodyPr/>
          <a:lstStyle/>
          <a:p>
            <a:fld id="{27F88108-BE4C-424E-912E-BF3EAE6DCB49}" type="slidenum">
              <a:rPr lang="en-NG" smtClean="0"/>
              <a:t>2</a:t>
            </a:fld>
            <a:endParaRPr lang="en-NG"/>
          </a:p>
        </p:txBody>
      </p:sp>
    </p:spTree>
    <p:extLst>
      <p:ext uri="{BB962C8B-B14F-4D97-AF65-F5344CB8AC3E}">
        <p14:creationId xmlns:p14="http://schemas.microsoft.com/office/powerpoint/2010/main" val="104915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sz="1200" kern="1200" dirty="0">
                <a:solidFill>
                  <a:schemeClr val="tx1"/>
                </a:solidFill>
                <a:effectLst/>
                <a:latin typeface="+mn-lt"/>
                <a:ea typeface="+mn-ea"/>
                <a:cs typeface="+mn-cs"/>
              </a:rPr>
              <a:t>In today's digital era, the process of planning a trip remains surprisingly fragmented and cumbersome despite technological advancements.</a:t>
            </a:r>
            <a:r>
              <a:rPr lang="en-NG" dirty="0">
                <a:effectLst/>
              </a:rPr>
              <a:t> </a:t>
            </a:r>
            <a:endParaRPr lang="en-GB" noProof="0" dirty="0"/>
          </a:p>
        </p:txBody>
      </p:sp>
      <p:sp>
        <p:nvSpPr>
          <p:cNvPr id="4" name="Slide Number Placeholder 3"/>
          <p:cNvSpPr>
            <a:spLocks noGrp="1"/>
          </p:cNvSpPr>
          <p:nvPr>
            <p:ph type="sldNum" sz="quarter" idx="5"/>
          </p:nvPr>
        </p:nvSpPr>
        <p:spPr/>
        <p:txBody>
          <a:bodyPr/>
          <a:lstStyle/>
          <a:p>
            <a:pPr rtl="0"/>
            <a:fld id="{DDE82FD2-F864-2E4E-ACF0-2DBC196A7066}" type="slidenum">
              <a:rPr lang="en-GB" smtClean="0"/>
              <a:t>3</a:t>
            </a:fld>
            <a:endParaRPr lang="en-GB"/>
          </a:p>
        </p:txBody>
      </p:sp>
    </p:spTree>
    <p:extLst>
      <p:ext uri="{BB962C8B-B14F-4D97-AF65-F5344CB8AC3E}">
        <p14:creationId xmlns:p14="http://schemas.microsoft.com/office/powerpoint/2010/main" val="407474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assistant engages the user in a conversation, collects relevant trip data, and generates a customized itinerary using APIs and internal logic. It’s a full-stack solution focused on usability and automation.</a:t>
            </a:r>
            <a:endParaRPr lang="en-GB" noProof="0" dirty="0"/>
          </a:p>
        </p:txBody>
      </p:sp>
      <p:sp>
        <p:nvSpPr>
          <p:cNvPr id="4" name="Slide Number Placeholder 3"/>
          <p:cNvSpPr>
            <a:spLocks noGrp="1"/>
          </p:cNvSpPr>
          <p:nvPr>
            <p:ph type="sldNum" sz="quarter" idx="5"/>
          </p:nvPr>
        </p:nvSpPr>
        <p:spPr/>
        <p:txBody>
          <a:bodyPr/>
          <a:lstStyle/>
          <a:p>
            <a:pPr rtl="0"/>
            <a:fld id="{DDE82FD2-F864-2E4E-ACF0-2DBC196A7066}" type="slidenum">
              <a:rPr lang="en-GB" smtClean="0"/>
              <a:t>4</a:t>
            </a:fld>
            <a:endParaRPr lang="en-GB"/>
          </a:p>
        </p:txBody>
      </p:sp>
    </p:spTree>
    <p:extLst>
      <p:ext uri="{BB962C8B-B14F-4D97-AF65-F5344CB8AC3E}">
        <p14:creationId xmlns:p14="http://schemas.microsoft.com/office/powerpoint/2010/main" val="131209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overall system architecture from user interaction to data fetching, logic processing, and frontend rendering.</a:t>
            </a:r>
            <a:endParaRPr lang="en-NG" dirty="0"/>
          </a:p>
        </p:txBody>
      </p:sp>
      <p:sp>
        <p:nvSpPr>
          <p:cNvPr id="4" name="Slide Number Placeholder 3"/>
          <p:cNvSpPr>
            <a:spLocks noGrp="1"/>
          </p:cNvSpPr>
          <p:nvPr>
            <p:ph type="sldNum" sz="quarter" idx="5"/>
          </p:nvPr>
        </p:nvSpPr>
        <p:spPr/>
        <p:txBody>
          <a:bodyPr/>
          <a:lstStyle/>
          <a:p>
            <a:fld id="{27F88108-BE4C-424E-912E-BF3EAE6DCB49}" type="slidenum">
              <a:rPr lang="en-NG" smtClean="0"/>
              <a:t>5</a:t>
            </a:fld>
            <a:endParaRPr lang="en-NG"/>
          </a:p>
        </p:txBody>
      </p:sp>
    </p:spTree>
    <p:extLst>
      <p:ext uri="{BB962C8B-B14F-4D97-AF65-F5344CB8AC3E}">
        <p14:creationId xmlns:p14="http://schemas.microsoft.com/office/powerpoint/2010/main" val="66378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implemented a dynamic multi-step UI in React, driven by </a:t>
            </a:r>
            <a:r>
              <a:rPr lang="en-GB" dirty="0" err="1"/>
              <a:t>Zustand</a:t>
            </a:r>
            <a:r>
              <a:rPr lang="en-GB" dirty="0"/>
              <a:t>, with a backend powered by Node </a:t>
            </a:r>
            <a:r>
              <a:rPr lang="en-GB" dirty="0" err="1"/>
              <a:t>js</a:t>
            </a:r>
            <a:r>
              <a:rPr lang="en-GB" dirty="0"/>
              <a:t> and real-time data from Google APIs.</a:t>
            </a:r>
            <a:endParaRPr lang="en-NG" dirty="0"/>
          </a:p>
        </p:txBody>
      </p:sp>
      <p:sp>
        <p:nvSpPr>
          <p:cNvPr id="4" name="Slide Number Placeholder 3"/>
          <p:cNvSpPr>
            <a:spLocks noGrp="1"/>
          </p:cNvSpPr>
          <p:nvPr>
            <p:ph type="sldNum" sz="quarter" idx="5"/>
          </p:nvPr>
        </p:nvSpPr>
        <p:spPr/>
        <p:txBody>
          <a:bodyPr/>
          <a:lstStyle/>
          <a:p>
            <a:fld id="{27F88108-BE4C-424E-912E-BF3EAE6DCB49}" type="slidenum">
              <a:rPr lang="en-NG" smtClean="0"/>
              <a:t>6</a:t>
            </a:fld>
            <a:endParaRPr lang="en-NG"/>
          </a:p>
        </p:txBody>
      </p:sp>
    </p:spTree>
    <p:extLst>
      <p:ext uri="{BB962C8B-B14F-4D97-AF65-F5344CB8AC3E}">
        <p14:creationId xmlns:p14="http://schemas.microsoft.com/office/powerpoint/2010/main" val="253067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focused on robust software testing techniques. I wrote unit tests to verify core functions and used integration testing to confirm that different services like the APIs work together smoothly. This ensured that the application is reliable and ready for user trials in future work.</a:t>
            </a:r>
            <a:endParaRPr lang="en-NG" dirty="0"/>
          </a:p>
        </p:txBody>
      </p:sp>
      <p:sp>
        <p:nvSpPr>
          <p:cNvPr id="4" name="Slide Number Placeholder 3"/>
          <p:cNvSpPr>
            <a:spLocks noGrp="1"/>
          </p:cNvSpPr>
          <p:nvPr>
            <p:ph type="sldNum" sz="quarter" idx="5"/>
          </p:nvPr>
        </p:nvSpPr>
        <p:spPr/>
        <p:txBody>
          <a:bodyPr/>
          <a:lstStyle/>
          <a:p>
            <a:fld id="{27F88108-BE4C-424E-912E-BF3EAE6DCB49}" type="slidenum">
              <a:rPr lang="en-NG" smtClean="0"/>
              <a:t>7</a:t>
            </a:fld>
            <a:endParaRPr lang="en-NG"/>
          </a:p>
        </p:txBody>
      </p:sp>
    </p:spTree>
    <p:extLst>
      <p:ext uri="{BB962C8B-B14F-4D97-AF65-F5344CB8AC3E}">
        <p14:creationId xmlns:p14="http://schemas.microsoft.com/office/powerpoint/2010/main" val="66417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project shows how AI and user-focused design can make travel planning effortless. Thank you!</a:t>
            </a:r>
            <a:endParaRPr lang="en-NG" dirty="0"/>
          </a:p>
        </p:txBody>
      </p:sp>
      <p:sp>
        <p:nvSpPr>
          <p:cNvPr id="4" name="Slide Number Placeholder 3"/>
          <p:cNvSpPr>
            <a:spLocks noGrp="1"/>
          </p:cNvSpPr>
          <p:nvPr>
            <p:ph type="sldNum" sz="quarter" idx="5"/>
          </p:nvPr>
        </p:nvSpPr>
        <p:spPr/>
        <p:txBody>
          <a:bodyPr/>
          <a:lstStyle/>
          <a:p>
            <a:fld id="{27F88108-BE4C-424E-912E-BF3EAE6DCB49}" type="slidenum">
              <a:rPr lang="en-NG" smtClean="0"/>
              <a:t>8</a:t>
            </a:fld>
            <a:endParaRPr lang="en-NG"/>
          </a:p>
        </p:txBody>
      </p:sp>
    </p:spTree>
    <p:extLst>
      <p:ext uri="{BB962C8B-B14F-4D97-AF65-F5344CB8AC3E}">
        <p14:creationId xmlns:p14="http://schemas.microsoft.com/office/powerpoint/2010/main" val="386000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BA2-11F2-4300-5EEC-44198F7DB7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G"/>
          </a:p>
        </p:txBody>
      </p:sp>
      <p:sp>
        <p:nvSpPr>
          <p:cNvPr id="3" name="Subtitle 2">
            <a:extLst>
              <a:ext uri="{FF2B5EF4-FFF2-40B4-BE49-F238E27FC236}">
                <a16:creationId xmlns:a16="http://schemas.microsoft.com/office/drawing/2014/main" id="{402881E7-1FA0-041F-61E3-48EA85148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G"/>
          </a:p>
        </p:txBody>
      </p:sp>
      <p:sp>
        <p:nvSpPr>
          <p:cNvPr id="4" name="Date Placeholder 3">
            <a:extLst>
              <a:ext uri="{FF2B5EF4-FFF2-40B4-BE49-F238E27FC236}">
                <a16:creationId xmlns:a16="http://schemas.microsoft.com/office/drawing/2014/main" id="{B29CDBFD-B8CE-2CCF-93AB-7C98043C2304}"/>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5" name="Footer Placeholder 4">
            <a:extLst>
              <a:ext uri="{FF2B5EF4-FFF2-40B4-BE49-F238E27FC236}">
                <a16:creationId xmlns:a16="http://schemas.microsoft.com/office/drawing/2014/main" id="{576321B5-89EF-EEE5-7856-4F8935AF039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B8B5434-92CA-2D85-E04D-7AE6B2FFB8F1}"/>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42857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621B-5FFA-4977-7B6A-73EDE19011D6}"/>
              </a:ext>
            </a:extLst>
          </p:cNvPr>
          <p:cNvSpPr>
            <a:spLocks noGrp="1"/>
          </p:cNvSpPr>
          <p:nvPr>
            <p:ph type="title"/>
          </p:nvPr>
        </p:nvSpPr>
        <p:spPr/>
        <p:txBody>
          <a:bodyPr/>
          <a:lstStyle/>
          <a:p>
            <a:r>
              <a:rPr lang="en-GB"/>
              <a:t>Click to edit Master title style</a:t>
            </a:r>
            <a:endParaRPr lang="en-NG"/>
          </a:p>
        </p:txBody>
      </p:sp>
      <p:sp>
        <p:nvSpPr>
          <p:cNvPr id="3" name="Vertical Text Placeholder 2">
            <a:extLst>
              <a:ext uri="{FF2B5EF4-FFF2-40B4-BE49-F238E27FC236}">
                <a16:creationId xmlns:a16="http://schemas.microsoft.com/office/drawing/2014/main" id="{018F411A-3194-FB03-7BE5-B4B1A98E18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AE703A8E-E167-8D68-B3CE-1AE94270FEC2}"/>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5" name="Footer Placeholder 4">
            <a:extLst>
              <a:ext uri="{FF2B5EF4-FFF2-40B4-BE49-F238E27FC236}">
                <a16:creationId xmlns:a16="http://schemas.microsoft.com/office/drawing/2014/main" id="{32377E71-25FF-20DB-8F7C-53D1D2415A9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7EC13B3E-8D86-9C12-B1D1-7ABA0D64C84E}"/>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32609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947D0-2D5B-B5A6-7A6D-5467B7EB69D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G"/>
          </a:p>
        </p:txBody>
      </p:sp>
      <p:sp>
        <p:nvSpPr>
          <p:cNvPr id="3" name="Vertical Text Placeholder 2">
            <a:extLst>
              <a:ext uri="{FF2B5EF4-FFF2-40B4-BE49-F238E27FC236}">
                <a16:creationId xmlns:a16="http://schemas.microsoft.com/office/drawing/2014/main" id="{2338838F-7106-7A7E-D7D4-639B1098BC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004EC25C-EEF9-D545-C4E6-CF91425E87E3}"/>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5" name="Footer Placeholder 4">
            <a:extLst>
              <a:ext uri="{FF2B5EF4-FFF2-40B4-BE49-F238E27FC236}">
                <a16:creationId xmlns:a16="http://schemas.microsoft.com/office/drawing/2014/main" id="{2D1BC40D-B41E-6406-FC1B-BEE4A4C6A95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C3D45D22-4F9E-DF8B-2720-54120E9282A2}"/>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23014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lvl1pPr>
              <a:defRPr sz="1000"/>
            </a:lvl1pPr>
          </a:lstStyle>
          <a:p>
            <a:pPr rtl="0"/>
            <a:r>
              <a:rPr lang="en-GB" noProof="0"/>
              <a:t>10/9/2021</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a:xfrm>
            <a:off x="4053114" y="6356350"/>
            <a:ext cx="2188029" cy="365125"/>
          </a:xfrm>
        </p:spPr>
        <p:txBody>
          <a:bodyPr rtlCol="0"/>
          <a:lstStyle>
            <a:lvl1pPr algn="r">
              <a:defRPr sz="1000"/>
            </a:lvl1pPr>
          </a:lstStyle>
          <a:p>
            <a:pPr rtl="0"/>
            <a:r>
              <a:rPr lang="en-GB" noProof="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lvl1pPr>
              <a:defRPr sz="1000">
                <a:solidFill>
                  <a:schemeClr val="bg1"/>
                </a:solidFill>
              </a:defRPr>
            </a:lvl1pPr>
          </a:lstStyle>
          <a:p>
            <a:pPr rtl="0"/>
            <a:fld id="{294A09A9-5501-47C1-A89A-A340965A2BE2}" type="slidenum">
              <a:rPr lang="en-GB" noProof="0" smtClean="0"/>
              <a:pPr/>
              <a:t>‹#›</a:t>
            </a:fld>
            <a:endParaRPr lang="en-GB" noProof="0"/>
          </a:p>
        </p:txBody>
      </p:sp>
      <p:cxnSp>
        <p:nvCxnSpPr>
          <p:cNvPr id="8" name="Straight Connector 7">
            <a:extLst>
              <a:ext uri="{FF2B5EF4-FFF2-40B4-BE49-F238E27FC236}">
                <a16:creationId xmlns:a16="http://schemas.microsoft.com/office/drawing/2014/main" id="{59FE6242-19BA-2847-9959-30D6F0E27035}"/>
              </a:ext>
            </a:extLst>
          </p:cNvPr>
          <p:cNvCxnSpPr/>
          <p:nvPr userDrawn="1"/>
        </p:nvCxnSpPr>
        <p:spPr>
          <a:xfrm flipH="1">
            <a:off x="633306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15A3155-E4BF-478C-8D90-C66F5EB27439}"/>
              </a:ext>
            </a:extLst>
          </p:cNvPr>
          <p:cNvSpPr>
            <a:spLocks noGrp="1"/>
          </p:cNvSpPr>
          <p:nvPr>
            <p:ph type="ctrTitle"/>
          </p:nvPr>
        </p:nvSpPr>
        <p:spPr>
          <a:xfrm>
            <a:off x="693683" y="879636"/>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rtlCol="0" anchor="ctr">
            <a:noAutofit/>
          </a:bodyPr>
          <a:lstStyle>
            <a:lvl1pPr algn="l">
              <a:lnSpc>
                <a:spcPct val="100000"/>
              </a:lnSpc>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10" name="Subtitle 2">
            <a:extLst>
              <a:ext uri="{FF2B5EF4-FFF2-40B4-BE49-F238E27FC236}">
                <a16:creationId xmlns:a16="http://schemas.microsoft.com/office/drawing/2014/main" id="{EDF23CDC-9A9D-5247-AD71-0A10D94BDCBE}"/>
              </a:ext>
            </a:extLst>
          </p:cNvPr>
          <p:cNvSpPr>
            <a:spLocks noGrp="1"/>
          </p:cNvSpPr>
          <p:nvPr>
            <p:ph type="subTitle" idx="1"/>
          </p:nvPr>
        </p:nvSpPr>
        <p:spPr>
          <a:xfrm>
            <a:off x="916016" y="2551819"/>
            <a:ext cx="4413068" cy="3539265"/>
          </a:xfrm>
        </p:spPr>
        <p:txBody>
          <a:bodyPr rtlCol="0">
            <a:normAutofit/>
          </a:bodyPr>
          <a:lstStyle>
            <a:lvl1pPr marL="342900" indent="-342900" algn="l">
              <a:lnSpc>
                <a:spcPct val="100000"/>
              </a:lnSpc>
              <a:buFont typeface="Arial" panose="020B0604020202020204" pitchFamily="34" charset="0"/>
              <a:buChar char="•"/>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27" name="Picture Placeholder 26">
            <a:extLst>
              <a:ext uri="{FF2B5EF4-FFF2-40B4-BE49-F238E27FC236}">
                <a16:creationId xmlns:a16="http://schemas.microsoft.com/office/drawing/2014/main" id="{0DA38E85-9448-450D-A4ED-FFA79C7100D6}"/>
              </a:ext>
            </a:extLst>
          </p:cNvPr>
          <p:cNvSpPr>
            <a:spLocks noGrp="1"/>
          </p:cNvSpPr>
          <p:nvPr>
            <p:ph type="pic" sz="quarter" idx="14"/>
          </p:nvPr>
        </p:nvSpPr>
        <p:spPr>
          <a:xfrm>
            <a:off x="6461342" y="0"/>
            <a:ext cx="5730658"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rtlCol="0" anchor="ctr">
            <a:noAutofit/>
          </a:bodyPr>
          <a:lstStyle>
            <a:lvl1pPr marL="0" indent="0" algn="ctr">
              <a:buNone/>
              <a:defRPr/>
            </a:lvl1pPr>
          </a:lstStyle>
          <a:p>
            <a:pPr rtl="0"/>
            <a:r>
              <a:rPr lang="en-GB" noProof="0"/>
              <a:t>Click icon to add picture</a:t>
            </a:r>
          </a:p>
        </p:txBody>
      </p:sp>
    </p:spTree>
    <p:extLst>
      <p:ext uri="{BB962C8B-B14F-4D97-AF65-F5344CB8AC3E}">
        <p14:creationId xmlns:p14="http://schemas.microsoft.com/office/powerpoint/2010/main" val="208162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A6943C0-A7A3-4C4C-BEB2-9176DE863005}"/>
              </a:ext>
            </a:extLst>
          </p:cNvPr>
          <p:cNvSpPr>
            <a:spLocks noGrp="1"/>
          </p:cNvSpPr>
          <p:nvPr>
            <p:ph type="pic" sz="quarter" idx="13"/>
          </p:nvPr>
        </p:nvSpPr>
        <p:spPr>
          <a:xfrm>
            <a:off x="3681047" y="0"/>
            <a:ext cx="8510952" cy="6858000"/>
          </a:xfrm>
          <a:custGeom>
            <a:avLst/>
            <a:gdLst>
              <a:gd name="connsiteX0" fmla="*/ 1706880 w 8510952"/>
              <a:gd name="connsiteY0" fmla="*/ 0 h 6858000"/>
              <a:gd name="connsiteX1" fmla="*/ 8510952 w 8510952"/>
              <a:gd name="connsiteY1" fmla="*/ 0 h 6858000"/>
              <a:gd name="connsiteX2" fmla="*/ 8510952 w 8510952"/>
              <a:gd name="connsiteY2" fmla="*/ 6858000 h 6858000"/>
              <a:gd name="connsiteX3" fmla="*/ 0 w 8510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10952" h="6858000">
                <a:moveTo>
                  <a:pt x="1706880" y="0"/>
                </a:moveTo>
                <a:lnTo>
                  <a:pt x="8510952" y="0"/>
                </a:lnTo>
                <a:lnTo>
                  <a:pt x="8510952" y="6858000"/>
                </a:lnTo>
                <a:lnTo>
                  <a:pt x="0" y="6858000"/>
                </a:lnTo>
                <a:close/>
              </a:path>
            </a:pathLst>
          </a:custGeom>
        </p:spPr>
        <p:txBody>
          <a:bodyPr wrap="square" rtlCol="0" anchor="ctr">
            <a:noAutofit/>
          </a:bodyPr>
          <a:lstStyle>
            <a:lvl1pPr marL="0" indent="0" algn="ctr">
              <a:buNone/>
              <a:defRPr/>
            </a:lvl1pPr>
          </a:lstStyle>
          <a:p>
            <a:pPr rtl="0"/>
            <a:r>
              <a:rPr lang="en-GB" noProof="0"/>
              <a:t>Click icon to add picture</a:t>
            </a:r>
          </a:p>
        </p:txBody>
      </p:sp>
      <p:cxnSp>
        <p:nvCxnSpPr>
          <p:cNvPr id="4" name="Straight Connector 3">
            <a:extLst>
              <a:ext uri="{FF2B5EF4-FFF2-40B4-BE49-F238E27FC236}">
                <a16:creationId xmlns:a16="http://schemas.microsoft.com/office/drawing/2014/main" id="{104F3C93-C085-8A47-9A2A-6AD3F3D69F4E}"/>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941283B3-F5BE-4FDF-829D-D1BE17F71653}"/>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320040" rtlCol="0" anchor="ctr">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916016" y="2551819"/>
            <a:ext cx="2952599" cy="3539265"/>
          </a:xfrm>
        </p:spPr>
        <p:txBody>
          <a:bodyPr rtlCol="0">
            <a:normAutofit/>
          </a:bodyPr>
          <a:lstStyle>
            <a:lvl1pPr marL="0" indent="0" algn="l">
              <a:lnSpc>
                <a:spcPct val="100000"/>
              </a:lnSpc>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rtlCol="0"/>
          <a:lstStyle>
            <a:lvl1pPr>
              <a:defRPr sz="1000"/>
            </a:lvl1pPr>
          </a:lstStyle>
          <a:p>
            <a:pPr rtl="0"/>
            <a:r>
              <a:rPr lang="en-GB" noProof="0"/>
              <a:t>10/9/2021</a:t>
            </a:r>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rtlCol="0"/>
          <a:lstStyle>
            <a:lvl1pPr>
              <a:defRPr sz="1000">
                <a:solidFill>
                  <a:schemeClr val="bg1"/>
                </a:solidFill>
              </a:defRPr>
            </a:lvl1pPr>
          </a:lstStyle>
          <a:p>
            <a:pPr rtl="0"/>
            <a:r>
              <a:rPr lang="en-GB" noProof="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rtlCol="0"/>
          <a:lstStyle>
            <a:lvl1pPr>
              <a:defRPr sz="1000">
                <a:solidFill>
                  <a:schemeClr val="bg1"/>
                </a:solidFill>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48239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D6AC9F3-6F32-409B-A3B1-EEF36BA06678}"/>
              </a:ext>
            </a:extLst>
          </p:cNvPr>
          <p:cNvSpPr>
            <a:spLocks noGrp="1"/>
          </p:cNvSpPr>
          <p:nvPr>
            <p:ph type="pic" sz="quarter" idx="13"/>
          </p:nvPr>
        </p:nvSpPr>
        <p:spPr>
          <a:xfrm>
            <a:off x="0" y="0"/>
            <a:ext cx="8534400" cy="6858000"/>
          </a:xfrm>
          <a:custGeom>
            <a:avLst/>
            <a:gdLst>
              <a:gd name="connsiteX0" fmla="*/ 0 w 8534400"/>
              <a:gd name="connsiteY0" fmla="*/ 0 h 6858000"/>
              <a:gd name="connsiteX1" fmla="*/ 6827520 w 8534400"/>
              <a:gd name="connsiteY1" fmla="*/ 0 h 6858000"/>
              <a:gd name="connsiteX2" fmla="*/ 7070048 w 8534400"/>
              <a:gd name="connsiteY2" fmla="*/ 974442 h 6858000"/>
              <a:gd name="connsiteX3" fmla="*/ 5680814 w 8534400"/>
              <a:gd name="connsiteY3" fmla="*/ 974442 h 6858000"/>
              <a:gd name="connsiteX4" fmla="*/ 5680814 w 8534400"/>
              <a:gd name="connsiteY4" fmla="*/ 5758652 h 6858000"/>
              <a:gd name="connsiteX5" fmla="*/ 8260785 w 8534400"/>
              <a:gd name="connsiteY5" fmla="*/ 5758652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070048" y="974442"/>
                </a:lnTo>
                <a:lnTo>
                  <a:pt x="5680814" y="974442"/>
                </a:lnTo>
                <a:lnTo>
                  <a:pt x="5680814" y="5758652"/>
                </a:lnTo>
                <a:lnTo>
                  <a:pt x="8260785" y="5758652"/>
                </a:lnTo>
                <a:lnTo>
                  <a:pt x="8534400" y="6858000"/>
                </a:lnTo>
                <a:lnTo>
                  <a:pt x="0" y="6858000"/>
                </a:lnTo>
                <a:close/>
              </a:path>
            </a:pathLst>
          </a:custGeom>
        </p:spPr>
        <p:txBody>
          <a:bodyPr wrap="square" rtlCol="0" anchor="ctr">
            <a:noAutofit/>
          </a:bodyPr>
          <a:lstStyle>
            <a:lvl1pPr marL="0" indent="0" algn="ctr">
              <a:buNone/>
              <a:defRPr/>
            </a:lvl1pPr>
          </a:lstStyle>
          <a:p>
            <a:pPr rtl="0"/>
            <a:r>
              <a:rPr lang="en-GB" noProof="0"/>
              <a:t>Click icon to add picture</a:t>
            </a:r>
          </a:p>
        </p:txBody>
      </p:sp>
      <p:sp>
        <p:nvSpPr>
          <p:cNvPr id="20" name="Rectangle 19">
            <a:extLst>
              <a:ext uri="{FF2B5EF4-FFF2-40B4-BE49-F238E27FC236}">
                <a16:creationId xmlns:a16="http://schemas.microsoft.com/office/drawing/2014/main" id="{E26FF020-BB93-4C6C-B3ED-8326D424097A}"/>
              </a:ext>
            </a:extLst>
          </p:cNvPr>
          <p:cNvSpPr/>
          <p:nvPr userDrawn="1"/>
        </p:nvSpPr>
        <p:spPr>
          <a:xfrm>
            <a:off x="5680814" y="974442"/>
            <a:ext cx="5228191" cy="478421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itle 1">
            <a:extLst>
              <a:ext uri="{FF2B5EF4-FFF2-40B4-BE49-F238E27FC236}">
                <a16:creationId xmlns:a16="http://schemas.microsoft.com/office/drawing/2014/main" id="{5942173C-2B01-804E-85FB-4D68140D4E1A}"/>
              </a:ext>
            </a:extLst>
          </p:cNvPr>
          <p:cNvSpPr>
            <a:spLocks noGrp="1"/>
          </p:cNvSpPr>
          <p:nvPr>
            <p:ph type="ctrTitle"/>
          </p:nvPr>
        </p:nvSpPr>
        <p:spPr>
          <a:xfrm>
            <a:off x="6096000" y="1106424"/>
            <a:ext cx="4446062" cy="916644"/>
          </a:xfrm>
        </p:spPr>
        <p:txBody>
          <a:bodyPr rtlCol="0" anchor="b">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6096000" y="2075245"/>
            <a:ext cx="4446062" cy="3295405"/>
          </a:xfrm>
        </p:spPr>
        <p:txBody>
          <a:bodyPr rtlCol="0">
            <a:normAutofit/>
          </a:bodyPr>
          <a:lstStyle>
            <a:lvl1pPr marL="0" indent="0" algn="l">
              <a:lnSpc>
                <a:spcPct val="125000"/>
              </a:lnSpc>
              <a:buNone/>
              <a:defRPr sz="1800" spc="140" baseline="0">
                <a:solidFill>
                  <a:schemeClr val="bg1"/>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cxnSp>
        <p:nvCxnSpPr>
          <p:cNvPr id="4" name="Straight Connector 3">
            <a:extLst>
              <a:ext uri="{FF2B5EF4-FFF2-40B4-BE49-F238E27FC236}">
                <a16:creationId xmlns:a16="http://schemas.microsoft.com/office/drawing/2014/main" id="{104F3C93-C085-8A47-9A2A-6AD3F3D69F4E}"/>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rtlCol="0"/>
          <a:lstStyle>
            <a:lvl1pPr>
              <a:defRPr sz="1000">
                <a:solidFill>
                  <a:schemeClr val="bg1"/>
                </a:solidFill>
              </a:defRPr>
            </a:lvl1pPr>
          </a:lstStyle>
          <a:p>
            <a:pPr rtl="0"/>
            <a:r>
              <a:rPr lang="en-GB" noProof="0"/>
              <a:t>10/9/2021</a:t>
            </a:r>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rtlCol="0"/>
          <a:lstStyle>
            <a:lvl1pPr>
              <a:defRPr sz="1000">
                <a:solidFill>
                  <a:schemeClr val="bg1"/>
                </a:solidFill>
              </a:defRPr>
            </a:lvl1pPr>
          </a:lstStyle>
          <a:p>
            <a:pPr rtl="0"/>
            <a:r>
              <a:rPr lang="en-GB" noProof="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rtlCol="0"/>
          <a:lstStyle>
            <a:lvl1pPr>
              <a:defRPr sz="1000">
                <a:solidFill>
                  <a:schemeClr val="tx2">
                    <a:lumMod val="60000"/>
                    <a:lumOff val="40000"/>
                  </a:schemeClr>
                </a:solidFill>
              </a:defRPr>
            </a:lvl1pPr>
          </a:lstStyle>
          <a:p>
            <a:pPr rtl="0"/>
            <a:fld id="{294A09A9-5501-47C1-A89A-A340965A2BE2}" type="slidenum">
              <a:rPr lang="en-GB" noProof="0" smtClean="0"/>
              <a:pPr/>
              <a:t>‹#›</a:t>
            </a:fld>
            <a:endParaRPr lang="en-GB" noProof="0"/>
          </a:p>
        </p:txBody>
      </p:sp>
      <p:sp>
        <p:nvSpPr>
          <p:cNvPr id="3" name="Rectangle 2">
            <a:extLst>
              <a:ext uri="{FF2B5EF4-FFF2-40B4-BE49-F238E27FC236}">
                <a16:creationId xmlns:a16="http://schemas.microsoft.com/office/drawing/2014/main" id="{7C00B690-D495-014F-8F60-C8152AD122A2}"/>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93D3DB60-9D00-2B4C-A1B6-A76F20998922}"/>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A4B7F1F1-6439-8D45-8BCD-B68DB64CEDC1}"/>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1B870777-57CE-7A40-BCBA-E189F67DF446}"/>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2A332DFE-5DF9-9744-86D5-7CE052E088CE}"/>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1152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9901-6DDA-0503-D86B-487BE6784CBE}"/>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14F82DB8-C7DB-A5F3-5D90-6877B3746E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96068B84-46B3-EC62-2217-63D6A08C89C4}"/>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5" name="Footer Placeholder 4">
            <a:extLst>
              <a:ext uri="{FF2B5EF4-FFF2-40B4-BE49-F238E27FC236}">
                <a16:creationId xmlns:a16="http://schemas.microsoft.com/office/drawing/2014/main" id="{D8F2AEF6-5E79-E1EA-3195-12C4482E5CD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0F730E6-0AEA-96B4-2B69-530330E90D24}"/>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313300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4799-C9E2-862B-ACE1-B91997FBCC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G"/>
          </a:p>
        </p:txBody>
      </p:sp>
      <p:sp>
        <p:nvSpPr>
          <p:cNvPr id="3" name="Text Placeholder 2">
            <a:extLst>
              <a:ext uri="{FF2B5EF4-FFF2-40B4-BE49-F238E27FC236}">
                <a16:creationId xmlns:a16="http://schemas.microsoft.com/office/drawing/2014/main" id="{B6FC5D24-4B60-9B7E-4CC1-3831E0BBB7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4A4468-E827-1FB4-4E73-E38A71850032}"/>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5" name="Footer Placeholder 4">
            <a:extLst>
              <a:ext uri="{FF2B5EF4-FFF2-40B4-BE49-F238E27FC236}">
                <a16:creationId xmlns:a16="http://schemas.microsoft.com/office/drawing/2014/main" id="{A57BCD42-C322-B7C1-DB94-FBBE30FD041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360F969-6A91-D1AF-5DD6-35AB7501664F}"/>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219017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B674-8FEC-1B34-435B-AA71D90A261F}"/>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53B1DB6D-74DD-4C7A-2AA9-BE0E3F4C44E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Content Placeholder 3">
            <a:extLst>
              <a:ext uri="{FF2B5EF4-FFF2-40B4-BE49-F238E27FC236}">
                <a16:creationId xmlns:a16="http://schemas.microsoft.com/office/drawing/2014/main" id="{40F3D82A-155D-3414-9730-4E13CD0A9C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5" name="Date Placeholder 4">
            <a:extLst>
              <a:ext uri="{FF2B5EF4-FFF2-40B4-BE49-F238E27FC236}">
                <a16:creationId xmlns:a16="http://schemas.microsoft.com/office/drawing/2014/main" id="{3769DD3C-AF13-14A3-6EB1-4E2E0BB3D9BB}"/>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6" name="Footer Placeholder 5">
            <a:extLst>
              <a:ext uri="{FF2B5EF4-FFF2-40B4-BE49-F238E27FC236}">
                <a16:creationId xmlns:a16="http://schemas.microsoft.com/office/drawing/2014/main" id="{088051A6-81DF-5212-A03C-6C095B6B44E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DB37D4A5-409D-F747-0952-41A90D696EEA}"/>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6678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6DB0-A8CE-7D51-B5EC-09B3EE6F0CD8}"/>
              </a:ext>
            </a:extLst>
          </p:cNvPr>
          <p:cNvSpPr>
            <a:spLocks noGrp="1"/>
          </p:cNvSpPr>
          <p:nvPr>
            <p:ph type="title"/>
          </p:nvPr>
        </p:nvSpPr>
        <p:spPr>
          <a:xfrm>
            <a:off x="839788" y="365125"/>
            <a:ext cx="10515600" cy="1325563"/>
          </a:xfrm>
        </p:spPr>
        <p:txBody>
          <a:bodyPr/>
          <a:lstStyle/>
          <a:p>
            <a:r>
              <a:rPr lang="en-GB"/>
              <a:t>Click to edit Master title style</a:t>
            </a:r>
            <a:endParaRPr lang="en-NG"/>
          </a:p>
        </p:txBody>
      </p:sp>
      <p:sp>
        <p:nvSpPr>
          <p:cNvPr id="3" name="Text Placeholder 2">
            <a:extLst>
              <a:ext uri="{FF2B5EF4-FFF2-40B4-BE49-F238E27FC236}">
                <a16:creationId xmlns:a16="http://schemas.microsoft.com/office/drawing/2014/main" id="{C758EA37-A8AB-517B-10E6-EC05A5474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6BB0B6-8C8C-379D-32B7-796A8E6B62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5" name="Text Placeholder 4">
            <a:extLst>
              <a:ext uri="{FF2B5EF4-FFF2-40B4-BE49-F238E27FC236}">
                <a16:creationId xmlns:a16="http://schemas.microsoft.com/office/drawing/2014/main" id="{825FB7CC-5BA1-3941-9AE4-7F6DE3091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00C941-164C-D177-FE12-99A3E3AD5E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7" name="Date Placeholder 6">
            <a:extLst>
              <a:ext uri="{FF2B5EF4-FFF2-40B4-BE49-F238E27FC236}">
                <a16:creationId xmlns:a16="http://schemas.microsoft.com/office/drawing/2014/main" id="{D7E1E679-6A94-0875-6701-E8919086153C}"/>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8" name="Footer Placeholder 7">
            <a:extLst>
              <a:ext uri="{FF2B5EF4-FFF2-40B4-BE49-F238E27FC236}">
                <a16:creationId xmlns:a16="http://schemas.microsoft.com/office/drawing/2014/main" id="{2702FA4E-E499-64CD-230F-C2C7C2E21BEB}"/>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42F1E030-2207-192C-A9A0-FAEB276E566B}"/>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35729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3A1F-0930-785C-E0E1-215108F0119F}"/>
              </a:ext>
            </a:extLst>
          </p:cNvPr>
          <p:cNvSpPr>
            <a:spLocks noGrp="1"/>
          </p:cNvSpPr>
          <p:nvPr>
            <p:ph type="title"/>
          </p:nvPr>
        </p:nvSpPr>
        <p:spPr/>
        <p:txBody>
          <a:bodyPr/>
          <a:lstStyle/>
          <a:p>
            <a:r>
              <a:rPr lang="en-GB"/>
              <a:t>Click to edit Master title style</a:t>
            </a:r>
            <a:endParaRPr lang="en-NG"/>
          </a:p>
        </p:txBody>
      </p:sp>
      <p:sp>
        <p:nvSpPr>
          <p:cNvPr id="3" name="Date Placeholder 2">
            <a:extLst>
              <a:ext uri="{FF2B5EF4-FFF2-40B4-BE49-F238E27FC236}">
                <a16:creationId xmlns:a16="http://schemas.microsoft.com/office/drawing/2014/main" id="{5AF8D14D-E969-6D51-FCAE-4B783235D6EB}"/>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4" name="Footer Placeholder 3">
            <a:extLst>
              <a:ext uri="{FF2B5EF4-FFF2-40B4-BE49-F238E27FC236}">
                <a16:creationId xmlns:a16="http://schemas.microsoft.com/office/drawing/2014/main" id="{43BA9A88-ECB4-981F-9611-BD9A2629819B}"/>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9D0F2ADD-5AE8-5C85-1B44-178F0A8A9E29}"/>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14129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5D2F90-7490-84A3-4EB8-BCFF2441AB52}"/>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3" name="Footer Placeholder 2">
            <a:extLst>
              <a:ext uri="{FF2B5EF4-FFF2-40B4-BE49-F238E27FC236}">
                <a16:creationId xmlns:a16="http://schemas.microsoft.com/office/drawing/2014/main" id="{55B29A7D-1C63-BA14-ACC6-B397F444C229}"/>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9D34A30C-F7A5-90B0-8621-02887E95940E}"/>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332333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094E-3E7F-3DDF-D086-7312574757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G"/>
          </a:p>
        </p:txBody>
      </p:sp>
      <p:sp>
        <p:nvSpPr>
          <p:cNvPr id="3" name="Content Placeholder 2">
            <a:extLst>
              <a:ext uri="{FF2B5EF4-FFF2-40B4-BE49-F238E27FC236}">
                <a16:creationId xmlns:a16="http://schemas.microsoft.com/office/drawing/2014/main" id="{91311FC5-F65F-6807-B16C-830F1F14A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Text Placeholder 3">
            <a:extLst>
              <a:ext uri="{FF2B5EF4-FFF2-40B4-BE49-F238E27FC236}">
                <a16:creationId xmlns:a16="http://schemas.microsoft.com/office/drawing/2014/main" id="{611988FD-B751-898E-88DA-AA52E1E42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0D2242-2FEF-D458-617C-E73D6C542604}"/>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6" name="Footer Placeholder 5">
            <a:extLst>
              <a:ext uri="{FF2B5EF4-FFF2-40B4-BE49-F238E27FC236}">
                <a16:creationId xmlns:a16="http://schemas.microsoft.com/office/drawing/2014/main" id="{F6AF92AC-ADF2-BF25-CF5C-B00B8E20AB8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60D72BC-C6C3-ED64-4351-B8961CE7C0CC}"/>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304127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CAAB-0559-CA1C-E9F3-2D904E132A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G"/>
          </a:p>
        </p:txBody>
      </p:sp>
      <p:sp>
        <p:nvSpPr>
          <p:cNvPr id="3" name="Picture Placeholder 2">
            <a:extLst>
              <a:ext uri="{FF2B5EF4-FFF2-40B4-BE49-F238E27FC236}">
                <a16:creationId xmlns:a16="http://schemas.microsoft.com/office/drawing/2014/main" id="{1E5D1B8A-A199-8D0B-B039-674E2C5DA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3B4AD0E7-DF87-368B-6FAA-CD1BD2B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CAE424-22DE-66D1-9FFC-E7F4F3646067}"/>
              </a:ext>
            </a:extLst>
          </p:cNvPr>
          <p:cNvSpPr>
            <a:spLocks noGrp="1"/>
          </p:cNvSpPr>
          <p:nvPr>
            <p:ph type="dt" sz="half" idx="10"/>
          </p:nvPr>
        </p:nvSpPr>
        <p:spPr/>
        <p:txBody>
          <a:bodyPr/>
          <a:lstStyle/>
          <a:p>
            <a:fld id="{98BF1E26-8BEC-5A48-A677-368F477EBB4A}" type="datetimeFigureOut">
              <a:rPr lang="en-NG" smtClean="0"/>
              <a:t>22/05/2025</a:t>
            </a:fld>
            <a:endParaRPr lang="en-NG"/>
          </a:p>
        </p:txBody>
      </p:sp>
      <p:sp>
        <p:nvSpPr>
          <p:cNvPr id="6" name="Footer Placeholder 5">
            <a:extLst>
              <a:ext uri="{FF2B5EF4-FFF2-40B4-BE49-F238E27FC236}">
                <a16:creationId xmlns:a16="http://schemas.microsoft.com/office/drawing/2014/main" id="{E32ACA23-2A36-CD38-C1B7-FCB0279AB76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EA994C3-09DF-1477-B47C-D370FE64DC94}"/>
              </a:ext>
            </a:extLst>
          </p:cNvPr>
          <p:cNvSpPr>
            <a:spLocks noGrp="1"/>
          </p:cNvSpPr>
          <p:nvPr>
            <p:ph type="sldNum" sz="quarter" idx="12"/>
          </p:nvPr>
        </p:nvSpPr>
        <p:spPr/>
        <p:txBody>
          <a:bodyPr/>
          <a:lstStyle/>
          <a:p>
            <a:fld id="{349DC77B-D17F-6A48-B91E-01C115110FCB}" type="slidenum">
              <a:rPr lang="en-NG" smtClean="0"/>
              <a:t>‹#›</a:t>
            </a:fld>
            <a:endParaRPr lang="en-NG"/>
          </a:p>
        </p:txBody>
      </p:sp>
    </p:spTree>
    <p:extLst>
      <p:ext uri="{BB962C8B-B14F-4D97-AF65-F5344CB8AC3E}">
        <p14:creationId xmlns:p14="http://schemas.microsoft.com/office/powerpoint/2010/main" val="297517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A311D-677A-CAED-5242-7C3E92067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G"/>
          </a:p>
        </p:txBody>
      </p:sp>
      <p:sp>
        <p:nvSpPr>
          <p:cNvPr id="3" name="Text Placeholder 2">
            <a:extLst>
              <a:ext uri="{FF2B5EF4-FFF2-40B4-BE49-F238E27FC236}">
                <a16:creationId xmlns:a16="http://schemas.microsoft.com/office/drawing/2014/main" id="{57DE0FE9-BA0F-18DF-7020-6B28563A9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00A6CF71-80A9-6B67-86AC-038F0FB77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BF1E26-8BEC-5A48-A677-368F477EBB4A}" type="datetimeFigureOut">
              <a:rPr lang="en-NG" smtClean="0"/>
              <a:t>22/05/2025</a:t>
            </a:fld>
            <a:endParaRPr lang="en-NG"/>
          </a:p>
        </p:txBody>
      </p:sp>
      <p:sp>
        <p:nvSpPr>
          <p:cNvPr id="5" name="Footer Placeholder 4">
            <a:extLst>
              <a:ext uri="{FF2B5EF4-FFF2-40B4-BE49-F238E27FC236}">
                <a16:creationId xmlns:a16="http://schemas.microsoft.com/office/drawing/2014/main" id="{1D3209EC-9BF8-7793-5F49-168632F2C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a:extLst>
              <a:ext uri="{FF2B5EF4-FFF2-40B4-BE49-F238E27FC236}">
                <a16:creationId xmlns:a16="http://schemas.microsoft.com/office/drawing/2014/main" id="{7A9A1C8A-24F7-8FE8-4932-1D2D20FD1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9DC77B-D17F-6A48-B91E-01C115110FCB}" type="slidenum">
              <a:rPr lang="en-NG" smtClean="0"/>
              <a:t>‹#›</a:t>
            </a:fld>
            <a:endParaRPr lang="en-NG"/>
          </a:p>
        </p:txBody>
      </p:sp>
    </p:spTree>
    <p:extLst>
      <p:ext uri="{BB962C8B-B14F-4D97-AF65-F5344CB8AC3E}">
        <p14:creationId xmlns:p14="http://schemas.microsoft.com/office/powerpoint/2010/main" val="276758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9" name="Group 38">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26" name="Rectangle 25">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Freeform: Shape 28">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273800" y="1820334"/>
            <a:ext cx="4775203" cy="1329266"/>
          </a:xfrm>
        </p:spPr>
        <p:txBody>
          <a:bodyPr vert="horz" lIns="91440" tIns="45720" rIns="91440" bIns="45720" rtlCol="0" anchor="t" anchorCtr="1">
            <a:normAutofit/>
          </a:bodyPr>
          <a:lstStyle/>
          <a:p>
            <a:r>
              <a:rPr lang="en-US" sz="2000" b="1" cap="all" spc="200" baseline="0" dirty="0">
                <a:effectLst/>
              </a:rPr>
              <a:t>Smart Travel Assistant: Conversational AI for Personalized Travel Planning</a:t>
            </a:r>
            <a:endParaRPr lang="en-US" sz="2000" cap="all" spc="200" baseline="0"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body" idx="1"/>
          </p:nvPr>
        </p:nvSpPr>
        <p:spPr>
          <a:xfrm>
            <a:off x="6715124" y="3251200"/>
            <a:ext cx="4495801" cy="1820333"/>
          </a:xfrm>
        </p:spPr>
        <p:txBody>
          <a:bodyPr vert="horz" lIns="91440" tIns="45720" rIns="91440" bIns="45720" rtlCol="0">
            <a:normAutofit fontScale="92500"/>
          </a:bodyPr>
          <a:lstStyle/>
          <a:p>
            <a:pPr>
              <a:lnSpc>
                <a:spcPct val="150000"/>
              </a:lnSpc>
            </a:pPr>
            <a:r>
              <a:rPr lang="en-US" sz="1300" b="1" dirty="0">
                <a:solidFill>
                  <a:schemeClr val="tx1">
                    <a:alpha val="55000"/>
                  </a:schemeClr>
                </a:solidFill>
              </a:rPr>
              <a:t>Presenter Name: Lawrence Obidike</a:t>
            </a:r>
          </a:p>
          <a:p>
            <a:pPr>
              <a:lnSpc>
                <a:spcPct val="150000"/>
              </a:lnSpc>
            </a:pPr>
            <a:r>
              <a:rPr lang="en-US" sz="1300" b="1" dirty="0">
                <a:solidFill>
                  <a:schemeClr val="tx1">
                    <a:alpha val="55000"/>
                  </a:schemeClr>
                </a:solidFill>
              </a:rPr>
              <a:t>Academic Program: MSC COMPUTER SCIENCE </a:t>
            </a:r>
          </a:p>
          <a:p>
            <a:pPr>
              <a:lnSpc>
                <a:spcPct val="150000"/>
              </a:lnSpc>
            </a:pPr>
            <a:r>
              <a:rPr lang="en-US" sz="1300" b="1" dirty="0">
                <a:solidFill>
                  <a:schemeClr val="tx1">
                    <a:alpha val="55000"/>
                  </a:schemeClr>
                </a:solidFill>
              </a:rPr>
              <a:t>(SOFTWARE ENGINEERING)</a:t>
            </a:r>
          </a:p>
          <a:p>
            <a:pPr>
              <a:lnSpc>
                <a:spcPct val="150000"/>
              </a:lnSpc>
            </a:pPr>
            <a:r>
              <a:rPr lang="en-US" sz="1300" b="1" dirty="0">
                <a:solidFill>
                  <a:schemeClr val="tx1">
                    <a:alpha val="55000"/>
                  </a:schemeClr>
                </a:solidFill>
              </a:rPr>
              <a:t>Institution: UNIVERSITY OF STAFFORDSHIRE</a:t>
            </a:r>
            <a:br>
              <a:rPr lang="en-US" sz="1300" b="1" dirty="0">
                <a:solidFill>
                  <a:schemeClr val="tx1">
                    <a:alpha val="55000"/>
                  </a:schemeClr>
                </a:solidFill>
              </a:rPr>
            </a:br>
            <a:r>
              <a:rPr lang="en-US" sz="1300" b="1" dirty="0">
                <a:solidFill>
                  <a:schemeClr val="tx1">
                    <a:alpha val="55000"/>
                  </a:schemeClr>
                </a:solidFill>
              </a:rPr>
              <a:t>Date: 22 – May - 2025</a:t>
            </a:r>
          </a:p>
        </p:txBody>
      </p:sp>
      <p:pic>
        <p:nvPicPr>
          <p:cNvPr id="5" name="Picture 4" descr="A red square with white text&#10;&#10;AI-generated content may be incorrect.">
            <a:extLst>
              <a:ext uri="{FF2B5EF4-FFF2-40B4-BE49-F238E27FC236}">
                <a16:creationId xmlns:a16="http://schemas.microsoft.com/office/drawing/2014/main" id="{1C7D6635-A04D-1B81-044A-A616BE2BF67A}"/>
              </a:ext>
            </a:extLst>
          </p:cNvPr>
          <p:cNvPicPr>
            <a:picLocks noChangeAspect="1"/>
          </p:cNvPicPr>
          <p:nvPr/>
        </p:nvPicPr>
        <p:blipFill>
          <a:blip r:embed="rId3"/>
          <a:srcRect b="1055"/>
          <a:stretch>
            <a:fillRect/>
          </a:stretch>
        </p:blipFill>
        <p:spPr>
          <a:xfrm>
            <a:off x="981074" y="990598"/>
            <a:ext cx="4657726" cy="4876800"/>
          </a:xfrm>
          <a:prstGeom prst="rect">
            <a:avLst/>
          </a:prstGeom>
        </p:spPr>
      </p:pic>
      <p:sp>
        <p:nvSpPr>
          <p:cNvPr id="4" name="TextBox 3">
            <a:extLst>
              <a:ext uri="{FF2B5EF4-FFF2-40B4-BE49-F238E27FC236}">
                <a16:creationId xmlns:a16="http://schemas.microsoft.com/office/drawing/2014/main" id="{84C128A1-46EB-F7D0-3027-2690879870B5}"/>
              </a:ext>
            </a:extLst>
          </p:cNvPr>
          <p:cNvSpPr txBox="1"/>
          <p:nvPr/>
        </p:nvSpPr>
        <p:spPr>
          <a:xfrm>
            <a:off x="427839" y="704675"/>
            <a:ext cx="184731" cy="369332"/>
          </a:xfrm>
          <a:prstGeom prst="rect">
            <a:avLst/>
          </a:prstGeom>
          <a:noFill/>
        </p:spPr>
        <p:txBody>
          <a:bodyPr wrap="none" rtlCol="0">
            <a:spAutoFit/>
          </a:bodyPr>
          <a:lstStyle/>
          <a:p>
            <a:endParaRPr lang="en-NG" dirty="0"/>
          </a:p>
        </p:txBody>
      </p:sp>
      <p:sp>
        <p:nvSpPr>
          <p:cNvPr id="18" name="Slide Number Placeholder 3" hidden="1">
            <a:extLst>
              <a:ext uri="{FF2B5EF4-FFF2-40B4-BE49-F238E27FC236}">
                <a16:creationId xmlns:a16="http://schemas.microsoft.com/office/drawing/2014/main" id="{7DB32691-03D4-A6BD-D582-7639CAF7F181}"/>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294A09A9-5501-47C1-A89A-A340965A2BE2}" type="slidenum">
              <a:rPr lang="en-US" sz="1100" kern="1200" spc="0" baseline="0" noProof="0" dirty="0">
                <a:solidFill>
                  <a:srgbClr val="FFFFFF"/>
                </a:solidFill>
                <a:latin typeface="+mn-lt"/>
                <a:ea typeface="+mn-ea"/>
                <a:cs typeface="+mn-cs"/>
              </a:rPr>
              <a:pPr>
                <a:lnSpc>
                  <a:spcPct val="90000"/>
                </a:lnSpc>
                <a:spcAft>
                  <a:spcPts val="600"/>
                </a:spcAft>
              </a:pPr>
              <a:t>1</a:t>
            </a:fld>
            <a:endParaRPr lang="en-US" sz="1100" kern="1200" spc="0" baseline="0" noProof="0" dirty="0">
              <a:solidFill>
                <a:srgbClr val="FFFFFF"/>
              </a:solidFill>
              <a:latin typeface="+mn-lt"/>
              <a:ea typeface="+mn-ea"/>
              <a:cs typeface="+mn-cs"/>
            </a:endParaRPr>
          </a:p>
        </p:txBody>
      </p:sp>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9813-5361-4724-8625-800F1BBE0926}"/>
              </a:ext>
            </a:extLst>
          </p:cNvPr>
          <p:cNvSpPr>
            <a:spLocks noGrp="1"/>
          </p:cNvSpPr>
          <p:nvPr>
            <p:ph type="title"/>
          </p:nvPr>
        </p:nvSpPr>
        <p:spPr/>
        <p:txBody>
          <a:bodyPr/>
          <a:lstStyle/>
          <a:p>
            <a:r>
              <a:rPr lang="en-NG" dirty="0"/>
              <a:t>Introduction</a:t>
            </a:r>
          </a:p>
        </p:txBody>
      </p:sp>
      <p:sp>
        <p:nvSpPr>
          <p:cNvPr id="3" name="Content Placeholder 2">
            <a:extLst>
              <a:ext uri="{FF2B5EF4-FFF2-40B4-BE49-F238E27FC236}">
                <a16:creationId xmlns:a16="http://schemas.microsoft.com/office/drawing/2014/main" id="{5F364C0A-9BF3-C91B-DDE3-4F343943B93B}"/>
              </a:ext>
            </a:extLst>
          </p:cNvPr>
          <p:cNvSpPr>
            <a:spLocks noGrp="1"/>
          </p:cNvSpPr>
          <p:nvPr>
            <p:ph idx="1"/>
          </p:nvPr>
        </p:nvSpPr>
        <p:spPr/>
        <p:txBody>
          <a:bodyPr/>
          <a:lstStyle/>
          <a:p>
            <a:r>
              <a:rPr lang="en-GB" dirty="0"/>
              <a:t>Brief overview of project:</a:t>
            </a:r>
          </a:p>
          <a:p>
            <a:r>
              <a:rPr lang="en-GB" dirty="0"/>
              <a:t>An AI-powered travel assistant that generates personalized travel itineraries based on user preferences like location, duration, budget, and group size. Integrates with Google Places Apis, Nodejs, React and Mongo db.</a:t>
            </a:r>
          </a:p>
          <a:p>
            <a:r>
              <a:rPr lang="en-NG" dirty="0"/>
              <a:t>This research follows a design science research methodology, which emphasizes the creation and evaluation of innovative artifacts to address specific problems.</a:t>
            </a:r>
            <a:r>
              <a:rPr lang="en-NG" dirty="0">
                <a:effectLst/>
              </a:rPr>
              <a:t> </a:t>
            </a:r>
            <a:endParaRPr lang="en-GB" dirty="0"/>
          </a:p>
          <a:p>
            <a:endParaRPr lang="en-NG" dirty="0"/>
          </a:p>
        </p:txBody>
      </p:sp>
    </p:spTree>
    <p:extLst>
      <p:ext uri="{BB962C8B-B14F-4D97-AF65-F5344CB8AC3E}">
        <p14:creationId xmlns:p14="http://schemas.microsoft.com/office/powerpoint/2010/main" val="298834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92016388-C216-491D-B032-A86FF344C82A}"/>
              </a:ext>
            </a:extLst>
          </p:cNvPr>
          <p:cNvSpPr>
            <a:spLocks noGrp="1"/>
          </p:cNvSpPr>
          <p:nvPr>
            <p:ph type="ctrTitle"/>
          </p:nvPr>
        </p:nvSpPr>
        <p:spPr>
          <a:xfrm>
            <a:off x="693683" y="516545"/>
            <a:ext cx="6192892" cy="1198179"/>
          </a:xfrm>
          <a:solidFill>
            <a:schemeClr val="tx1"/>
          </a:solidFill>
        </p:spPr>
        <p:txBody>
          <a:bodyPr rtlCol="0"/>
          <a:lstStyle/>
          <a:p>
            <a:pPr>
              <a:lnSpc>
                <a:spcPct val="150000"/>
              </a:lnSpc>
            </a:pPr>
            <a:r>
              <a:rPr lang="en-GB" sz="2000"/>
              <a:t>Slide 2: Research Gap &amp; Improvement Area</a:t>
            </a:r>
            <a:endParaRPr lang="en-GB" sz="2000" dirty="0"/>
          </a:p>
        </p:txBody>
      </p:sp>
      <p:sp>
        <p:nvSpPr>
          <p:cNvPr id="11" name="Slide Number Placeholder 10">
            <a:extLst>
              <a:ext uri="{FF2B5EF4-FFF2-40B4-BE49-F238E27FC236}">
                <a16:creationId xmlns:a16="http://schemas.microsoft.com/office/drawing/2014/main" id="{9451CBB1-D6CD-A445-96C5-A99E48240E48}"/>
              </a:ext>
            </a:extLst>
          </p:cNvPr>
          <p:cNvSpPr>
            <a:spLocks noGrp="1"/>
          </p:cNvSpPr>
          <p:nvPr>
            <p:ph type="sldNum" sz="quarter" idx="12"/>
          </p:nvPr>
        </p:nvSpPr>
        <p:spPr/>
        <p:txBody>
          <a:bodyPr rtlCol="0"/>
          <a:lstStyle/>
          <a:p>
            <a:pPr rtl="0"/>
            <a:fld id="{294A09A9-5501-47C1-A89A-A340965A2BE2}" type="slidenum">
              <a:rPr lang="en-GB" smtClean="0"/>
              <a:pPr rtl="0"/>
              <a:t>3</a:t>
            </a:fld>
            <a:endParaRPr lang="en-GB"/>
          </a:p>
        </p:txBody>
      </p:sp>
      <p:sp>
        <p:nvSpPr>
          <p:cNvPr id="8" name="TextBox 7">
            <a:extLst>
              <a:ext uri="{FF2B5EF4-FFF2-40B4-BE49-F238E27FC236}">
                <a16:creationId xmlns:a16="http://schemas.microsoft.com/office/drawing/2014/main" id="{96CA87D8-F3D2-CF0C-6065-9224CBCE96E8}"/>
              </a:ext>
            </a:extLst>
          </p:cNvPr>
          <p:cNvSpPr txBox="1"/>
          <p:nvPr/>
        </p:nvSpPr>
        <p:spPr>
          <a:xfrm>
            <a:off x="829733" y="1920161"/>
            <a:ext cx="6316133" cy="3970318"/>
          </a:xfrm>
          <a:prstGeom prst="rect">
            <a:avLst/>
          </a:prstGeom>
          <a:noFill/>
        </p:spPr>
        <p:txBody>
          <a:bodyPr wrap="square">
            <a:spAutoFit/>
          </a:bodyPr>
          <a:lstStyle/>
          <a:p>
            <a:r>
              <a:rPr lang="en-NG" dirty="0"/>
              <a:t>Title: Addressing Challenges in Travel Planning</a:t>
            </a:r>
          </a:p>
          <a:p>
            <a:endParaRPr lang="en-NG" dirty="0"/>
          </a:p>
          <a:p>
            <a:r>
              <a:rPr lang="en-NG" b="1" dirty="0"/>
              <a:t>Current Challenges:</a:t>
            </a:r>
          </a:p>
          <a:p>
            <a:endParaRPr lang="en-NG" sz="1600" dirty="0"/>
          </a:p>
          <a:p>
            <a:pPr marL="285750" indent="-285750">
              <a:buFont typeface="Arial" panose="020B0604020202020204" pitchFamily="34" charset="0"/>
              <a:buChar char="•"/>
            </a:pPr>
            <a:r>
              <a:rPr lang="en-NG" sz="1600" dirty="0"/>
              <a:t>Information overload in travel planning (</a:t>
            </a:r>
            <a:r>
              <a:rPr lang="en-GB" sz="1600" dirty="0"/>
              <a:t>Overwhelming options on search engines)</a:t>
            </a:r>
            <a:endParaRPr lang="en-NG" sz="1600" dirty="0"/>
          </a:p>
          <a:p>
            <a:pPr marL="285750" indent="-285750">
              <a:buFont typeface="Arial" panose="020B0604020202020204" pitchFamily="34" charset="0"/>
              <a:buChar char="•"/>
            </a:pPr>
            <a:r>
              <a:rPr lang="en-NG" sz="1600" dirty="0"/>
              <a:t>Difficulty maintaining context across planning sessions</a:t>
            </a:r>
          </a:p>
          <a:p>
            <a:pPr marL="285750" indent="-285750">
              <a:buFont typeface="Arial" panose="020B0604020202020204" pitchFamily="34" charset="0"/>
              <a:buChar char="•"/>
            </a:pPr>
            <a:r>
              <a:rPr lang="en-NG" sz="1600" dirty="0"/>
              <a:t>Limited personalization in existing travel platforms</a:t>
            </a:r>
          </a:p>
          <a:p>
            <a:endParaRPr lang="en-NG" dirty="0"/>
          </a:p>
          <a:p>
            <a:r>
              <a:rPr lang="en-NG" b="1" dirty="0"/>
              <a:t>Research Gap:</a:t>
            </a:r>
          </a:p>
          <a:p>
            <a:endParaRPr lang="en-NG" dirty="0"/>
          </a:p>
          <a:p>
            <a:pPr marL="285750" indent="-285750">
              <a:buFont typeface="Arial" panose="020B0604020202020204" pitchFamily="34" charset="0"/>
              <a:buChar char="•"/>
            </a:pPr>
            <a:r>
              <a:rPr lang="en-NG" sz="1600" dirty="0"/>
              <a:t>Lack of conversational interfaces integrated with flexible database solutions for travel planning</a:t>
            </a:r>
          </a:p>
          <a:p>
            <a:pPr marL="285750" indent="-285750">
              <a:buFont typeface="Arial" panose="020B0604020202020204" pitchFamily="34" charset="0"/>
              <a:buChar char="•"/>
            </a:pPr>
            <a:r>
              <a:rPr lang="en-NG" sz="1600" dirty="0"/>
              <a:t>Need for context-aware recommendation systems that understand natural language queries</a:t>
            </a:r>
          </a:p>
        </p:txBody>
      </p:sp>
    </p:spTree>
    <p:extLst>
      <p:ext uri="{BB962C8B-B14F-4D97-AF65-F5344CB8AC3E}">
        <p14:creationId xmlns:p14="http://schemas.microsoft.com/office/powerpoint/2010/main" val="132560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38200" y="365125"/>
            <a:ext cx="10515600" cy="1325563"/>
          </a:xfrm>
        </p:spPr>
        <p:txBody>
          <a:bodyPr vert="horz" lIns="228600" tIns="228600" rIns="228600" bIns="0" rtlCol="0" anchor="ctr">
            <a:normAutofit/>
          </a:bodyPr>
          <a:lstStyle/>
          <a:p>
            <a:r>
              <a:rPr lang="en-GB" b="1" dirty="0"/>
              <a:t>Proposed Solution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idx="1"/>
          </p:nvPr>
        </p:nvSpPr>
        <p:spPr>
          <a:xfrm>
            <a:off x="838200" y="1825625"/>
            <a:ext cx="10515600" cy="4351338"/>
          </a:xfrm>
        </p:spPr>
        <p:txBody>
          <a:bodyPr vert="horz" lIns="91440" tIns="0" rIns="91440" bIns="45720" rtlCol="0">
            <a:normAutofit lnSpcReduction="10000"/>
          </a:bodyPr>
          <a:lstStyle/>
          <a:p>
            <a:r>
              <a:rPr lang="en-GB" b="1" dirty="0"/>
              <a:t>Title:</a:t>
            </a:r>
            <a:r>
              <a:rPr lang="en-GB" dirty="0"/>
              <a:t> </a:t>
            </a:r>
            <a:r>
              <a:rPr lang="en-GB" i="1" dirty="0"/>
              <a:t>The Smart Travel Assistant – An AI-Based Approach</a:t>
            </a:r>
            <a:endParaRPr lang="en-GB" dirty="0"/>
          </a:p>
          <a:p>
            <a:r>
              <a:rPr lang="en-GB" b="1" dirty="0"/>
              <a:t>Content:</a:t>
            </a:r>
            <a:endParaRPr lang="en-GB" dirty="0"/>
          </a:p>
          <a:p>
            <a:r>
              <a:rPr lang="en-GB" b="1" dirty="0"/>
              <a:t>Conversational UI</a:t>
            </a:r>
            <a:r>
              <a:rPr lang="en-GB" dirty="0"/>
              <a:t> </a:t>
            </a:r>
          </a:p>
          <a:p>
            <a:r>
              <a:rPr lang="en-GB" b="1" dirty="0"/>
              <a:t>Itinerary generator</a:t>
            </a:r>
            <a:r>
              <a:rPr lang="en-GB" dirty="0"/>
              <a:t> based on:</a:t>
            </a:r>
          </a:p>
          <a:p>
            <a:pPr lvl="1"/>
            <a:r>
              <a:rPr lang="en-GB" dirty="0"/>
              <a:t>Destination</a:t>
            </a:r>
          </a:p>
          <a:p>
            <a:pPr lvl="1"/>
            <a:r>
              <a:rPr lang="en-GB" dirty="0"/>
              <a:t>Duration</a:t>
            </a:r>
          </a:p>
          <a:p>
            <a:pPr lvl="1"/>
            <a:r>
              <a:rPr lang="en-GB" dirty="0"/>
              <a:t>Number of </a:t>
            </a:r>
            <a:r>
              <a:rPr lang="en-GB" dirty="0" err="1"/>
              <a:t>travelers</a:t>
            </a:r>
            <a:endParaRPr lang="en-GB" dirty="0"/>
          </a:p>
          <a:p>
            <a:pPr lvl="1"/>
            <a:r>
              <a:rPr lang="en-GB" dirty="0"/>
              <a:t>Budget</a:t>
            </a:r>
          </a:p>
          <a:p>
            <a:r>
              <a:rPr lang="en-GB" b="1" dirty="0"/>
              <a:t>Google Places API</a:t>
            </a:r>
            <a:r>
              <a:rPr lang="en-GB" dirty="0"/>
              <a:t> for activity/hotel suggestions</a:t>
            </a:r>
          </a:p>
          <a:p>
            <a:r>
              <a:rPr lang="en-GB" b="1" dirty="0"/>
              <a:t>React-based front end</a:t>
            </a:r>
            <a:r>
              <a:rPr lang="en-GB" dirty="0"/>
              <a:t> with </a:t>
            </a:r>
            <a:r>
              <a:rPr lang="en-GB" dirty="0" err="1"/>
              <a:t>Zustand</a:t>
            </a:r>
            <a:r>
              <a:rPr lang="en-GB" dirty="0"/>
              <a:t> for state management</a:t>
            </a:r>
          </a:p>
        </p:txBody>
      </p:sp>
      <p:sp>
        <p:nvSpPr>
          <p:cNvPr id="8" name="Slide Number Placeholder 7" hidden="1">
            <a:extLst>
              <a:ext uri="{FF2B5EF4-FFF2-40B4-BE49-F238E27FC236}">
                <a16:creationId xmlns:a16="http://schemas.microsoft.com/office/drawing/2014/main" id="{03AC2372-63EE-2148-9148-A947101C25BD}"/>
              </a:ext>
            </a:extLst>
          </p:cNvPr>
          <p:cNvSpPr>
            <a:spLocks noGrp="1"/>
          </p:cNvSpPr>
          <p:nvPr>
            <p:ph type="sldNum" sz="quarter" idx="12"/>
          </p:nvPr>
        </p:nvSpPr>
        <p:spPr>
          <a:xfrm>
            <a:off x="10469880" y="294815"/>
            <a:ext cx="914400" cy="320040"/>
          </a:xfrm>
        </p:spPr>
        <p:txBody>
          <a:bodyPr vert="horz" lIns="91440" tIns="45720" rIns="91440" bIns="45720" rtlCol="0" anchor="ctr">
            <a:normAutofit/>
          </a:bodyPr>
          <a:lstStyle/>
          <a:p>
            <a:pPr>
              <a:spcAft>
                <a:spcPts val="600"/>
              </a:spcAft>
            </a:pPr>
            <a:fld id="{294A09A9-5501-47C1-A89A-A340965A2BE2}" type="slidenum">
              <a:rPr lang="en-US" kern="1200" dirty="0">
                <a:solidFill>
                  <a:schemeClr val="tx1">
                    <a:tint val="75000"/>
                  </a:schemeClr>
                </a:solidFill>
                <a:latin typeface="+mn-lt"/>
                <a:ea typeface="+mn-ea"/>
                <a:cs typeface="+mn-cs"/>
              </a:rPr>
              <a:pPr>
                <a:spcAft>
                  <a:spcPts val="600"/>
                </a:spcAft>
              </a:pPr>
              <a:t>4</a:t>
            </a:fld>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6397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400"/>
                                        <p:tgtEl>
                                          <p:spTgt spid="3">
                                            <p:txEl>
                                              <p:pRg st="3" end="3"/>
                                            </p:txEl>
                                          </p:spTgt>
                                        </p:tgtEl>
                                      </p:cBhvr>
                                    </p:animEffect>
                                  </p:childTnLst>
                                </p:cTn>
                              </p:par>
                              <p:par>
                                <p:cTn id="20" presetID="10" presetClass="entr" presetSubtype="0" fill="hold" grpId="0" nodeType="withEffect">
                                  <p:stCondLst>
                                    <p:cond delay="200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400"/>
                                        <p:tgtEl>
                                          <p:spTgt spid="3">
                                            <p:txEl>
                                              <p:pRg st="4" end="4"/>
                                            </p:txEl>
                                          </p:spTgt>
                                        </p:tgtEl>
                                      </p:cBhvr>
                                    </p:animEffect>
                                  </p:childTnLst>
                                </p:cTn>
                              </p:par>
                              <p:par>
                                <p:cTn id="23" presetID="10" presetClass="entr" presetSubtype="0" fill="hold" grpId="0" nodeType="withEffect">
                                  <p:stCondLst>
                                    <p:cond delay="2000"/>
                                  </p:stCondLst>
                                  <p:iterate type="lt">
                                    <p:tmPct val="10000"/>
                                  </p:iterate>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400"/>
                                        <p:tgtEl>
                                          <p:spTgt spid="3">
                                            <p:txEl>
                                              <p:pRg st="5" end="5"/>
                                            </p:txEl>
                                          </p:spTgt>
                                        </p:tgtEl>
                                      </p:cBhvr>
                                    </p:animEffect>
                                  </p:childTnLst>
                                </p:cTn>
                              </p:par>
                              <p:par>
                                <p:cTn id="26" presetID="10" presetClass="entr" presetSubtype="0" fill="hold" grpId="0" nodeType="withEffect">
                                  <p:stCondLst>
                                    <p:cond delay="2000"/>
                                  </p:stCondLst>
                                  <p:iterate type="lt">
                                    <p:tmPct val="1000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400"/>
                                        <p:tgtEl>
                                          <p:spTgt spid="3">
                                            <p:txEl>
                                              <p:pRg st="6" end="6"/>
                                            </p:txEl>
                                          </p:spTgt>
                                        </p:tgtEl>
                                      </p:cBhvr>
                                    </p:animEffect>
                                  </p:childTnLst>
                                </p:cTn>
                              </p:par>
                              <p:par>
                                <p:cTn id="29" presetID="10" presetClass="entr" presetSubtype="0" fill="hold" grpId="0" nodeType="withEffect">
                                  <p:stCondLst>
                                    <p:cond delay="2000"/>
                                  </p:stCondLst>
                                  <p:iterate type="lt">
                                    <p:tmPct val="10000"/>
                                  </p:iterate>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4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2000"/>
                                  </p:stCondLst>
                                  <p:iterate type="lt">
                                    <p:tmPct val="10000"/>
                                  </p:iterate>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4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2000"/>
                                  </p:stCondLst>
                                  <p:iterate type="lt">
                                    <p:tmPct val="10000"/>
                                  </p:iterate>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4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BF31D-F760-9C36-B5C4-AAC5872219EF}"/>
              </a:ext>
            </a:extLst>
          </p:cNvPr>
          <p:cNvSpPr>
            <a:spLocks noGrp="1"/>
          </p:cNvSpPr>
          <p:nvPr>
            <p:ph type="title"/>
          </p:nvPr>
        </p:nvSpPr>
        <p:spPr>
          <a:xfrm>
            <a:off x="643465" y="3505199"/>
            <a:ext cx="4809068" cy="2608143"/>
          </a:xfrm>
        </p:spPr>
        <p:txBody>
          <a:bodyPr anchor="t">
            <a:normAutofit/>
          </a:bodyPr>
          <a:lstStyle/>
          <a:p>
            <a:pPr algn="ctr"/>
            <a:r>
              <a:rPr lang="en-GB" sz="4000"/>
              <a:t>Design &amp; Architecture</a:t>
            </a:r>
            <a:endParaRPr lang="en-NG" sz="4000"/>
          </a:p>
        </p:txBody>
      </p:sp>
      <p:pic>
        <p:nvPicPr>
          <p:cNvPr id="7" name="Graphic 6" descr="Database">
            <a:extLst>
              <a:ext uri="{FF2B5EF4-FFF2-40B4-BE49-F238E27FC236}">
                <a16:creationId xmlns:a16="http://schemas.microsoft.com/office/drawing/2014/main" id="{EB981507-80F6-575B-69DD-E97561219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2519363"/>
            <a:ext cx="914400" cy="914400"/>
          </a:xfrm>
          <a:prstGeom prst="rect">
            <a:avLst/>
          </a:prstGeom>
        </p:spPr>
      </p:pic>
      <p:sp>
        <p:nvSpPr>
          <p:cNvPr id="3" name="Content Placeholder 2">
            <a:extLst>
              <a:ext uri="{FF2B5EF4-FFF2-40B4-BE49-F238E27FC236}">
                <a16:creationId xmlns:a16="http://schemas.microsoft.com/office/drawing/2014/main" id="{A88B89E3-10FE-1543-76E6-0B3928F76376}"/>
              </a:ext>
            </a:extLst>
          </p:cNvPr>
          <p:cNvSpPr>
            <a:spLocks noGrp="1"/>
          </p:cNvSpPr>
          <p:nvPr>
            <p:ph idx="1"/>
          </p:nvPr>
        </p:nvSpPr>
        <p:spPr>
          <a:xfrm>
            <a:off x="6007100" y="643467"/>
            <a:ext cx="5668433" cy="5401733"/>
          </a:xfrm>
        </p:spPr>
        <p:txBody>
          <a:bodyPr anchor="ctr">
            <a:normAutofit/>
          </a:bodyPr>
          <a:lstStyle/>
          <a:p>
            <a:r>
              <a:rPr lang="en-GB" sz="1800" b="1" dirty="0"/>
              <a:t>Content:</a:t>
            </a:r>
            <a:endParaRPr lang="en-GB" sz="1800" dirty="0"/>
          </a:p>
          <a:p>
            <a:r>
              <a:rPr lang="en-GB" sz="1800" dirty="0"/>
              <a:t>Key components:</a:t>
            </a:r>
          </a:p>
          <a:p>
            <a:pPr lvl="1"/>
            <a:r>
              <a:rPr lang="en-GB" sz="1800" dirty="0"/>
              <a:t>Natural Language Understanding Module, processes user queries </a:t>
            </a:r>
          </a:p>
          <a:p>
            <a:pPr lvl="1"/>
            <a:r>
              <a:rPr lang="en-GB" sz="1800" dirty="0"/>
              <a:t>Node </a:t>
            </a:r>
            <a:r>
              <a:rPr lang="en-GB" sz="1800" dirty="0" err="1"/>
              <a:t>js</a:t>
            </a:r>
            <a:endParaRPr lang="en-GB" sz="1800" dirty="0"/>
          </a:p>
          <a:p>
            <a:pPr lvl="1"/>
            <a:r>
              <a:rPr lang="en-GB" sz="1800" dirty="0"/>
              <a:t>Mongo DB</a:t>
            </a:r>
          </a:p>
          <a:p>
            <a:pPr lvl="1"/>
            <a:r>
              <a:rPr lang="en-GB" sz="1800" dirty="0"/>
              <a:t>Google Services integration</a:t>
            </a:r>
          </a:p>
          <a:p>
            <a:pPr lvl="1"/>
            <a:r>
              <a:rPr lang="en-GB" sz="1800" dirty="0"/>
              <a:t>React frontend</a:t>
            </a:r>
          </a:p>
          <a:p>
            <a:r>
              <a:rPr lang="en-GB" sz="1800" dirty="0"/>
              <a:t>Key design decisions:</a:t>
            </a:r>
          </a:p>
          <a:p>
            <a:pPr lvl="1"/>
            <a:r>
              <a:rPr lang="en-GB" sz="1800" dirty="0"/>
              <a:t>Stateless architecture</a:t>
            </a:r>
          </a:p>
          <a:p>
            <a:pPr lvl="1"/>
            <a:r>
              <a:rPr lang="en-GB" sz="1800" dirty="0"/>
              <a:t>Modular design</a:t>
            </a:r>
          </a:p>
          <a:p>
            <a:pPr lvl="1"/>
            <a:r>
              <a:rPr lang="en-GB" sz="1800" dirty="0"/>
              <a:t>UX-first approach</a:t>
            </a:r>
          </a:p>
          <a:p>
            <a:endParaRPr lang="en-NG" sz="1800" dirty="0"/>
          </a:p>
        </p:txBody>
      </p:sp>
    </p:spTree>
    <p:extLst>
      <p:ext uri="{BB962C8B-B14F-4D97-AF65-F5344CB8AC3E}">
        <p14:creationId xmlns:p14="http://schemas.microsoft.com/office/powerpoint/2010/main" val="203744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A002-D6BA-DDED-3AFB-B99DEBE90149}"/>
              </a:ext>
            </a:extLst>
          </p:cNvPr>
          <p:cNvSpPr>
            <a:spLocks noGrp="1"/>
          </p:cNvSpPr>
          <p:nvPr>
            <p:ph type="title"/>
          </p:nvPr>
        </p:nvSpPr>
        <p:spPr/>
        <p:txBody>
          <a:bodyPr/>
          <a:lstStyle/>
          <a:p>
            <a:r>
              <a:rPr lang="en-GB" dirty="0"/>
              <a:t>Implementation</a:t>
            </a:r>
            <a:endParaRPr lang="en-NG" dirty="0"/>
          </a:p>
        </p:txBody>
      </p:sp>
      <p:sp>
        <p:nvSpPr>
          <p:cNvPr id="3" name="Content Placeholder 2">
            <a:extLst>
              <a:ext uri="{FF2B5EF4-FFF2-40B4-BE49-F238E27FC236}">
                <a16:creationId xmlns:a16="http://schemas.microsoft.com/office/drawing/2014/main" id="{45F8D059-6769-FD32-7641-ACCB4D7B26D2}"/>
              </a:ext>
            </a:extLst>
          </p:cNvPr>
          <p:cNvSpPr>
            <a:spLocks noGrp="1"/>
          </p:cNvSpPr>
          <p:nvPr>
            <p:ph idx="1"/>
          </p:nvPr>
        </p:nvSpPr>
        <p:spPr/>
        <p:txBody>
          <a:bodyPr>
            <a:normAutofit lnSpcReduction="10000"/>
          </a:bodyPr>
          <a:lstStyle/>
          <a:p>
            <a:r>
              <a:rPr lang="en-GB" b="1" dirty="0"/>
              <a:t>Title:</a:t>
            </a:r>
            <a:r>
              <a:rPr lang="en-GB" dirty="0"/>
              <a:t> </a:t>
            </a:r>
            <a:r>
              <a:rPr lang="en-GB" i="1" dirty="0"/>
              <a:t>Technology Stack and Key Features</a:t>
            </a:r>
            <a:endParaRPr lang="en-GB" dirty="0"/>
          </a:p>
          <a:p>
            <a:r>
              <a:rPr lang="en-GB" b="1" dirty="0"/>
              <a:t>Content:</a:t>
            </a:r>
            <a:endParaRPr lang="en-GB" dirty="0"/>
          </a:p>
          <a:p>
            <a:r>
              <a:rPr lang="en-GB" b="1" dirty="0"/>
              <a:t>Tech stack:</a:t>
            </a:r>
            <a:endParaRPr lang="en-GB" dirty="0"/>
          </a:p>
          <a:p>
            <a:pPr lvl="1"/>
            <a:r>
              <a:rPr lang="en-GB" dirty="0"/>
              <a:t>React, </a:t>
            </a:r>
            <a:r>
              <a:rPr lang="en-GB" dirty="0" err="1"/>
              <a:t>Zustand</a:t>
            </a:r>
            <a:r>
              <a:rPr lang="en-GB" dirty="0"/>
              <a:t>, </a:t>
            </a:r>
            <a:r>
              <a:rPr lang="en-GB" dirty="0" err="1"/>
              <a:t>TailwindCSS</a:t>
            </a:r>
            <a:endParaRPr lang="en-GB" dirty="0"/>
          </a:p>
          <a:p>
            <a:pPr lvl="1"/>
            <a:r>
              <a:rPr lang="en-GB" dirty="0"/>
              <a:t>Node.js</a:t>
            </a:r>
          </a:p>
          <a:p>
            <a:pPr lvl="1"/>
            <a:r>
              <a:rPr lang="en-GB" dirty="0"/>
              <a:t>Google Maps &amp; Places API</a:t>
            </a:r>
          </a:p>
          <a:p>
            <a:r>
              <a:rPr lang="en-GB" b="1" dirty="0"/>
              <a:t>Features:</a:t>
            </a:r>
            <a:endParaRPr lang="en-GB" dirty="0"/>
          </a:p>
          <a:p>
            <a:pPr lvl="1"/>
            <a:r>
              <a:rPr lang="en-GB" dirty="0"/>
              <a:t>Multi-step conversational UI</a:t>
            </a:r>
          </a:p>
          <a:p>
            <a:pPr lvl="1"/>
            <a:r>
              <a:rPr lang="en-GB" dirty="0"/>
              <a:t>Budget-aware suggestions</a:t>
            </a:r>
          </a:p>
          <a:p>
            <a:pPr lvl="1"/>
            <a:r>
              <a:rPr lang="en-GB" dirty="0"/>
              <a:t>Hotel &amp; attraction cards</a:t>
            </a:r>
          </a:p>
          <a:p>
            <a:pPr lvl="1"/>
            <a:r>
              <a:rPr lang="en-GB" dirty="0"/>
              <a:t>Responsive UI</a:t>
            </a:r>
          </a:p>
          <a:p>
            <a:endParaRPr lang="en-NG" dirty="0"/>
          </a:p>
        </p:txBody>
      </p:sp>
    </p:spTree>
    <p:extLst>
      <p:ext uri="{BB962C8B-B14F-4D97-AF65-F5344CB8AC3E}">
        <p14:creationId xmlns:p14="http://schemas.microsoft.com/office/powerpoint/2010/main" val="17556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8C36-65E4-5A5D-469F-2C90F430FA69}"/>
              </a:ext>
            </a:extLst>
          </p:cNvPr>
          <p:cNvSpPr>
            <a:spLocks noGrp="1"/>
          </p:cNvSpPr>
          <p:nvPr>
            <p:ph type="title"/>
          </p:nvPr>
        </p:nvSpPr>
        <p:spPr/>
        <p:txBody>
          <a:bodyPr/>
          <a:lstStyle/>
          <a:p>
            <a:r>
              <a:rPr lang="en-GB" dirty="0"/>
              <a:t>Testing &amp; Validation</a:t>
            </a:r>
            <a:endParaRPr lang="en-NG" dirty="0"/>
          </a:p>
        </p:txBody>
      </p:sp>
      <p:sp>
        <p:nvSpPr>
          <p:cNvPr id="3" name="Content Placeholder 2">
            <a:extLst>
              <a:ext uri="{FF2B5EF4-FFF2-40B4-BE49-F238E27FC236}">
                <a16:creationId xmlns:a16="http://schemas.microsoft.com/office/drawing/2014/main" id="{3996CEE6-DCCA-493D-B57E-D96C523FF5BF}"/>
              </a:ext>
            </a:extLst>
          </p:cNvPr>
          <p:cNvSpPr>
            <a:spLocks noGrp="1"/>
          </p:cNvSpPr>
          <p:nvPr>
            <p:ph idx="1"/>
          </p:nvPr>
        </p:nvSpPr>
        <p:spPr/>
        <p:txBody>
          <a:bodyPr>
            <a:normAutofit fontScale="77500" lnSpcReduction="20000"/>
          </a:bodyPr>
          <a:lstStyle/>
          <a:p>
            <a:r>
              <a:rPr lang="en-GB" b="1" dirty="0"/>
              <a:t>Title:</a:t>
            </a:r>
            <a:r>
              <a:rPr lang="en-GB" dirty="0"/>
              <a:t> </a:t>
            </a:r>
            <a:r>
              <a:rPr lang="en-GB" i="1" dirty="0"/>
              <a:t>Testing and Validation of the Smart Travel Assistant</a:t>
            </a:r>
            <a:endParaRPr lang="en-GB" dirty="0"/>
          </a:p>
          <a:p>
            <a:r>
              <a:rPr lang="en-GB" b="1" dirty="0"/>
              <a:t>Content:</a:t>
            </a:r>
            <a:endParaRPr lang="en-GB" dirty="0"/>
          </a:p>
          <a:p>
            <a:r>
              <a:rPr lang="en-GB" b="1" dirty="0"/>
              <a:t>Testing Methods Used:</a:t>
            </a:r>
            <a:endParaRPr lang="en-GB" dirty="0"/>
          </a:p>
          <a:p>
            <a:pPr lvl="1"/>
            <a:r>
              <a:rPr lang="en-GB" b="1" dirty="0"/>
              <a:t>Unit Testing</a:t>
            </a:r>
            <a:r>
              <a:rPr lang="en-GB" dirty="0"/>
              <a:t>: Tested individual functions (e.g., itinerary generation, API response formatting)</a:t>
            </a:r>
          </a:p>
          <a:p>
            <a:pPr lvl="1"/>
            <a:r>
              <a:rPr lang="en-GB" b="1" dirty="0"/>
              <a:t>Integration Testing</a:t>
            </a:r>
            <a:r>
              <a:rPr lang="en-GB" dirty="0"/>
              <a:t>: Verified interactions between components (</a:t>
            </a:r>
            <a:r>
              <a:rPr lang="en-GB" dirty="0" err="1"/>
              <a:t>e.g.Google</a:t>
            </a:r>
            <a:r>
              <a:rPr lang="en-GB" dirty="0"/>
              <a:t> API)</a:t>
            </a:r>
          </a:p>
          <a:p>
            <a:pPr lvl="1"/>
            <a:r>
              <a:rPr lang="en-GB" b="1" dirty="0"/>
              <a:t>UI Testing</a:t>
            </a:r>
            <a:r>
              <a:rPr lang="en-GB" dirty="0"/>
              <a:t>: Ensured frontend behaves correctly with various input types and edge cases</a:t>
            </a:r>
          </a:p>
          <a:p>
            <a:r>
              <a:rPr lang="en-GB" b="1" dirty="0"/>
              <a:t>Tools Used:</a:t>
            </a:r>
            <a:endParaRPr lang="en-GB" dirty="0"/>
          </a:p>
          <a:p>
            <a:pPr lvl="1"/>
            <a:r>
              <a:rPr lang="en-GB" dirty="0"/>
              <a:t>Jest (for frontend logic)</a:t>
            </a:r>
          </a:p>
          <a:p>
            <a:pPr lvl="1"/>
            <a:r>
              <a:rPr lang="en-GB" dirty="0"/>
              <a:t>Postman (for API testing)</a:t>
            </a:r>
          </a:p>
          <a:p>
            <a:pPr lvl="1"/>
            <a:r>
              <a:rPr lang="en-GB" dirty="0"/>
              <a:t>Console logs</a:t>
            </a:r>
          </a:p>
          <a:p>
            <a:r>
              <a:rPr lang="en-GB" b="1" dirty="0"/>
              <a:t>Results:</a:t>
            </a:r>
            <a:endParaRPr lang="en-GB" dirty="0"/>
          </a:p>
          <a:p>
            <a:pPr lvl="1"/>
            <a:r>
              <a:rPr lang="en-GB" dirty="0"/>
              <a:t>All core modules passed unit and integration tests</a:t>
            </a:r>
          </a:p>
          <a:p>
            <a:pPr lvl="1"/>
            <a:r>
              <a:rPr lang="en-GB" dirty="0"/>
              <a:t>System handles invalid inputs gracefully</a:t>
            </a:r>
          </a:p>
          <a:p>
            <a:pPr lvl="1"/>
            <a:r>
              <a:rPr lang="en-GB" dirty="0"/>
              <a:t>Stable performance during simulated usage</a:t>
            </a:r>
          </a:p>
        </p:txBody>
      </p:sp>
    </p:spTree>
    <p:extLst>
      <p:ext uri="{BB962C8B-B14F-4D97-AF65-F5344CB8AC3E}">
        <p14:creationId xmlns:p14="http://schemas.microsoft.com/office/powerpoint/2010/main" val="107891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C537-AA0A-D23C-ABF0-67776C2E81C3}"/>
              </a:ext>
            </a:extLst>
          </p:cNvPr>
          <p:cNvSpPr>
            <a:spLocks noGrp="1"/>
          </p:cNvSpPr>
          <p:nvPr>
            <p:ph type="title"/>
          </p:nvPr>
        </p:nvSpPr>
        <p:spPr/>
        <p:txBody>
          <a:bodyPr/>
          <a:lstStyle/>
          <a:p>
            <a:r>
              <a:rPr lang="en-GB" dirty="0"/>
              <a:t>Conclusion &amp; Future Work</a:t>
            </a:r>
            <a:endParaRPr lang="en-NG" dirty="0"/>
          </a:p>
        </p:txBody>
      </p:sp>
      <p:sp>
        <p:nvSpPr>
          <p:cNvPr id="3" name="Content Placeholder 2">
            <a:extLst>
              <a:ext uri="{FF2B5EF4-FFF2-40B4-BE49-F238E27FC236}">
                <a16:creationId xmlns:a16="http://schemas.microsoft.com/office/drawing/2014/main" id="{7E771A76-94B8-D05F-5246-DB49590C3118}"/>
              </a:ext>
            </a:extLst>
          </p:cNvPr>
          <p:cNvSpPr>
            <a:spLocks noGrp="1"/>
          </p:cNvSpPr>
          <p:nvPr>
            <p:ph idx="1"/>
          </p:nvPr>
        </p:nvSpPr>
        <p:spPr/>
        <p:txBody>
          <a:bodyPr>
            <a:normAutofit fontScale="92500" lnSpcReduction="10000"/>
          </a:bodyPr>
          <a:lstStyle/>
          <a:p>
            <a:r>
              <a:rPr lang="en-GB" b="1" dirty="0"/>
              <a:t>Content:</a:t>
            </a:r>
            <a:endParaRPr lang="en-GB" dirty="0"/>
          </a:p>
          <a:p>
            <a:r>
              <a:rPr lang="en-GB" b="1" dirty="0"/>
              <a:t>Achieved:</a:t>
            </a:r>
            <a:endParaRPr lang="en-GB" dirty="0"/>
          </a:p>
          <a:p>
            <a:pPr lvl="1"/>
            <a:r>
              <a:rPr lang="en-GB" dirty="0"/>
              <a:t>Personalized travel planning with AI</a:t>
            </a:r>
          </a:p>
          <a:p>
            <a:pPr lvl="1"/>
            <a:r>
              <a:rPr lang="en-GB" dirty="0"/>
              <a:t>Functional  UI</a:t>
            </a:r>
          </a:p>
          <a:p>
            <a:r>
              <a:rPr lang="en-GB" b="1" dirty="0"/>
              <a:t>Future Enhancements:</a:t>
            </a:r>
            <a:endParaRPr lang="en-GB" dirty="0"/>
          </a:p>
          <a:p>
            <a:pPr lvl="1"/>
            <a:r>
              <a:rPr lang="en-GB" dirty="0"/>
              <a:t>Add booking integration</a:t>
            </a:r>
          </a:p>
          <a:p>
            <a:pPr lvl="1"/>
            <a:r>
              <a:rPr lang="en-GB" dirty="0"/>
              <a:t>Enable multi-country trips</a:t>
            </a:r>
          </a:p>
          <a:p>
            <a:pPr lvl="1"/>
            <a:r>
              <a:rPr lang="en-GB" dirty="0"/>
              <a:t>Voice assistant capability</a:t>
            </a:r>
          </a:p>
          <a:p>
            <a:r>
              <a:rPr lang="en-GB" b="1" dirty="0"/>
              <a:t>Closing Line:</a:t>
            </a:r>
            <a:endParaRPr lang="en-GB" dirty="0"/>
          </a:p>
          <a:p>
            <a:pPr lvl="1"/>
            <a:r>
              <a:rPr lang="en-GB" dirty="0"/>
              <a:t>This Smart Travel Assistant reimagines how we explore the world making travel smarter, simpler, and more personalized."</a:t>
            </a:r>
          </a:p>
          <a:p>
            <a:endParaRPr lang="en-NG" dirty="0"/>
          </a:p>
        </p:txBody>
      </p:sp>
    </p:spTree>
    <p:extLst>
      <p:ext uri="{BB962C8B-B14F-4D97-AF65-F5344CB8AC3E}">
        <p14:creationId xmlns:p14="http://schemas.microsoft.com/office/powerpoint/2010/main" val="4055165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7860</TotalTime>
  <Words>681</Words>
  <Application>Microsoft Macintosh PowerPoint</Application>
  <PresentationFormat>Widescreen</PresentationFormat>
  <Paragraphs>102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Bahnschrift</vt:lpstr>
      <vt:lpstr>Calibri</vt:lpstr>
      <vt:lpstr>Tw Cen MT</vt:lpstr>
      <vt:lpstr>Office Theme</vt:lpstr>
      <vt:lpstr>Smart Travel Assistant: Conversational AI for Personalized Travel Planning</vt:lpstr>
      <vt:lpstr>Introduction</vt:lpstr>
      <vt:lpstr>Slide 2: Research Gap &amp; Improvement Area</vt:lpstr>
      <vt:lpstr>Proposed Solution</vt:lpstr>
      <vt:lpstr>Design &amp; Architecture</vt:lpstr>
      <vt:lpstr>Implementation</vt:lpstr>
      <vt:lpstr>Testing &amp; Validation</vt:lpstr>
      <vt:lpstr>Conclusion &amp;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lawrence obidike</dc:creator>
  <cp:lastModifiedBy>lawrence obidike</cp:lastModifiedBy>
  <cp:revision>1</cp:revision>
  <dcterms:created xsi:type="dcterms:W3CDTF">2025-05-21T23:14:39Z</dcterms:created>
  <dcterms:modified xsi:type="dcterms:W3CDTF">2025-05-27T10:15:33Z</dcterms:modified>
</cp:coreProperties>
</file>