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5113000" cy="10693400"/>
  <p:notesSz cx="6858000" cy="9144000"/>
  <p:embeddedFontLst>
    <p:embeddedFont>
      <p:font typeface="Calibri" panose="020F0502020204030204" pitchFamily="34" charset="0"/>
      <p:regular r:id="rId4"/>
      <p:bold r:id="rId5"/>
      <p:italic r:id="rId6"/>
      <p:boldItalic r:id="rId7"/>
    </p:embeddedFont>
    <p:embeddedFont>
      <p:font typeface="Canva Sans" panose="020B0503030501040103" pitchFamily="34" charset="0"/>
      <p:regular r:id="rId8"/>
    </p:embeddedFont>
    <p:embeddedFont>
      <p:font typeface="Canva Sans Bold" panose="020B0803030501040103" pitchFamily="34"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89" autoAdjust="0"/>
  </p:normalViewPr>
  <p:slideViewPr>
    <p:cSldViewPr>
      <p:cViewPr varScale="1">
        <p:scale>
          <a:sx n="56" d="100"/>
          <a:sy n="56" d="100"/>
        </p:scale>
        <p:origin x="12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5120000" cy="10692000"/>
          </a:xfrm>
          <a:custGeom>
            <a:avLst/>
            <a:gdLst/>
            <a:ahLst/>
            <a:cxnLst/>
            <a:rect l="l" t="t" r="r" b="b"/>
            <a:pathLst>
              <a:path w="15120000" h="10692000">
                <a:moveTo>
                  <a:pt x="0" y="0"/>
                </a:moveTo>
                <a:lnTo>
                  <a:pt x="15120000" y="0"/>
                </a:lnTo>
                <a:lnTo>
                  <a:pt x="15120000" y="10692000"/>
                </a:lnTo>
                <a:lnTo>
                  <a:pt x="0" y="10692000"/>
                </a:lnTo>
                <a:lnTo>
                  <a:pt x="0" y="0"/>
                </a:lnTo>
                <a:close/>
              </a:path>
            </a:pathLst>
          </a:custGeom>
          <a:blipFill>
            <a:blip r:embed="rId2"/>
            <a:stretch>
              <a:fillRect l="-755" t="-21776" r="-755" b="-21776"/>
            </a:stretch>
          </a:blipFill>
        </p:spPr>
      </p:sp>
      <p:grpSp>
        <p:nvGrpSpPr>
          <p:cNvPr id="3" name="Group 3"/>
          <p:cNvGrpSpPr/>
          <p:nvPr/>
        </p:nvGrpSpPr>
        <p:grpSpPr>
          <a:xfrm>
            <a:off x="463772" y="2911618"/>
            <a:ext cx="1566916" cy="1506478"/>
            <a:chOff x="0" y="0"/>
            <a:chExt cx="845408" cy="812800"/>
          </a:xfrm>
        </p:grpSpPr>
        <p:sp>
          <p:nvSpPr>
            <p:cNvPr id="4" name="Freeform 4"/>
            <p:cNvSpPr/>
            <p:nvPr/>
          </p:nvSpPr>
          <p:spPr>
            <a:xfrm>
              <a:off x="0" y="0"/>
              <a:ext cx="845408" cy="812800"/>
            </a:xfrm>
            <a:custGeom>
              <a:avLst/>
              <a:gdLst/>
              <a:ahLst/>
              <a:cxnLst/>
              <a:rect l="l" t="t" r="r" b="b"/>
              <a:pathLst>
                <a:path w="845408" h="812800">
                  <a:moveTo>
                    <a:pt x="765990" y="0"/>
                  </a:moveTo>
                  <a:lnTo>
                    <a:pt x="79418" y="0"/>
                  </a:lnTo>
                  <a:cubicBezTo>
                    <a:pt x="79418" y="43699"/>
                    <a:pt x="44079" y="79418"/>
                    <a:pt x="0" y="79418"/>
                  </a:cubicBezTo>
                  <a:lnTo>
                    <a:pt x="0" y="733382"/>
                  </a:lnTo>
                  <a:cubicBezTo>
                    <a:pt x="43699" y="733382"/>
                    <a:pt x="79418" y="768721"/>
                    <a:pt x="79418" y="812800"/>
                  </a:cubicBezTo>
                  <a:lnTo>
                    <a:pt x="765990" y="812800"/>
                  </a:lnTo>
                  <a:cubicBezTo>
                    <a:pt x="765990" y="769101"/>
                    <a:pt x="801329" y="733382"/>
                    <a:pt x="845408" y="733382"/>
                  </a:cubicBezTo>
                  <a:lnTo>
                    <a:pt x="845408" y="79418"/>
                  </a:lnTo>
                  <a:cubicBezTo>
                    <a:pt x="801709" y="79418"/>
                    <a:pt x="765990" y="44079"/>
                    <a:pt x="765990" y="0"/>
                  </a:cubicBezTo>
                  <a:close/>
                </a:path>
              </a:pathLst>
            </a:custGeom>
            <a:solidFill>
              <a:srgbClr val="13BA61"/>
            </a:solidFill>
          </p:spPr>
        </p:sp>
        <p:sp>
          <p:nvSpPr>
            <p:cNvPr id="5" name="TextBox 5"/>
            <p:cNvSpPr txBox="1"/>
            <p:nvPr/>
          </p:nvSpPr>
          <p:spPr>
            <a:xfrm>
              <a:off x="38100" y="9525"/>
              <a:ext cx="769208" cy="765175"/>
            </a:xfrm>
            <a:prstGeom prst="rect">
              <a:avLst/>
            </a:prstGeom>
          </p:spPr>
          <p:txBody>
            <a:bodyPr lIns="50800" tIns="50800" rIns="50800" bIns="50800" rtlCol="0" anchor="ctr"/>
            <a:lstStyle/>
            <a:p>
              <a:pPr algn="ctr">
                <a:lnSpc>
                  <a:spcPts val="1400"/>
                </a:lnSpc>
              </a:pPr>
              <a:r>
                <a:rPr lang="en-US" sz="1000" b="1">
                  <a:solidFill>
                    <a:srgbClr val="000000"/>
                  </a:solidFill>
                  <a:latin typeface="Canva Sans Bold"/>
                  <a:ea typeface="Canva Sans Bold"/>
                  <a:cs typeface="Canva Sans Bold"/>
                  <a:sym typeface="Canva Sans Bold"/>
                </a:rPr>
                <a:t>Objective 1</a:t>
              </a:r>
            </a:p>
            <a:p>
              <a:pPr algn="ctr">
                <a:lnSpc>
                  <a:spcPts val="1120"/>
                </a:lnSpc>
              </a:pPr>
              <a:r>
                <a:rPr lang="en-US" sz="800">
                  <a:solidFill>
                    <a:srgbClr val="000000"/>
                  </a:solidFill>
                  <a:latin typeface="Canva Sans"/>
                  <a:ea typeface="Canva Sans"/>
                  <a:cs typeface="Canva Sans"/>
                  <a:sym typeface="Canva Sans"/>
                </a:rPr>
                <a:t>To evaluate the brands current social media presence and performance. </a:t>
              </a:r>
            </a:p>
            <a:p>
              <a:pPr algn="ctr">
                <a:lnSpc>
                  <a:spcPts val="2800"/>
                </a:lnSpc>
                <a:spcBef>
                  <a:spcPct val="0"/>
                </a:spcBef>
              </a:pPr>
              <a:endParaRPr lang="en-US" sz="800">
                <a:solidFill>
                  <a:srgbClr val="000000"/>
                </a:solidFill>
                <a:latin typeface="Canva Sans"/>
                <a:ea typeface="Canva Sans"/>
                <a:cs typeface="Canva Sans"/>
                <a:sym typeface="Canva Sans"/>
              </a:endParaRPr>
            </a:p>
          </p:txBody>
        </p:sp>
      </p:grpSp>
      <p:sp>
        <p:nvSpPr>
          <p:cNvPr id="6" name="TextBox 6"/>
          <p:cNvSpPr txBox="1"/>
          <p:nvPr/>
        </p:nvSpPr>
        <p:spPr>
          <a:xfrm>
            <a:off x="708084" y="235927"/>
            <a:ext cx="13703833" cy="1628446"/>
          </a:xfrm>
          <a:prstGeom prst="rect">
            <a:avLst/>
          </a:prstGeom>
        </p:spPr>
        <p:txBody>
          <a:bodyPr lIns="0" tIns="0" rIns="0" bIns="0" rtlCol="0" anchor="t">
            <a:spAutoFit/>
          </a:bodyPr>
          <a:lstStyle/>
          <a:p>
            <a:pPr algn="ctr">
              <a:lnSpc>
                <a:spcPts val="2799"/>
              </a:lnSpc>
              <a:spcBef>
                <a:spcPct val="0"/>
              </a:spcBef>
            </a:pPr>
            <a:r>
              <a:rPr lang="en-US" sz="1999" b="1">
                <a:solidFill>
                  <a:srgbClr val="FFFFFF"/>
                </a:solidFill>
                <a:latin typeface="Canva Sans Bold"/>
                <a:ea typeface="Canva Sans Bold"/>
                <a:cs typeface="Canva Sans Bold"/>
                <a:sym typeface="Canva Sans Bold"/>
              </a:rPr>
              <a:t>aim of the report to evaluate and analyse social media output and provide recommendations to improve engagement. </a:t>
            </a:r>
          </a:p>
          <a:p>
            <a:pPr algn="ctr">
              <a:lnSpc>
                <a:spcPts val="7737"/>
              </a:lnSpc>
              <a:spcBef>
                <a:spcPct val="0"/>
              </a:spcBef>
            </a:pPr>
            <a:endParaRPr lang="en-US" sz="1999" b="1">
              <a:solidFill>
                <a:srgbClr val="FFFFFF"/>
              </a:solidFill>
              <a:latin typeface="Canva Sans Bold"/>
              <a:ea typeface="Canva Sans Bold"/>
              <a:cs typeface="Canva Sans Bold"/>
              <a:sym typeface="Canva Sans Bold"/>
            </a:endParaRPr>
          </a:p>
        </p:txBody>
      </p:sp>
      <p:sp>
        <p:nvSpPr>
          <p:cNvPr id="7" name="Freeform 7"/>
          <p:cNvSpPr/>
          <p:nvPr/>
        </p:nvSpPr>
        <p:spPr>
          <a:xfrm>
            <a:off x="6359889" y="2043199"/>
            <a:ext cx="1768134" cy="1313359"/>
          </a:xfrm>
          <a:custGeom>
            <a:avLst/>
            <a:gdLst/>
            <a:ahLst/>
            <a:cxnLst/>
            <a:rect l="l" t="t" r="r" b="b"/>
            <a:pathLst>
              <a:path w="1768134" h="1313359">
                <a:moveTo>
                  <a:pt x="0" y="0"/>
                </a:moveTo>
                <a:lnTo>
                  <a:pt x="1768134" y="0"/>
                </a:lnTo>
                <a:lnTo>
                  <a:pt x="1768134" y="1313359"/>
                </a:lnTo>
                <a:lnTo>
                  <a:pt x="0" y="1313359"/>
                </a:lnTo>
                <a:lnTo>
                  <a:pt x="0" y="0"/>
                </a:lnTo>
                <a:close/>
              </a:path>
            </a:pathLst>
          </a:custGeom>
          <a:blipFill>
            <a:blip r:embed="rId3"/>
            <a:stretch>
              <a:fillRect/>
            </a:stretch>
          </a:blipFill>
        </p:spPr>
      </p:sp>
      <p:sp>
        <p:nvSpPr>
          <p:cNvPr id="8" name="TextBox 8"/>
          <p:cNvSpPr txBox="1"/>
          <p:nvPr/>
        </p:nvSpPr>
        <p:spPr>
          <a:xfrm>
            <a:off x="-175299" y="1294507"/>
            <a:ext cx="6662789" cy="2202354"/>
          </a:xfrm>
          <a:prstGeom prst="rect">
            <a:avLst/>
          </a:prstGeom>
        </p:spPr>
        <p:txBody>
          <a:bodyPr lIns="0" tIns="0" rIns="0" bIns="0" rtlCol="0" anchor="t">
            <a:spAutoFit/>
          </a:bodyPr>
          <a:lstStyle/>
          <a:p>
            <a:pPr algn="ctr">
              <a:lnSpc>
                <a:spcPts val="2576"/>
              </a:lnSpc>
            </a:pPr>
            <a:r>
              <a:rPr lang="en-US" sz="1840" b="1">
                <a:solidFill>
                  <a:srgbClr val="FFFFFF"/>
                </a:solidFill>
                <a:latin typeface="Canva Sans Bold"/>
                <a:ea typeface="Canva Sans Bold"/>
                <a:cs typeface="Canva Sans Bold"/>
                <a:sym typeface="Canva Sans Bold"/>
              </a:rPr>
              <a:t>1.0 INTRODUCTION</a:t>
            </a:r>
          </a:p>
          <a:p>
            <a:pPr algn="ctr">
              <a:lnSpc>
                <a:spcPts val="961"/>
              </a:lnSpc>
              <a:spcBef>
                <a:spcPct val="0"/>
              </a:spcBef>
            </a:pPr>
            <a:r>
              <a:rPr lang="en-US" sz="686" b="1">
                <a:solidFill>
                  <a:srgbClr val="FFFFFF"/>
                </a:solidFill>
                <a:latin typeface="Canva Sans Bold"/>
                <a:ea typeface="Canva Sans Bold"/>
                <a:cs typeface="Canva Sans Bold"/>
                <a:sym typeface="Canva Sans Bold"/>
              </a:rPr>
              <a:t>Tenpin UK Ltd is a leading bowling center operator in England and Scotland, known for family-friendly entertainment.</a:t>
            </a:r>
          </a:p>
          <a:p>
            <a:pPr algn="ctr">
              <a:lnSpc>
                <a:spcPts val="961"/>
              </a:lnSpc>
              <a:spcBef>
                <a:spcPct val="0"/>
              </a:spcBef>
            </a:pPr>
            <a:endParaRPr lang="en-US" sz="686" b="1">
              <a:solidFill>
                <a:srgbClr val="FFFFFF"/>
              </a:solidFill>
              <a:latin typeface="Canva Sans Bold"/>
              <a:ea typeface="Canva Sans Bold"/>
              <a:cs typeface="Canva Sans Bold"/>
              <a:sym typeface="Canva Sans Bold"/>
            </a:endParaRPr>
          </a:p>
          <a:p>
            <a:pPr algn="ctr">
              <a:lnSpc>
                <a:spcPts val="961"/>
              </a:lnSpc>
              <a:spcBef>
                <a:spcPct val="0"/>
              </a:spcBef>
            </a:pPr>
            <a:r>
              <a:rPr lang="en-US" sz="686" b="1">
                <a:solidFill>
                  <a:srgbClr val="FFFFFF"/>
                </a:solidFill>
                <a:latin typeface="Canva Sans Bold"/>
                <a:ea typeface="Canva Sans Bold"/>
                <a:cs typeface="Canva Sans Bold"/>
                <a:sym typeface="Canva Sans Bold"/>
              </a:rPr>
              <a:t>Centers offer bowling, arcades, food, and party packages, targeting group bookings with affordable pricing and promotional bundles. (Tenpin,2025)</a:t>
            </a:r>
          </a:p>
          <a:p>
            <a:pPr algn="ctr">
              <a:lnSpc>
                <a:spcPts val="961"/>
              </a:lnSpc>
              <a:spcBef>
                <a:spcPct val="0"/>
              </a:spcBef>
            </a:pPr>
            <a:endParaRPr lang="en-US" sz="686" b="1">
              <a:solidFill>
                <a:srgbClr val="FFFFFF"/>
              </a:solidFill>
              <a:latin typeface="Canva Sans Bold"/>
              <a:ea typeface="Canva Sans Bold"/>
              <a:cs typeface="Canva Sans Bold"/>
              <a:sym typeface="Canva Sans Bold"/>
            </a:endParaRPr>
          </a:p>
          <a:p>
            <a:pPr algn="ctr">
              <a:lnSpc>
                <a:spcPts val="961"/>
              </a:lnSpc>
              <a:spcBef>
                <a:spcPct val="0"/>
              </a:spcBef>
            </a:pPr>
            <a:r>
              <a:rPr lang="en-US" sz="686" b="1">
                <a:solidFill>
                  <a:srgbClr val="FFFFFF"/>
                </a:solidFill>
                <a:latin typeface="Canva Sans Bold"/>
                <a:ea typeface="Canva Sans Bold"/>
                <a:cs typeface="Canva Sans Bold"/>
                <a:sym typeface="Canva Sans Bold"/>
              </a:rPr>
              <a:t>Competes mainly with Hollywood Bowl and smaller independents in a high-barrier, resilient market. (Bowl, 2025)</a:t>
            </a:r>
          </a:p>
          <a:p>
            <a:pPr algn="ctr">
              <a:lnSpc>
                <a:spcPts val="961"/>
              </a:lnSpc>
              <a:spcBef>
                <a:spcPct val="0"/>
              </a:spcBef>
            </a:pPr>
            <a:endParaRPr lang="en-US" sz="686" b="1">
              <a:solidFill>
                <a:srgbClr val="FFFFFF"/>
              </a:solidFill>
              <a:latin typeface="Canva Sans Bold"/>
              <a:ea typeface="Canva Sans Bold"/>
              <a:cs typeface="Canva Sans Bold"/>
              <a:sym typeface="Canva Sans Bold"/>
            </a:endParaRPr>
          </a:p>
          <a:p>
            <a:pPr algn="ctr">
              <a:lnSpc>
                <a:spcPts val="961"/>
              </a:lnSpc>
              <a:spcBef>
                <a:spcPct val="0"/>
              </a:spcBef>
            </a:pPr>
            <a:r>
              <a:rPr lang="en-US" sz="686" b="1">
                <a:solidFill>
                  <a:srgbClr val="FFFFFF"/>
                </a:solidFill>
                <a:latin typeface="Canva Sans Bold"/>
                <a:ea typeface="Canva Sans Bold"/>
                <a:cs typeface="Canva Sans Bold"/>
                <a:sym typeface="Canva Sans Bold"/>
              </a:rPr>
              <a:t>Bowling is one of leisure’s strongest sub‑sectors, characterised by high barriers to entry and dominated by Hollywood Bowl and Tenpin (Hunt, 2025)</a:t>
            </a:r>
          </a:p>
          <a:p>
            <a:pPr algn="ctr">
              <a:lnSpc>
                <a:spcPts val="961"/>
              </a:lnSpc>
              <a:spcBef>
                <a:spcPct val="0"/>
              </a:spcBef>
            </a:pPr>
            <a:endParaRPr lang="en-US" sz="686" b="1">
              <a:solidFill>
                <a:srgbClr val="FFFFFF"/>
              </a:solidFill>
              <a:latin typeface="Canva Sans Bold"/>
              <a:ea typeface="Canva Sans Bold"/>
              <a:cs typeface="Canva Sans Bold"/>
              <a:sym typeface="Canva Sans Bold"/>
            </a:endParaRPr>
          </a:p>
          <a:p>
            <a:pPr algn="ctr">
              <a:lnSpc>
                <a:spcPts val="961"/>
              </a:lnSpc>
              <a:spcBef>
                <a:spcPct val="0"/>
              </a:spcBef>
            </a:pPr>
            <a:r>
              <a:rPr lang="en-US" sz="686" b="1">
                <a:solidFill>
                  <a:srgbClr val="FFFFFF"/>
                </a:solidFill>
                <a:latin typeface="Canva Sans Bold"/>
                <a:ea typeface="Canva Sans Bold"/>
                <a:cs typeface="Canva Sans Bold"/>
                <a:sym typeface="Canva Sans Bold"/>
              </a:rPr>
              <a:t>In 2023, Tenpin had £130.56M turnover (+8% YoY), with ~20 centers and 1,539 employees. (Datanyze, 2025)</a:t>
            </a:r>
          </a:p>
          <a:p>
            <a:pPr algn="ctr">
              <a:lnSpc>
                <a:spcPts val="1320"/>
              </a:lnSpc>
              <a:spcBef>
                <a:spcPct val="0"/>
              </a:spcBef>
            </a:pPr>
            <a:endParaRPr lang="en-US" sz="686" b="1">
              <a:solidFill>
                <a:srgbClr val="FFFFFF"/>
              </a:solidFill>
              <a:latin typeface="Canva Sans Bold"/>
              <a:ea typeface="Canva Sans Bold"/>
              <a:cs typeface="Canva Sans Bold"/>
              <a:sym typeface="Canva Sans Bold"/>
            </a:endParaRPr>
          </a:p>
          <a:p>
            <a:pPr algn="ctr">
              <a:lnSpc>
                <a:spcPts val="1320"/>
              </a:lnSpc>
              <a:spcBef>
                <a:spcPct val="0"/>
              </a:spcBef>
            </a:pPr>
            <a:endParaRPr lang="en-US" sz="686" b="1">
              <a:solidFill>
                <a:srgbClr val="FFFFFF"/>
              </a:solidFill>
              <a:latin typeface="Canva Sans Bold"/>
              <a:ea typeface="Canva Sans Bold"/>
              <a:cs typeface="Canva Sans Bold"/>
              <a:sym typeface="Canva Sans Bold"/>
            </a:endParaRPr>
          </a:p>
          <a:p>
            <a:pPr algn="ctr">
              <a:lnSpc>
                <a:spcPts val="1320"/>
              </a:lnSpc>
              <a:spcBef>
                <a:spcPct val="0"/>
              </a:spcBef>
            </a:pPr>
            <a:endParaRPr lang="en-US" sz="686" b="1">
              <a:solidFill>
                <a:srgbClr val="FFFFFF"/>
              </a:solidFill>
              <a:latin typeface="Canva Sans Bold"/>
              <a:ea typeface="Canva Sans Bold"/>
              <a:cs typeface="Canva Sans Bold"/>
              <a:sym typeface="Canva Sans Bold"/>
            </a:endParaRPr>
          </a:p>
          <a:p>
            <a:pPr algn="ctr">
              <a:lnSpc>
                <a:spcPts val="1320"/>
              </a:lnSpc>
              <a:spcBef>
                <a:spcPct val="0"/>
              </a:spcBef>
            </a:pPr>
            <a:endParaRPr lang="en-US" sz="686" b="1">
              <a:solidFill>
                <a:srgbClr val="FFFFFF"/>
              </a:solidFill>
              <a:latin typeface="Canva Sans Bold"/>
              <a:ea typeface="Canva Sans Bold"/>
              <a:cs typeface="Canva Sans Bold"/>
              <a:sym typeface="Canva Sans Bold"/>
            </a:endParaRPr>
          </a:p>
          <a:p>
            <a:pPr algn="ctr">
              <a:lnSpc>
                <a:spcPts val="1320"/>
              </a:lnSpc>
              <a:spcBef>
                <a:spcPct val="0"/>
              </a:spcBef>
            </a:pPr>
            <a:endParaRPr lang="en-US" sz="686" b="1">
              <a:solidFill>
                <a:srgbClr val="FFFFFF"/>
              </a:solidFill>
              <a:latin typeface="Canva Sans Bold"/>
              <a:ea typeface="Canva Sans Bold"/>
              <a:cs typeface="Canva Sans Bold"/>
              <a:sym typeface="Canva Sans Bold"/>
            </a:endParaRPr>
          </a:p>
        </p:txBody>
      </p:sp>
      <p:grpSp>
        <p:nvGrpSpPr>
          <p:cNvPr id="9" name="Group 9"/>
          <p:cNvGrpSpPr/>
          <p:nvPr/>
        </p:nvGrpSpPr>
        <p:grpSpPr>
          <a:xfrm>
            <a:off x="2456206" y="2911618"/>
            <a:ext cx="1566916" cy="1506478"/>
            <a:chOff x="0" y="0"/>
            <a:chExt cx="845408" cy="812800"/>
          </a:xfrm>
        </p:grpSpPr>
        <p:sp>
          <p:nvSpPr>
            <p:cNvPr id="10" name="Freeform 10"/>
            <p:cNvSpPr/>
            <p:nvPr/>
          </p:nvSpPr>
          <p:spPr>
            <a:xfrm>
              <a:off x="0" y="0"/>
              <a:ext cx="845408" cy="812800"/>
            </a:xfrm>
            <a:custGeom>
              <a:avLst/>
              <a:gdLst/>
              <a:ahLst/>
              <a:cxnLst/>
              <a:rect l="l" t="t" r="r" b="b"/>
              <a:pathLst>
                <a:path w="845408" h="812800">
                  <a:moveTo>
                    <a:pt x="765990" y="0"/>
                  </a:moveTo>
                  <a:lnTo>
                    <a:pt x="79418" y="0"/>
                  </a:lnTo>
                  <a:cubicBezTo>
                    <a:pt x="79418" y="43699"/>
                    <a:pt x="44079" y="79418"/>
                    <a:pt x="0" y="79418"/>
                  </a:cubicBezTo>
                  <a:lnTo>
                    <a:pt x="0" y="733382"/>
                  </a:lnTo>
                  <a:cubicBezTo>
                    <a:pt x="43699" y="733382"/>
                    <a:pt x="79418" y="768721"/>
                    <a:pt x="79418" y="812800"/>
                  </a:cubicBezTo>
                  <a:lnTo>
                    <a:pt x="765990" y="812800"/>
                  </a:lnTo>
                  <a:cubicBezTo>
                    <a:pt x="765990" y="769101"/>
                    <a:pt x="801329" y="733382"/>
                    <a:pt x="845408" y="733382"/>
                  </a:cubicBezTo>
                  <a:lnTo>
                    <a:pt x="845408" y="79418"/>
                  </a:lnTo>
                  <a:cubicBezTo>
                    <a:pt x="801709" y="79418"/>
                    <a:pt x="765990" y="44079"/>
                    <a:pt x="765990" y="0"/>
                  </a:cubicBezTo>
                  <a:close/>
                </a:path>
              </a:pathLst>
            </a:custGeom>
            <a:solidFill>
              <a:srgbClr val="13BA61"/>
            </a:solidFill>
          </p:spPr>
        </p:sp>
        <p:sp>
          <p:nvSpPr>
            <p:cNvPr id="11" name="TextBox 11"/>
            <p:cNvSpPr txBox="1"/>
            <p:nvPr/>
          </p:nvSpPr>
          <p:spPr>
            <a:xfrm>
              <a:off x="38100" y="9525"/>
              <a:ext cx="769208" cy="765175"/>
            </a:xfrm>
            <a:prstGeom prst="rect">
              <a:avLst/>
            </a:prstGeom>
          </p:spPr>
          <p:txBody>
            <a:bodyPr lIns="50800" tIns="50800" rIns="50800" bIns="50800" rtlCol="0" anchor="ctr"/>
            <a:lstStyle/>
            <a:p>
              <a:pPr algn="ctr">
                <a:lnSpc>
                  <a:spcPts val="1400"/>
                </a:lnSpc>
              </a:pPr>
              <a:r>
                <a:rPr lang="en-US" sz="1000" b="1">
                  <a:solidFill>
                    <a:srgbClr val="000000"/>
                  </a:solidFill>
                  <a:latin typeface="Canva Sans Bold"/>
                  <a:ea typeface="Canva Sans Bold"/>
                  <a:cs typeface="Canva Sans Bold"/>
                  <a:sym typeface="Canva Sans Bold"/>
                </a:rPr>
                <a:t>Objective 2 </a:t>
              </a:r>
            </a:p>
            <a:p>
              <a:pPr algn="ctr">
                <a:lnSpc>
                  <a:spcPts val="1120"/>
                </a:lnSpc>
              </a:pPr>
              <a:r>
                <a:rPr lang="en-US" sz="800">
                  <a:solidFill>
                    <a:srgbClr val="000000"/>
                  </a:solidFill>
                  <a:latin typeface="Canva Sans"/>
                  <a:ea typeface="Canva Sans"/>
                  <a:cs typeface="Canva Sans"/>
                  <a:sym typeface="Canva Sans"/>
                </a:rPr>
                <a:t>To analyse the correlation of social media performance and commercial performance. </a:t>
              </a:r>
            </a:p>
            <a:p>
              <a:pPr algn="ctr">
                <a:lnSpc>
                  <a:spcPts val="1120"/>
                </a:lnSpc>
              </a:pPr>
              <a:endParaRPr lang="en-US" sz="800">
                <a:solidFill>
                  <a:srgbClr val="000000"/>
                </a:solidFill>
                <a:latin typeface="Canva Sans"/>
                <a:ea typeface="Canva Sans"/>
                <a:cs typeface="Canva Sans"/>
                <a:sym typeface="Canva Sans"/>
              </a:endParaRPr>
            </a:p>
            <a:p>
              <a:pPr algn="ctr">
                <a:lnSpc>
                  <a:spcPts val="2800"/>
                </a:lnSpc>
                <a:spcBef>
                  <a:spcPct val="0"/>
                </a:spcBef>
              </a:pPr>
              <a:endParaRPr lang="en-US" sz="800">
                <a:solidFill>
                  <a:srgbClr val="000000"/>
                </a:solidFill>
                <a:latin typeface="Canva Sans"/>
                <a:ea typeface="Canva Sans"/>
                <a:cs typeface="Canva Sans"/>
                <a:sym typeface="Canva Sans"/>
              </a:endParaRPr>
            </a:p>
          </p:txBody>
        </p:sp>
      </p:grpSp>
      <p:sp>
        <p:nvSpPr>
          <p:cNvPr id="12" name="Freeform 12"/>
          <p:cNvSpPr/>
          <p:nvPr/>
        </p:nvSpPr>
        <p:spPr>
          <a:xfrm>
            <a:off x="6007943" y="3941504"/>
            <a:ext cx="4719427" cy="1996046"/>
          </a:xfrm>
          <a:custGeom>
            <a:avLst/>
            <a:gdLst/>
            <a:ahLst/>
            <a:cxnLst/>
            <a:rect l="l" t="t" r="r" b="b"/>
            <a:pathLst>
              <a:path w="4719427" h="1996046">
                <a:moveTo>
                  <a:pt x="0" y="0"/>
                </a:moveTo>
                <a:lnTo>
                  <a:pt x="4719426" y="0"/>
                </a:lnTo>
                <a:lnTo>
                  <a:pt x="4719426" y="1996046"/>
                </a:lnTo>
                <a:lnTo>
                  <a:pt x="0" y="1996046"/>
                </a:lnTo>
                <a:lnTo>
                  <a:pt x="0" y="0"/>
                </a:lnTo>
                <a:close/>
              </a:path>
            </a:pathLst>
          </a:custGeom>
          <a:blipFill>
            <a:blip r:embed="rId4"/>
            <a:stretch>
              <a:fillRect t="-179" b="-179"/>
            </a:stretch>
          </a:blipFill>
        </p:spPr>
      </p:sp>
      <p:sp>
        <p:nvSpPr>
          <p:cNvPr id="13" name="Freeform 13"/>
          <p:cNvSpPr/>
          <p:nvPr/>
        </p:nvSpPr>
        <p:spPr>
          <a:xfrm>
            <a:off x="455146" y="8831585"/>
            <a:ext cx="2266298" cy="1653241"/>
          </a:xfrm>
          <a:custGeom>
            <a:avLst/>
            <a:gdLst/>
            <a:ahLst/>
            <a:cxnLst/>
            <a:rect l="l" t="t" r="r" b="b"/>
            <a:pathLst>
              <a:path w="2266298" h="1653241">
                <a:moveTo>
                  <a:pt x="0" y="0"/>
                </a:moveTo>
                <a:lnTo>
                  <a:pt x="2266297" y="0"/>
                </a:lnTo>
                <a:lnTo>
                  <a:pt x="2266297" y="1653242"/>
                </a:lnTo>
                <a:lnTo>
                  <a:pt x="0" y="1653242"/>
                </a:lnTo>
                <a:lnTo>
                  <a:pt x="0" y="0"/>
                </a:lnTo>
                <a:close/>
              </a:path>
            </a:pathLst>
          </a:custGeom>
          <a:blipFill>
            <a:blip r:embed="rId5"/>
            <a:stretch>
              <a:fillRect/>
            </a:stretch>
          </a:blipFill>
        </p:spPr>
      </p:sp>
      <p:grpSp>
        <p:nvGrpSpPr>
          <p:cNvPr id="14" name="Group 14"/>
          <p:cNvGrpSpPr/>
          <p:nvPr/>
        </p:nvGrpSpPr>
        <p:grpSpPr>
          <a:xfrm>
            <a:off x="4444838" y="2911618"/>
            <a:ext cx="1566916" cy="1506478"/>
            <a:chOff x="0" y="0"/>
            <a:chExt cx="845408" cy="812800"/>
          </a:xfrm>
        </p:grpSpPr>
        <p:sp>
          <p:nvSpPr>
            <p:cNvPr id="15" name="Freeform 15"/>
            <p:cNvSpPr/>
            <p:nvPr/>
          </p:nvSpPr>
          <p:spPr>
            <a:xfrm>
              <a:off x="0" y="0"/>
              <a:ext cx="845408" cy="812800"/>
            </a:xfrm>
            <a:custGeom>
              <a:avLst/>
              <a:gdLst/>
              <a:ahLst/>
              <a:cxnLst/>
              <a:rect l="l" t="t" r="r" b="b"/>
              <a:pathLst>
                <a:path w="845408" h="812800">
                  <a:moveTo>
                    <a:pt x="765990" y="0"/>
                  </a:moveTo>
                  <a:lnTo>
                    <a:pt x="79418" y="0"/>
                  </a:lnTo>
                  <a:cubicBezTo>
                    <a:pt x="79418" y="43699"/>
                    <a:pt x="44079" y="79418"/>
                    <a:pt x="0" y="79418"/>
                  </a:cubicBezTo>
                  <a:lnTo>
                    <a:pt x="0" y="733382"/>
                  </a:lnTo>
                  <a:cubicBezTo>
                    <a:pt x="43699" y="733382"/>
                    <a:pt x="79418" y="768721"/>
                    <a:pt x="79418" y="812800"/>
                  </a:cubicBezTo>
                  <a:lnTo>
                    <a:pt x="765990" y="812800"/>
                  </a:lnTo>
                  <a:cubicBezTo>
                    <a:pt x="765990" y="769101"/>
                    <a:pt x="801329" y="733382"/>
                    <a:pt x="845408" y="733382"/>
                  </a:cubicBezTo>
                  <a:lnTo>
                    <a:pt x="845408" y="79418"/>
                  </a:lnTo>
                  <a:cubicBezTo>
                    <a:pt x="801709" y="79418"/>
                    <a:pt x="765990" y="44079"/>
                    <a:pt x="765990" y="0"/>
                  </a:cubicBezTo>
                  <a:close/>
                </a:path>
              </a:pathLst>
            </a:custGeom>
            <a:solidFill>
              <a:srgbClr val="13BA61"/>
            </a:solidFill>
          </p:spPr>
        </p:sp>
        <p:sp>
          <p:nvSpPr>
            <p:cNvPr id="16" name="TextBox 16"/>
            <p:cNvSpPr txBox="1"/>
            <p:nvPr/>
          </p:nvSpPr>
          <p:spPr>
            <a:xfrm>
              <a:off x="38100" y="9525"/>
              <a:ext cx="769208" cy="765175"/>
            </a:xfrm>
            <a:prstGeom prst="rect">
              <a:avLst/>
            </a:prstGeom>
          </p:spPr>
          <p:txBody>
            <a:bodyPr lIns="50800" tIns="50800" rIns="50800" bIns="50800" rtlCol="0" anchor="ctr"/>
            <a:lstStyle/>
            <a:p>
              <a:pPr algn="ctr">
                <a:lnSpc>
                  <a:spcPts val="1400"/>
                </a:lnSpc>
              </a:pPr>
              <a:r>
                <a:rPr lang="en-US" sz="1000" b="1">
                  <a:solidFill>
                    <a:srgbClr val="000000"/>
                  </a:solidFill>
                  <a:latin typeface="Canva Sans Bold"/>
                  <a:ea typeface="Canva Sans Bold"/>
                  <a:cs typeface="Canva Sans Bold"/>
                  <a:sym typeface="Canva Sans Bold"/>
                </a:rPr>
                <a:t>Objective 3 </a:t>
              </a:r>
            </a:p>
            <a:p>
              <a:pPr algn="ctr">
                <a:lnSpc>
                  <a:spcPts val="1120"/>
                </a:lnSpc>
              </a:pPr>
              <a:r>
                <a:rPr lang="en-US" sz="800">
                  <a:solidFill>
                    <a:srgbClr val="000000"/>
                  </a:solidFill>
                  <a:latin typeface="Canva Sans"/>
                  <a:ea typeface="Canva Sans"/>
                  <a:cs typeface="Canva Sans"/>
                  <a:sym typeface="Canva Sans"/>
                </a:rPr>
                <a:t>To recommend changes and implementations to their social media presence and impact </a:t>
              </a:r>
            </a:p>
            <a:p>
              <a:pPr algn="ctr">
                <a:lnSpc>
                  <a:spcPts val="1120"/>
                </a:lnSpc>
              </a:pPr>
              <a:endParaRPr lang="en-US" sz="800">
                <a:solidFill>
                  <a:srgbClr val="000000"/>
                </a:solidFill>
                <a:latin typeface="Canva Sans"/>
                <a:ea typeface="Canva Sans"/>
                <a:cs typeface="Canva Sans"/>
                <a:sym typeface="Canva Sans"/>
              </a:endParaRPr>
            </a:p>
            <a:p>
              <a:pPr algn="ctr">
                <a:lnSpc>
                  <a:spcPts val="2800"/>
                </a:lnSpc>
                <a:spcBef>
                  <a:spcPct val="0"/>
                </a:spcBef>
              </a:pPr>
              <a:endParaRPr lang="en-US" sz="800">
                <a:solidFill>
                  <a:srgbClr val="000000"/>
                </a:solidFill>
                <a:latin typeface="Canva Sans"/>
                <a:ea typeface="Canva Sans"/>
                <a:cs typeface="Canva Sans"/>
                <a:sym typeface="Canva Sans"/>
              </a:endParaRPr>
            </a:p>
          </p:txBody>
        </p:sp>
      </p:grpSp>
      <p:sp>
        <p:nvSpPr>
          <p:cNvPr id="17" name="Freeform 17"/>
          <p:cNvSpPr/>
          <p:nvPr/>
        </p:nvSpPr>
        <p:spPr>
          <a:xfrm>
            <a:off x="6359889" y="6945061"/>
            <a:ext cx="1759916" cy="2782477"/>
          </a:xfrm>
          <a:custGeom>
            <a:avLst/>
            <a:gdLst/>
            <a:ahLst/>
            <a:cxnLst/>
            <a:rect l="l" t="t" r="r" b="b"/>
            <a:pathLst>
              <a:path w="1759916" h="2782477">
                <a:moveTo>
                  <a:pt x="0" y="0"/>
                </a:moveTo>
                <a:lnTo>
                  <a:pt x="1759917" y="0"/>
                </a:lnTo>
                <a:lnTo>
                  <a:pt x="1759917" y="2782477"/>
                </a:lnTo>
                <a:lnTo>
                  <a:pt x="0" y="2782477"/>
                </a:lnTo>
                <a:lnTo>
                  <a:pt x="0" y="0"/>
                </a:lnTo>
                <a:close/>
              </a:path>
            </a:pathLst>
          </a:custGeom>
          <a:blipFill>
            <a:blip r:embed="rId6"/>
            <a:stretch>
              <a:fillRect/>
            </a:stretch>
          </a:blipFill>
        </p:spPr>
      </p:sp>
      <p:sp>
        <p:nvSpPr>
          <p:cNvPr id="18" name="Freeform 18"/>
          <p:cNvSpPr/>
          <p:nvPr/>
        </p:nvSpPr>
        <p:spPr>
          <a:xfrm>
            <a:off x="9904762" y="5009602"/>
            <a:ext cx="2582982" cy="1088174"/>
          </a:xfrm>
          <a:custGeom>
            <a:avLst/>
            <a:gdLst/>
            <a:ahLst/>
            <a:cxnLst/>
            <a:rect l="l" t="t" r="r" b="b"/>
            <a:pathLst>
              <a:path w="2582982" h="1088174">
                <a:moveTo>
                  <a:pt x="0" y="0"/>
                </a:moveTo>
                <a:lnTo>
                  <a:pt x="2582982" y="0"/>
                </a:lnTo>
                <a:lnTo>
                  <a:pt x="2582982" y="1088174"/>
                </a:lnTo>
                <a:lnTo>
                  <a:pt x="0" y="1088174"/>
                </a:lnTo>
                <a:lnTo>
                  <a:pt x="0" y="0"/>
                </a:lnTo>
                <a:close/>
              </a:path>
            </a:pathLst>
          </a:custGeom>
          <a:blipFill>
            <a:blip r:embed="rId7"/>
            <a:stretch>
              <a:fillRect/>
            </a:stretch>
          </a:blipFill>
        </p:spPr>
      </p:sp>
      <p:sp>
        <p:nvSpPr>
          <p:cNvPr id="19" name="Freeform 19"/>
          <p:cNvSpPr/>
          <p:nvPr/>
        </p:nvSpPr>
        <p:spPr>
          <a:xfrm>
            <a:off x="12176559" y="6374001"/>
            <a:ext cx="2787600" cy="1409357"/>
          </a:xfrm>
          <a:custGeom>
            <a:avLst/>
            <a:gdLst/>
            <a:ahLst/>
            <a:cxnLst/>
            <a:rect l="l" t="t" r="r" b="b"/>
            <a:pathLst>
              <a:path w="2787600" h="1409357">
                <a:moveTo>
                  <a:pt x="0" y="0"/>
                </a:moveTo>
                <a:lnTo>
                  <a:pt x="2787600" y="0"/>
                </a:lnTo>
                <a:lnTo>
                  <a:pt x="2787600" y="1409357"/>
                </a:lnTo>
                <a:lnTo>
                  <a:pt x="0" y="1409357"/>
                </a:lnTo>
                <a:lnTo>
                  <a:pt x="0" y="0"/>
                </a:lnTo>
                <a:close/>
              </a:path>
            </a:pathLst>
          </a:custGeom>
          <a:blipFill>
            <a:blip r:embed="rId8"/>
            <a:stretch>
              <a:fillRect t="-7253" r="-37419" b="-7253"/>
            </a:stretch>
          </a:blipFill>
        </p:spPr>
      </p:sp>
      <p:sp>
        <p:nvSpPr>
          <p:cNvPr id="20" name="Freeform 20"/>
          <p:cNvSpPr/>
          <p:nvPr/>
        </p:nvSpPr>
        <p:spPr>
          <a:xfrm>
            <a:off x="8503150" y="8623703"/>
            <a:ext cx="3213673" cy="1524891"/>
          </a:xfrm>
          <a:custGeom>
            <a:avLst/>
            <a:gdLst/>
            <a:ahLst/>
            <a:cxnLst/>
            <a:rect l="l" t="t" r="r" b="b"/>
            <a:pathLst>
              <a:path w="3213673" h="1524891">
                <a:moveTo>
                  <a:pt x="0" y="0"/>
                </a:moveTo>
                <a:lnTo>
                  <a:pt x="3213672" y="0"/>
                </a:lnTo>
                <a:lnTo>
                  <a:pt x="3213672" y="1524891"/>
                </a:lnTo>
                <a:lnTo>
                  <a:pt x="0" y="1524891"/>
                </a:lnTo>
                <a:lnTo>
                  <a:pt x="0" y="0"/>
                </a:lnTo>
                <a:close/>
              </a:path>
            </a:pathLst>
          </a:custGeom>
          <a:blipFill>
            <a:blip r:embed="rId9"/>
            <a:stretch>
              <a:fillRect/>
            </a:stretch>
          </a:blipFill>
        </p:spPr>
      </p:sp>
      <p:sp>
        <p:nvSpPr>
          <p:cNvPr id="21" name="TextBox 21"/>
          <p:cNvSpPr txBox="1"/>
          <p:nvPr/>
        </p:nvSpPr>
        <p:spPr>
          <a:xfrm>
            <a:off x="9059777" y="1190085"/>
            <a:ext cx="3742264" cy="763823"/>
          </a:xfrm>
          <a:prstGeom prst="rect">
            <a:avLst/>
          </a:prstGeom>
        </p:spPr>
        <p:txBody>
          <a:bodyPr lIns="0" tIns="0" rIns="0" bIns="0" rtlCol="0" anchor="t">
            <a:spAutoFit/>
          </a:bodyPr>
          <a:lstStyle/>
          <a:p>
            <a:pPr algn="ctr">
              <a:lnSpc>
                <a:spcPts val="3009"/>
              </a:lnSpc>
            </a:pPr>
            <a:r>
              <a:rPr lang="en-US" sz="2149" b="1">
                <a:solidFill>
                  <a:srgbClr val="FFFFFF"/>
                </a:solidFill>
                <a:latin typeface="Canva Sans Bold"/>
                <a:ea typeface="Canva Sans Bold"/>
                <a:cs typeface="Canva Sans Bold"/>
                <a:sym typeface="Canva Sans Bold"/>
              </a:rPr>
              <a:t>2.0 METHODOLOGY</a:t>
            </a:r>
          </a:p>
          <a:p>
            <a:pPr algn="ctr">
              <a:lnSpc>
                <a:spcPts val="161"/>
              </a:lnSpc>
            </a:pPr>
            <a:endParaRPr lang="en-US" sz="2149" b="1">
              <a:solidFill>
                <a:srgbClr val="FFFFFF"/>
              </a:solidFill>
              <a:latin typeface="Canva Sans Bold"/>
              <a:ea typeface="Canva Sans Bold"/>
              <a:cs typeface="Canva Sans Bold"/>
              <a:sym typeface="Canva Sans Bold"/>
            </a:endParaRPr>
          </a:p>
          <a:p>
            <a:pPr algn="l">
              <a:lnSpc>
                <a:spcPts val="188"/>
              </a:lnSpc>
            </a:pPr>
            <a:r>
              <a:rPr lang="en-US" sz="134" b="1">
                <a:solidFill>
                  <a:srgbClr val="FFFFFF"/>
                </a:solidFill>
                <a:latin typeface="Canva Sans Bold"/>
                <a:ea typeface="Canva Sans Bold"/>
                <a:cs typeface="Canva Sans Bold"/>
                <a:sym typeface="Canva Sans Bold"/>
              </a:rPr>
              <a:t> </a:t>
            </a: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288"/>
              </a:lnSpc>
              <a:spcBef>
                <a:spcPct val="0"/>
              </a:spcBef>
            </a:pPr>
            <a:endParaRPr lang="en-US" sz="134" b="1">
              <a:solidFill>
                <a:srgbClr val="FFFFFF"/>
              </a:solidFill>
              <a:latin typeface="Canva Sans Bold"/>
              <a:ea typeface="Canva Sans Bold"/>
              <a:cs typeface="Canva Sans Bold"/>
              <a:sym typeface="Canva Sans Bold"/>
            </a:endParaRPr>
          </a:p>
          <a:p>
            <a:pPr algn="just">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107"/>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p:txBody>
      </p:sp>
      <p:sp>
        <p:nvSpPr>
          <p:cNvPr id="22" name="TextBox 22"/>
          <p:cNvSpPr txBox="1"/>
          <p:nvPr/>
        </p:nvSpPr>
        <p:spPr>
          <a:xfrm>
            <a:off x="8427939" y="1755788"/>
            <a:ext cx="1546175" cy="198120"/>
          </a:xfrm>
          <a:prstGeom prst="rect">
            <a:avLst/>
          </a:prstGeom>
        </p:spPr>
        <p:txBody>
          <a:bodyPr lIns="0" tIns="0" rIns="0" bIns="0" rtlCol="0" anchor="t">
            <a:spAutoFit/>
          </a:bodyPr>
          <a:lstStyle/>
          <a:p>
            <a:pPr algn="ctr">
              <a:lnSpc>
                <a:spcPts val="1679"/>
              </a:lnSpc>
              <a:spcBef>
                <a:spcPct val="0"/>
              </a:spcBef>
            </a:pPr>
            <a:r>
              <a:rPr lang="en-US" sz="1200" b="1">
                <a:solidFill>
                  <a:srgbClr val="FFFFFF"/>
                </a:solidFill>
                <a:latin typeface="Canva Sans Bold"/>
                <a:ea typeface="Canva Sans Bold"/>
                <a:cs typeface="Canva Sans Bold"/>
                <a:sym typeface="Canva Sans Bold"/>
              </a:rPr>
              <a:t>PRIMARY RESEARCH</a:t>
            </a:r>
          </a:p>
        </p:txBody>
      </p:sp>
      <p:sp>
        <p:nvSpPr>
          <p:cNvPr id="23" name="TextBox 23"/>
          <p:cNvSpPr txBox="1"/>
          <p:nvPr/>
        </p:nvSpPr>
        <p:spPr>
          <a:xfrm>
            <a:off x="10411669" y="1755788"/>
            <a:ext cx="1797397" cy="198120"/>
          </a:xfrm>
          <a:prstGeom prst="rect">
            <a:avLst/>
          </a:prstGeom>
        </p:spPr>
        <p:txBody>
          <a:bodyPr lIns="0" tIns="0" rIns="0" bIns="0" rtlCol="0" anchor="t">
            <a:spAutoFit/>
          </a:bodyPr>
          <a:lstStyle/>
          <a:p>
            <a:pPr algn="ctr">
              <a:lnSpc>
                <a:spcPts val="1679"/>
              </a:lnSpc>
              <a:spcBef>
                <a:spcPct val="0"/>
              </a:spcBef>
            </a:pPr>
            <a:r>
              <a:rPr lang="en-US" sz="1200" b="1">
                <a:solidFill>
                  <a:srgbClr val="FFFFFF"/>
                </a:solidFill>
                <a:latin typeface="Canva Sans Bold"/>
                <a:ea typeface="Canva Sans Bold"/>
                <a:cs typeface="Canva Sans Bold"/>
                <a:sym typeface="Canva Sans Bold"/>
              </a:rPr>
              <a:t>SECONDARY RESEARCH</a:t>
            </a:r>
          </a:p>
        </p:txBody>
      </p:sp>
      <p:sp>
        <p:nvSpPr>
          <p:cNvPr id="24" name="TextBox 24"/>
          <p:cNvSpPr txBox="1"/>
          <p:nvPr/>
        </p:nvSpPr>
        <p:spPr>
          <a:xfrm>
            <a:off x="3501692" y="4592152"/>
            <a:ext cx="3742264" cy="763823"/>
          </a:xfrm>
          <a:prstGeom prst="rect">
            <a:avLst/>
          </a:prstGeom>
        </p:spPr>
        <p:txBody>
          <a:bodyPr lIns="0" tIns="0" rIns="0" bIns="0" rtlCol="0" anchor="t">
            <a:spAutoFit/>
          </a:bodyPr>
          <a:lstStyle/>
          <a:p>
            <a:pPr algn="ctr">
              <a:lnSpc>
                <a:spcPts val="3009"/>
              </a:lnSpc>
            </a:pPr>
            <a:r>
              <a:rPr lang="en-US" sz="2149" b="1">
                <a:solidFill>
                  <a:srgbClr val="FFFFFF"/>
                </a:solidFill>
                <a:latin typeface="Canva Sans Bold"/>
                <a:ea typeface="Canva Sans Bold"/>
                <a:cs typeface="Canva Sans Bold"/>
                <a:sym typeface="Canva Sans Bold"/>
              </a:rPr>
              <a:t>4.0 RECOMMENDATIONS</a:t>
            </a:r>
          </a:p>
          <a:p>
            <a:pPr algn="ctr">
              <a:lnSpc>
                <a:spcPts val="161"/>
              </a:lnSpc>
            </a:pPr>
            <a:endParaRPr lang="en-US" sz="2149" b="1">
              <a:solidFill>
                <a:srgbClr val="FFFFFF"/>
              </a:solidFill>
              <a:latin typeface="Canva Sans Bold"/>
              <a:ea typeface="Canva Sans Bold"/>
              <a:cs typeface="Canva Sans Bold"/>
              <a:sym typeface="Canva Sans Bold"/>
            </a:endParaRPr>
          </a:p>
          <a:p>
            <a:pPr algn="l">
              <a:lnSpc>
                <a:spcPts val="188"/>
              </a:lnSpc>
            </a:pPr>
            <a:r>
              <a:rPr lang="en-US" sz="134" b="1">
                <a:solidFill>
                  <a:srgbClr val="FFFFFF"/>
                </a:solidFill>
                <a:latin typeface="Canva Sans Bold"/>
                <a:ea typeface="Canva Sans Bold"/>
                <a:cs typeface="Canva Sans Bold"/>
                <a:sym typeface="Canva Sans Bold"/>
              </a:rPr>
              <a:t> </a:t>
            </a: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288"/>
              </a:lnSpc>
              <a:spcBef>
                <a:spcPct val="0"/>
              </a:spcBef>
            </a:pPr>
            <a:endParaRPr lang="en-US" sz="134" b="1">
              <a:solidFill>
                <a:srgbClr val="FFFFFF"/>
              </a:solidFill>
              <a:latin typeface="Canva Sans Bold"/>
              <a:ea typeface="Canva Sans Bold"/>
              <a:cs typeface="Canva Sans Bold"/>
              <a:sym typeface="Canva Sans Bold"/>
            </a:endParaRPr>
          </a:p>
          <a:p>
            <a:pPr algn="just">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107"/>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p:txBody>
      </p:sp>
      <p:sp>
        <p:nvSpPr>
          <p:cNvPr id="25" name="TextBox 25"/>
          <p:cNvSpPr txBox="1"/>
          <p:nvPr/>
        </p:nvSpPr>
        <p:spPr>
          <a:xfrm>
            <a:off x="-282838" y="4592152"/>
            <a:ext cx="3742264" cy="763823"/>
          </a:xfrm>
          <a:prstGeom prst="rect">
            <a:avLst/>
          </a:prstGeom>
        </p:spPr>
        <p:txBody>
          <a:bodyPr lIns="0" tIns="0" rIns="0" bIns="0" rtlCol="0" anchor="t">
            <a:spAutoFit/>
          </a:bodyPr>
          <a:lstStyle/>
          <a:p>
            <a:pPr algn="ctr">
              <a:lnSpc>
                <a:spcPts val="3009"/>
              </a:lnSpc>
            </a:pPr>
            <a:r>
              <a:rPr lang="en-US" sz="2149" b="1">
                <a:solidFill>
                  <a:srgbClr val="FFFFFF"/>
                </a:solidFill>
                <a:latin typeface="Canva Sans Bold"/>
                <a:ea typeface="Canva Sans Bold"/>
                <a:cs typeface="Canva Sans Bold"/>
                <a:sym typeface="Canva Sans Bold"/>
              </a:rPr>
              <a:t>5.0 REFLECTIONS</a:t>
            </a:r>
          </a:p>
          <a:p>
            <a:pPr algn="ctr">
              <a:lnSpc>
                <a:spcPts val="161"/>
              </a:lnSpc>
            </a:pPr>
            <a:endParaRPr lang="en-US" sz="2149" b="1">
              <a:solidFill>
                <a:srgbClr val="FFFFFF"/>
              </a:solidFill>
              <a:latin typeface="Canva Sans Bold"/>
              <a:ea typeface="Canva Sans Bold"/>
              <a:cs typeface="Canva Sans Bold"/>
              <a:sym typeface="Canva Sans Bold"/>
            </a:endParaRPr>
          </a:p>
          <a:p>
            <a:pPr algn="l">
              <a:lnSpc>
                <a:spcPts val="188"/>
              </a:lnSpc>
            </a:pPr>
            <a:r>
              <a:rPr lang="en-US" sz="134" b="1">
                <a:solidFill>
                  <a:srgbClr val="FFFFFF"/>
                </a:solidFill>
                <a:latin typeface="Canva Sans Bold"/>
                <a:ea typeface="Canva Sans Bold"/>
                <a:cs typeface="Canva Sans Bold"/>
                <a:sym typeface="Canva Sans Bold"/>
              </a:rPr>
              <a:t> </a:t>
            </a: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288"/>
              </a:lnSpc>
              <a:spcBef>
                <a:spcPct val="0"/>
              </a:spcBef>
            </a:pPr>
            <a:endParaRPr lang="en-US" sz="134" b="1">
              <a:solidFill>
                <a:srgbClr val="FFFFFF"/>
              </a:solidFill>
              <a:latin typeface="Canva Sans Bold"/>
              <a:ea typeface="Canva Sans Bold"/>
              <a:cs typeface="Canva Sans Bold"/>
              <a:sym typeface="Canva Sans Bold"/>
            </a:endParaRPr>
          </a:p>
          <a:p>
            <a:pPr algn="just">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107"/>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p:txBody>
      </p:sp>
      <p:sp>
        <p:nvSpPr>
          <p:cNvPr id="26" name="TextBox 26"/>
          <p:cNvSpPr txBox="1"/>
          <p:nvPr/>
        </p:nvSpPr>
        <p:spPr>
          <a:xfrm>
            <a:off x="10109986" y="4411310"/>
            <a:ext cx="4854173" cy="1125507"/>
          </a:xfrm>
          <a:prstGeom prst="rect">
            <a:avLst/>
          </a:prstGeom>
        </p:spPr>
        <p:txBody>
          <a:bodyPr lIns="0" tIns="0" rIns="0" bIns="0" rtlCol="0" anchor="t">
            <a:spAutoFit/>
          </a:bodyPr>
          <a:lstStyle/>
          <a:p>
            <a:pPr algn="ctr">
              <a:lnSpc>
                <a:spcPts val="3009"/>
              </a:lnSpc>
            </a:pPr>
            <a:r>
              <a:rPr lang="en-US" sz="2149" b="1">
                <a:solidFill>
                  <a:srgbClr val="FFFFFF"/>
                </a:solidFill>
                <a:latin typeface="Canva Sans Bold"/>
                <a:ea typeface="Canva Sans Bold"/>
                <a:cs typeface="Canva Sans Bold"/>
                <a:sym typeface="Canva Sans Bold"/>
              </a:rPr>
              <a:t>3.0 ANALYSIS OF THE KEY FINDINGS</a:t>
            </a:r>
          </a:p>
          <a:p>
            <a:pPr algn="ctr">
              <a:lnSpc>
                <a:spcPts val="3009"/>
              </a:lnSpc>
            </a:pPr>
            <a:endParaRPr lang="en-US" sz="2149" b="1">
              <a:solidFill>
                <a:srgbClr val="FFFFFF"/>
              </a:solidFill>
              <a:latin typeface="Canva Sans Bold"/>
              <a:ea typeface="Canva Sans Bold"/>
              <a:cs typeface="Canva Sans Bold"/>
              <a:sym typeface="Canva Sans Bold"/>
            </a:endParaRPr>
          </a:p>
          <a:p>
            <a:pPr algn="l">
              <a:lnSpc>
                <a:spcPts val="188"/>
              </a:lnSpc>
            </a:pPr>
            <a:r>
              <a:rPr lang="en-US" sz="134" b="1">
                <a:solidFill>
                  <a:srgbClr val="FFFFFF"/>
                </a:solidFill>
                <a:latin typeface="Canva Sans Bold"/>
                <a:ea typeface="Canva Sans Bold"/>
                <a:cs typeface="Canva Sans Bold"/>
                <a:sym typeface="Canva Sans Bold"/>
              </a:rPr>
              <a:t> </a:t>
            </a: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88"/>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161"/>
              </a:lnSpc>
            </a:pPr>
            <a:endParaRPr lang="en-US" sz="134" b="1">
              <a:solidFill>
                <a:srgbClr val="FFFFFF"/>
              </a:solidFill>
              <a:latin typeface="Canva Sans Bold"/>
              <a:ea typeface="Canva Sans Bold"/>
              <a:cs typeface="Canva Sans Bold"/>
              <a:sym typeface="Canva Sans Bold"/>
            </a:endParaRPr>
          </a:p>
          <a:p>
            <a:pPr algn="l">
              <a:lnSpc>
                <a:spcPts val="288"/>
              </a:lnSpc>
              <a:spcBef>
                <a:spcPct val="0"/>
              </a:spcBef>
            </a:pPr>
            <a:endParaRPr lang="en-US" sz="134" b="1">
              <a:solidFill>
                <a:srgbClr val="FFFFFF"/>
              </a:solidFill>
              <a:latin typeface="Canva Sans Bold"/>
              <a:ea typeface="Canva Sans Bold"/>
              <a:cs typeface="Canva Sans Bold"/>
              <a:sym typeface="Canva Sans Bold"/>
            </a:endParaRPr>
          </a:p>
          <a:p>
            <a:pPr algn="just">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107"/>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a:p>
            <a:pPr algn="ctr">
              <a:lnSpc>
                <a:spcPts val="288"/>
              </a:lnSpc>
              <a:spcBef>
                <a:spcPct val="0"/>
              </a:spcBef>
            </a:pPr>
            <a:endParaRPr lang="en-US" sz="134" b="1">
              <a:solidFill>
                <a:srgbClr val="FFFFFF"/>
              </a:solidFill>
              <a:latin typeface="Canva Sans Bold"/>
              <a:ea typeface="Canva Sans Bold"/>
              <a:cs typeface="Canva Sans Bold"/>
              <a:sym typeface="Canva Sans Bold"/>
            </a:endParaRPr>
          </a:p>
        </p:txBody>
      </p:sp>
      <p:sp>
        <p:nvSpPr>
          <p:cNvPr id="27" name="TextBox 27"/>
          <p:cNvSpPr txBox="1"/>
          <p:nvPr/>
        </p:nvSpPr>
        <p:spPr>
          <a:xfrm>
            <a:off x="3533378" y="4981027"/>
            <a:ext cx="4238292" cy="1383010"/>
          </a:xfrm>
          <a:prstGeom prst="rect">
            <a:avLst/>
          </a:prstGeom>
        </p:spPr>
        <p:txBody>
          <a:bodyPr lIns="0" tIns="0" rIns="0" bIns="0" rtlCol="0" anchor="t">
            <a:spAutoFit/>
          </a:bodyPr>
          <a:lstStyle/>
          <a:p>
            <a:pPr algn="l">
              <a:lnSpc>
                <a:spcPts val="1400"/>
              </a:lnSpc>
              <a:spcBef>
                <a:spcPct val="0"/>
              </a:spcBef>
            </a:pPr>
            <a:r>
              <a:rPr lang="en-US" sz="1000" b="1" dirty="0">
                <a:solidFill>
                  <a:srgbClr val="FFFFFF"/>
                </a:solidFill>
                <a:latin typeface="Canva Sans Bold"/>
                <a:ea typeface="Canva Sans Bold"/>
                <a:cs typeface="Canva Sans Bold"/>
                <a:sym typeface="Canva Sans Bold"/>
              </a:rPr>
              <a:t>Recommendation 1: Empower </a:t>
            </a:r>
            <a:r>
              <a:rPr lang="en-US" sz="1000" b="1" dirty="0" err="1">
                <a:solidFill>
                  <a:srgbClr val="FFFFFF"/>
                </a:solidFill>
                <a:latin typeface="Canva Sans Bold"/>
                <a:ea typeface="Canva Sans Bold"/>
                <a:cs typeface="Canva Sans Bold"/>
                <a:sym typeface="Canva Sans Bold"/>
              </a:rPr>
              <a:t>Localised</a:t>
            </a:r>
            <a:r>
              <a:rPr lang="en-US" sz="1000" b="1" dirty="0">
                <a:solidFill>
                  <a:srgbClr val="FFFFFF"/>
                </a:solidFill>
                <a:latin typeface="Canva Sans Bold"/>
                <a:ea typeface="Canva Sans Bold"/>
                <a:cs typeface="Canva Sans Bold"/>
                <a:sym typeface="Canva Sans Bold"/>
              </a:rPr>
              <a:t> Content Creation</a:t>
            </a:r>
          </a:p>
          <a:p>
            <a:pPr algn="l">
              <a:lnSpc>
                <a:spcPts val="1400"/>
              </a:lnSpc>
              <a:spcBef>
                <a:spcPct val="0"/>
              </a:spcBef>
            </a:pPr>
            <a:r>
              <a:rPr lang="en-US" sz="1000" b="1" dirty="0">
                <a:solidFill>
                  <a:srgbClr val="FFFFFF"/>
                </a:solidFill>
                <a:latin typeface="Canva Sans Bold"/>
                <a:ea typeface="Canva Sans Bold"/>
                <a:cs typeface="Canva Sans Bold"/>
                <a:sym typeface="Canva Sans Bold"/>
              </a:rPr>
              <a:t>Medium-term, 2–3 months)</a:t>
            </a:r>
          </a:p>
          <a:p>
            <a:pPr algn="l">
              <a:lnSpc>
                <a:spcPts val="892"/>
              </a:lnSpc>
              <a:spcBef>
                <a:spcPct val="0"/>
              </a:spcBef>
            </a:pPr>
            <a:r>
              <a:rPr lang="en-US" sz="637" b="1" dirty="0">
                <a:solidFill>
                  <a:srgbClr val="FFFFFF"/>
                </a:solidFill>
                <a:latin typeface="Canva Sans Bold"/>
                <a:ea typeface="Canva Sans Bold"/>
                <a:cs typeface="Canva Sans Bold"/>
                <a:sym typeface="Canva Sans Bold"/>
              </a:rPr>
              <a:t>This recommendation is informed by (Kotler, 2016) </a:t>
            </a:r>
            <a:r>
              <a:rPr lang="en-US" sz="637" b="1" dirty="0" err="1">
                <a:solidFill>
                  <a:srgbClr val="FFFFFF"/>
                </a:solidFill>
                <a:latin typeface="Canva Sans Bold"/>
                <a:ea typeface="Canva Sans Bold"/>
                <a:cs typeface="Canva Sans Bold"/>
                <a:sym typeface="Canva Sans Bold"/>
              </a:rPr>
              <a:t>decentralisation</a:t>
            </a:r>
            <a:r>
              <a:rPr lang="en-US" sz="637" b="1" dirty="0">
                <a:solidFill>
                  <a:srgbClr val="FFFFFF"/>
                </a:solidFill>
                <a:latin typeface="Canva Sans Bold"/>
                <a:ea typeface="Canva Sans Bold"/>
                <a:cs typeface="Canva Sans Bold"/>
                <a:sym typeface="Canva Sans Bold"/>
              </a:rPr>
              <a:t> vs </a:t>
            </a:r>
            <a:r>
              <a:rPr lang="en-US" sz="637" b="1" dirty="0" err="1">
                <a:solidFill>
                  <a:srgbClr val="FFFFFF"/>
                </a:solidFill>
                <a:latin typeface="Canva Sans Bold"/>
                <a:ea typeface="Canva Sans Bold"/>
                <a:cs typeface="Canva Sans Bold"/>
                <a:sym typeface="Canva Sans Bold"/>
              </a:rPr>
              <a:t>centralisation</a:t>
            </a:r>
            <a:r>
              <a:rPr lang="en-US" sz="637" b="1" dirty="0">
                <a:solidFill>
                  <a:srgbClr val="FFFFFF"/>
                </a:solidFill>
                <a:latin typeface="Canva Sans Bold"/>
                <a:ea typeface="Canva Sans Bold"/>
                <a:cs typeface="Canva Sans Bold"/>
                <a:sym typeface="Canva Sans Bold"/>
              </a:rPr>
              <a:t> model, which highlights the trade-offs in efficiency versus local relevancy. In social media marketing </a:t>
            </a:r>
            <a:r>
              <a:rPr lang="en-US" sz="637" b="1" dirty="0" err="1">
                <a:solidFill>
                  <a:srgbClr val="FFFFFF"/>
                </a:solidFill>
                <a:latin typeface="Canva Sans Bold"/>
                <a:ea typeface="Canva Sans Bold"/>
                <a:cs typeface="Canva Sans Bold"/>
                <a:sym typeface="Canva Sans Bold"/>
              </a:rPr>
              <a:t>localised</a:t>
            </a:r>
            <a:r>
              <a:rPr lang="en-US" sz="637" b="1" dirty="0">
                <a:solidFill>
                  <a:srgbClr val="FFFFFF"/>
                </a:solidFill>
                <a:latin typeface="Canva Sans Bold"/>
                <a:ea typeface="Canva Sans Bold"/>
                <a:cs typeface="Canva Sans Bold"/>
                <a:sym typeface="Canva Sans Bold"/>
              </a:rPr>
              <a:t>, relatable content has been shown to increase interaction (</a:t>
            </a:r>
            <a:r>
              <a:rPr lang="en-US" sz="637" b="1" dirty="0" err="1">
                <a:solidFill>
                  <a:srgbClr val="FFFFFF"/>
                </a:solidFill>
                <a:latin typeface="Canva Sans Bold"/>
                <a:ea typeface="Canva Sans Bold"/>
                <a:cs typeface="Canva Sans Bold"/>
                <a:sym typeface="Canva Sans Bold"/>
              </a:rPr>
              <a:t>Tuten</a:t>
            </a:r>
            <a:r>
              <a:rPr lang="en-US" sz="637" b="1" dirty="0">
                <a:solidFill>
                  <a:srgbClr val="FFFFFF"/>
                </a:solidFill>
                <a:latin typeface="Canva Sans Bold"/>
                <a:ea typeface="Canva Sans Bold"/>
                <a:cs typeface="Canva Sans Bold"/>
                <a:sym typeface="Canva Sans Bold"/>
              </a:rPr>
              <a:t>, 2018).</a:t>
            </a:r>
          </a:p>
          <a:p>
            <a:pPr algn="l">
              <a:lnSpc>
                <a:spcPts val="892"/>
              </a:lnSpc>
              <a:spcBef>
                <a:spcPct val="0"/>
              </a:spcBef>
            </a:pPr>
            <a:endParaRPr lang="en-US" sz="637" b="1" dirty="0">
              <a:solidFill>
                <a:srgbClr val="FFFFFF"/>
              </a:solidFill>
              <a:latin typeface="Canva Sans Bold"/>
              <a:ea typeface="Canva Sans Bold"/>
              <a:cs typeface="Canva Sans Bold"/>
              <a:sym typeface="Canva Sans Bold"/>
            </a:endParaRPr>
          </a:p>
          <a:p>
            <a:pPr algn="l">
              <a:lnSpc>
                <a:spcPts val="892"/>
              </a:lnSpc>
              <a:spcBef>
                <a:spcPct val="0"/>
              </a:spcBef>
            </a:pPr>
            <a:r>
              <a:rPr lang="en-US" sz="637" b="1" dirty="0">
                <a:solidFill>
                  <a:srgbClr val="FFFFFF"/>
                </a:solidFill>
                <a:latin typeface="Canva Sans Bold"/>
                <a:ea typeface="Canva Sans Bold"/>
                <a:cs typeface="Canva Sans Bold"/>
                <a:sym typeface="Canva Sans Bold"/>
              </a:rPr>
              <a:t>This requires collaboration internally but existing staff can be used which would make it cost effective. With shared content calendars and digital templates, implementation could be made easier nationwide using a collaborative platform. </a:t>
            </a:r>
          </a:p>
          <a:p>
            <a:pPr algn="l">
              <a:lnSpc>
                <a:spcPts val="601"/>
              </a:lnSpc>
              <a:spcBef>
                <a:spcPct val="0"/>
              </a:spcBef>
            </a:pPr>
            <a:endParaRPr lang="en-US" sz="637" b="1" dirty="0">
              <a:solidFill>
                <a:srgbClr val="FFFFFF"/>
              </a:solidFill>
              <a:latin typeface="Canva Sans Bold"/>
              <a:ea typeface="Canva Sans Bold"/>
              <a:cs typeface="Canva Sans Bold"/>
              <a:sym typeface="Canva Sans Bold"/>
            </a:endParaRPr>
          </a:p>
          <a:p>
            <a:pPr algn="l">
              <a:lnSpc>
                <a:spcPts val="752"/>
              </a:lnSpc>
              <a:spcBef>
                <a:spcPct val="0"/>
              </a:spcBef>
            </a:pPr>
            <a:endParaRPr lang="en-US" sz="637" b="1" dirty="0">
              <a:solidFill>
                <a:srgbClr val="FFFFFF"/>
              </a:solidFill>
              <a:latin typeface="Canva Sans Bold"/>
              <a:ea typeface="Canva Sans Bold"/>
              <a:cs typeface="Canva Sans Bold"/>
              <a:sym typeface="Canva Sans Bold"/>
            </a:endParaRPr>
          </a:p>
          <a:p>
            <a:pPr algn="ctr">
              <a:lnSpc>
                <a:spcPts val="752"/>
              </a:lnSpc>
              <a:spcBef>
                <a:spcPct val="0"/>
              </a:spcBef>
            </a:pPr>
            <a:endParaRPr lang="en-US" sz="637" b="1" dirty="0">
              <a:solidFill>
                <a:srgbClr val="FFFFFF"/>
              </a:solidFill>
              <a:latin typeface="Canva Sans Bold"/>
              <a:ea typeface="Canva Sans Bold"/>
              <a:cs typeface="Canva Sans Bold"/>
              <a:sym typeface="Canva Sans Bold"/>
            </a:endParaRPr>
          </a:p>
        </p:txBody>
      </p:sp>
      <p:sp>
        <p:nvSpPr>
          <p:cNvPr id="28" name="TextBox 28"/>
          <p:cNvSpPr txBox="1"/>
          <p:nvPr/>
        </p:nvSpPr>
        <p:spPr>
          <a:xfrm>
            <a:off x="3481961" y="6257479"/>
            <a:ext cx="4116833" cy="1492198"/>
          </a:xfrm>
          <a:prstGeom prst="rect">
            <a:avLst/>
          </a:prstGeom>
        </p:spPr>
        <p:txBody>
          <a:bodyPr lIns="0" tIns="0" rIns="0" bIns="0" rtlCol="0" anchor="t">
            <a:spAutoFit/>
          </a:bodyPr>
          <a:lstStyle/>
          <a:p>
            <a:pPr algn="l">
              <a:lnSpc>
                <a:spcPts val="1400"/>
              </a:lnSpc>
              <a:spcBef>
                <a:spcPct val="0"/>
              </a:spcBef>
            </a:pPr>
            <a:r>
              <a:rPr lang="en-US" sz="1000" b="1">
                <a:solidFill>
                  <a:srgbClr val="FFFFFF"/>
                </a:solidFill>
                <a:latin typeface="Canva Sans Bold"/>
                <a:ea typeface="Canva Sans Bold"/>
                <a:cs typeface="Canva Sans Bold"/>
                <a:sym typeface="Canva Sans Bold"/>
              </a:rPr>
              <a:t>Recommendation 2: Implement a Data-Driven Engagement Model</a:t>
            </a:r>
          </a:p>
          <a:p>
            <a:pPr algn="l">
              <a:lnSpc>
                <a:spcPts val="1400"/>
              </a:lnSpc>
              <a:spcBef>
                <a:spcPct val="0"/>
              </a:spcBef>
            </a:pPr>
            <a:r>
              <a:rPr lang="en-US" sz="1000" b="1">
                <a:solidFill>
                  <a:srgbClr val="FFFFFF"/>
                </a:solidFill>
                <a:latin typeface="Canva Sans Bold"/>
                <a:ea typeface="Canva Sans Bold"/>
                <a:cs typeface="Canva Sans Bold"/>
                <a:sym typeface="Canva Sans Bold"/>
              </a:rPr>
              <a:t>(Long-term, 6–12 months)</a:t>
            </a:r>
          </a:p>
          <a:p>
            <a:pPr algn="l">
              <a:lnSpc>
                <a:spcPts val="892"/>
              </a:lnSpc>
              <a:spcBef>
                <a:spcPct val="0"/>
              </a:spcBef>
            </a:pPr>
            <a:r>
              <a:rPr lang="en-US" sz="637" b="1">
                <a:solidFill>
                  <a:srgbClr val="FFFFFF"/>
                </a:solidFill>
                <a:latin typeface="Canva Sans Bold"/>
                <a:ea typeface="Canva Sans Bold"/>
                <a:cs typeface="Canva Sans Bold"/>
                <a:sym typeface="Canva Sans Bold"/>
              </a:rPr>
              <a:t>To assess the impact of engagement on footfall, the 5 Whys technique (Ries, 2012) was used. The process explored why Tenpin struggles to leverage digital platforms into physical visits.</a:t>
            </a:r>
          </a:p>
          <a:p>
            <a:pPr algn="l">
              <a:lnSpc>
                <a:spcPts val="892"/>
              </a:lnSpc>
              <a:spcBef>
                <a:spcPct val="0"/>
              </a:spcBef>
            </a:pPr>
            <a:r>
              <a:rPr lang="en-US" sz="637" b="1">
                <a:solidFill>
                  <a:srgbClr val="FFFFFF"/>
                </a:solidFill>
                <a:latin typeface="Canva Sans Bold"/>
                <a:ea typeface="Canva Sans Bold"/>
                <a:cs typeface="Canva Sans Bold"/>
                <a:sym typeface="Canva Sans Bold"/>
              </a:rPr>
              <a:t>It found that; </a:t>
            </a:r>
          </a:p>
          <a:p>
            <a:pPr algn="l">
              <a:lnSpc>
                <a:spcPts val="892"/>
              </a:lnSpc>
              <a:spcBef>
                <a:spcPct val="0"/>
              </a:spcBef>
            </a:pPr>
            <a:endParaRPr lang="en-US" sz="637" b="1">
              <a:solidFill>
                <a:srgbClr val="FFFFFF"/>
              </a:solidFill>
              <a:latin typeface="Canva Sans Bold"/>
              <a:ea typeface="Canva Sans Bold"/>
              <a:cs typeface="Canva Sans Bold"/>
              <a:sym typeface="Canva Sans Bold"/>
            </a:endParaRPr>
          </a:p>
          <a:p>
            <a:pPr algn="l">
              <a:lnSpc>
                <a:spcPts val="892"/>
              </a:lnSpc>
              <a:spcBef>
                <a:spcPct val="0"/>
              </a:spcBef>
            </a:pPr>
            <a:r>
              <a:rPr lang="en-US" sz="637" b="1">
                <a:solidFill>
                  <a:srgbClr val="FFFFFF"/>
                </a:solidFill>
                <a:latin typeface="Canva Sans Bold"/>
                <a:ea typeface="Canva Sans Bold"/>
                <a:cs typeface="Canva Sans Bold"/>
                <a:sym typeface="Canva Sans Bold"/>
              </a:rPr>
              <a:t>73.1% of participants follow businesses for promotions.</a:t>
            </a:r>
          </a:p>
          <a:p>
            <a:pPr algn="l">
              <a:lnSpc>
                <a:spcPts val="892"/>
              </a:lnSpc>
              <a:spcBef>
                <a:spcPct val="0"/>
              </a:spcBef>
            </a:pPr>
            <a:r>
              <a:rPr lang="en-US" sz="637" b="1">
                <a:solidFill>
                  <a:srgbClr val="FFFFFF"/>
                </a:solidFill>
                <a:latin typeface="Canva Sans Bold"/>
                <a:ea typeface="Canva Sans Bold"/>
                <a:cs typeface="Canva Sans Bold"/>
                <a:sym typeface="Canva Sans Bold"/>
              </a:rPr>
              <a:t>80.8% follow to stay informed on local events.</a:t>
            </a:r>
          </a:p>
          <a:p>
            <a:pPr algn="l">
              <a:lnSpc>
                <a:spcPts val="892"/>
              </a:lnSpc>
              <a:spcBef>
                <a:spcPct val="0"/>
              </a:spcBef>
            </a:pPr>
            <a:r>
              <a:rPr lang="en-US" sz="637" b="1">
                <a:solidFill>
                  <a:srgbClr val="FFFFFF"/>
                </a:solidFill>
                <a:latin typeface="Canva Sans Bold"/>
                <a:ea typeface="Canva Sans Bold"/>
                <a:cs typeface="Canva Sans Bold"/>
                <a:sym typeface="Canva Sans Bold"/>
              </a:rPr>
              <a:t>Interview data suggests no formal tracking of how digital engagement converts into footfall or bookings.</a:t>
            </a:r>
          </a:p>
          <a:p>
            <a:pPr algn="l">
              <a:lnSpc>
                <a:spcPts val="892"/>
              </a:lnSpc>
              <a:spcBef>
                <a:spcPct val="0"/>
              </a:spcBef>
            </a:pPr>
            <a:endParaRPr lang="en-US" sz="637" b="1">
              <a:solidFill>
                <a:srgbClr val="FFFFFF"/>
              </a:solidFill>
              <a:latin typeface="Canva Sans Bold"/>
              <a:ea typeface="Canva Sans Bold"/>
              <a:cs typeface="Canva Sans Bold"/>
              <a:sym typeface="Canva Sans Bold"/>
            </a:endParaRPr>
          </a:p>
          <a:p>
            <a:pPr algn="l">
              <a:lnSpc>
                <a:spcPts val="601"/>
              </a:lnSpc>
              <a:spcBef>
                <a:spcPct val="0"/>
              </a:spcBef>
            </a:pPr>
            <a:endParaRPr lang="en-US" sz="637" b="1">
              <a:solidFill>
                <a:srgbClr val="FFFFFF"/>
              </a:solidFill>
              <a:latin typeface="Canva Sans Bold"/>
              <a:ea typeface="Canva Sans Bold"/>
              <a:cs typeface="Canva Sans Bold"/>
              <a:sym typeface="Canva Sans Bold"/>
            </a:endParaRPr>
          </a:p>
          <a:p>
            <a:pPr algn="l">
              <a:lnSpc>
                <a:spcPts val="752"/>
              </a:lnSpc>
              <a:spcBef>
                <a:spcPct val="0"/>
              </a:spcBef>
            </a:pPr>
            <a:endParaRPr lang="en-US" sz="637" b="1">
              <a:solidFill>
                <a:srgbClr val="FFFFFF"/>
              </a:solidFill>
              <a:latin typeface="Canva Sans Bold"/>
              <a:ea typeface="Canva Sans Bold"/>
              <a:cs typeface="Canva Sans Bold"/>
              <a:sym typeface="Canva Sans Bold"/>
            </a:endParaRPr>
          </a:p>
          <a:p>
            <a:pPr algn="ctr">
              <a:lnSpc>
                <a:spcPts val="752"/>
              </a:lnSpc>
              <a:spcBef>
                <a:spcPct val="0"/>
              </a:spcBef>
            </a:pPr>
            <a:endParaRPr lang="en-US" sz="637" b="1">
              <a:solidFill>
                <a:srgbClr val="FFFFFF"/>
              </a:solidFill>
              <a:latin typeface="Canva Sans Bold"/>
              <a:ea typeface="Canva Sans Bold"/>
              <a:cs typeface="Canva Sans Bold"/>
              <a:sym typeface="Canva Sans Bold"/>
            </a:endParaRPr>
          </a:p>
        </p:txBody>
      </p:sp>
      <p:sp>
        <p:nvSpPr>
          <p:cNvPr id="29" name="TextBox 29"/>
          <p:cNvSpPr txBox="1"/>
          <p:nvPr/>
        </p:nvSpPr>
        <p:spPr>
          <a:xfrm>
            <a:off x="2687515" y="7597916"/>
            <a:ext cx="4031321" cy="3215710"/>
          </a:xfrm>
          <a:prstGeom prst="rect">
            <a:avLst/>
          </a:prstGeom>
        </p:spPr>
        <p:txBody>
          <a:bodyPr lIns="0" tIns="0" rIns="0" bIns="0" rtlCol="0" anchor="t">
            <a:spAutoFit/>
          </a:bodyPr>
          <a:lstStyle/>
          <a:p>
            <a:pPr algn="ctr">
              <a:lnSpc>
                <a:spcPts val="1331"/>
              </a:lnSpc>
            </a:pPr>
            <a:r>
              <a:rPr lang="en-US" sz="951" b="1">
                <a:solidFill>
                  <a:srgbClr val="FFFFFF"/>
                </a:solidFill>
                <a:latin typeface="Canva Sans Bold"/>
                <a:ea typeface="Canva Sans Bold"/>
                <a:cs typeface="Canva Sans Bold"/>
                <a:sym typeface="Canva Sans Bold"/>
              </a:rPr>
              <a:t>5 Whys Root Issue</a:t>
            </a:r>
          </a:p>
          <a:p>
            <a:pPr algn="l">
              <a:lnSpc>
                <a:spcPts val="1331"/>
              </a:lnSpc>
            </a:pPr>
            <a:endParaRPr lang="en-US" sz="951" b="1">
              <a:solidFill>
                <a:srgbClr val="FFFFFF"/>
              </a:solidFill>
              <a:latin typeface="Canva Sans Bold"/>
              <a:ea typeface="Canva Sans Bold"/>
              <a:cs typeface="Canva Sans Bold"/>
              <a:sym typeface="Canva Sans Bold"/>
            </a:endParaRPr>
          </a:p>
          <a:p>
            <a:pPr algn="ctr">
              <a:lnSpc>
                <a:spcPts val="1331"/>
              </a:lnSpc>
            </a:pPr>
            <a:r>
              <a:rPr lang="en-US" sz="951" b="1">
                <a:solidFill>
                  <a:srgbClr val="FFFFFF"/>
                </a:solidFill>
                <a:latin typeface="Canva Sans Bold"/>
                <a:ea typeface="Canva Sans Bold"/>
                <a:cs typeface="Canva Sans Bold"/>
                <a:sym typeface="Canva Sans Bold"/>
              </a:rPr>
              <a:t>Why isn’t engagement translating into footfall? </a:t>
            </a:r>
          </a:p>
          <a:p>
            <a:pPr algn="ctr">
              <a:lnSpc>
                <a:spcPts val="1331"/>
              </a:lnSpc>
            </a:pPr>
            <a:r>
              <a:rPr lang="en-US" sz="951" b="1">
                <a:solidFill>
                  <a:srgbClr val="FFFFFF"/>
                </a:solidFill>
                <a:latin typeface="Canva Sans Bold"/>
                <a:ea typeface="Canva Sans Bold"/>
                <a:cs typeface="Canva Sans Bold"/>
                <a:sym typeface="Canva Sans Bold"/>
              </a:rPr>
              <a:t>No consistent campaigns.</a:t>
            </a:r>
          </a:p>
          <a:p>
            <a:pPr algn="ctr">
              <a:lnSpc>
                <a:spcPts val="1331"/>
              </a:lnSpc>
            </a:pPr>
            <a:endParaRPr lang="en-US" sz="951" b="1">
              <a:solidFill>
                <a:srgbClr val="FFFFFF"/>
              </a:solidFill>
              <a:latin typeface="Canva Sans Bold"/>
              <a:ea typeface="Canva Sans Bold"/>
              <a:cs typeface="Canva Sans Bold"/>
              <a:sym typeface="Canva Sans Bold"/>
            </a:endParaRPr>
          </a:p>
          <a:p>
            <a:pPr algn="ctr">
              <a:lnSpc>
                <a:spcPts val="1331"/>
              </a:lnSpc>
            </a:pPr>
            <a:r>
              <a:rPr lang="en-US" sz="951" b="1">
                <a:solidFill>
                  <a:srgbClr val="FFFFFF"/>
                </a:solidFill>
                <a:latin typeface="Canva Sans Bold"/>
                <a:ea typeface="Canva Sans Bold"/>
                <a:cs typeface="Canva Sans Bold"/>
                <a:sym typeface="Canva Sans Bold"/>
              </a:rPr>
              <a:t>Why no campaigns? </a:t>
            </a:r>
          </a:p>
          <a:p>
            <a:pPr algn="ctr">
              <a:lnSpc>
                <a:spcPts val="1331"/>
              </a:lnSpc>
            </a:pPr>
            <a:r>
              <a:rPr lang="en-US" sz="951" b="1">
                <a:solidFill>
                  <a:srgbClr val="FFFFFF"/>
                </a:solidFill>
                <a:latin typeface="Canva Sans Bold"/>
                <a:ea typeface="Canva Sans Bold"/>
                <a:cs typeface="Canva Sans Bold"/>
                <a:sym typeface="Canva Sans Bold"/>
              </a:rPr>
              <a:t>Lack of local input and performance analytics.</a:t>
            </a:r>
          </a:p>
          <a:p>
            <a:pPr algn="ctr">
              <a:lnSpc>
                <a:spcPts val="1331"/>
              </a:lnSpc>
            </a:pPr>
            <a:endParaRPr lang="en-US" sz="951" b="1">
              <a:solidFill>
                <a:srgbClr val="FFFFFF"/>
              </a:solidFill>
              <a:latin typeface="Canva Sans Bold"/>
              <a:ea typeface="Canva Sans Bold"/>
              <a:cs typeface="Canva Sans Bold"/>
              <a:sym typeface="Canva Sans Bold"/>
            </a:endParaRPr>
          </a:p>
          <a:p>
            <a:pPr algn="ctr">
              <a:lnSpc>
                <a:spcPts val="1331"/>
              </a:lnSpc>
            </a:pPr>
            <a:r>
              <a:rPr lang="en-US" sz="951" b="1">
                <a:solidFill>
                  <a:srgbClr val="FFFFFF"/>
                </a:solidFill>
                <a:latin typeface="Canva Sans Bold"/>
                <a:ea typeface="Canva Sans Bold"/>
                <a:cs typeface="Canva Sans Bold"/>
                <a:sym typeface="Canva Sans Bold"/>
              </a:rPr>
              <a:t>Why no analytics? </a:t>
            </a:r>
          </a:p>
          <a:p>
            <a:pPr algn="ctr">
              <a:lnSpc>
                <a:spcPts val="1331"/>
              </a:lnSpc>
            </a:pPr>
            <a:r>
              <a:rPr lang="en-US" sz="951" b="1">
                <a:solidFill>
                  <a:srgbClr val="FFFFFF"/>
                </a:solidFill>
                <a:latin typeface="Canva Sans Bold"/>
                <a:ea typeface="Canva Sans Bold"/>
                <a:cs typeface="Canva Sans Bold"/>
                <a:sym typeface="Canva Sans Bold"/>
              </a:rPr>
              <a:t>No infrastructure or training at the venue level.</a:t>
            </a:r>
          </a:p>
          <a:p>
            <a:pPr algn="ctr">
              <a:lnSpc>
                <a:spcPts val="1331"/>
              </a:lnSpc>
            </a:pPr>
            <a:endParaRPr lang="en-US" sz="951" b="1">
              <a:solidFill>
                <a:srgbClr val="FFFFFF"/>
              </a:solidFill>
              <a:latin typeface="Canva Sans Bold"/>
              <a:ea typeface="Canva Sans Bold"/>
              <a:cs typeface="Canva Sans Bold"/>
              <a:sym typeface="Canva Sans Bold"/>
            </a:endParaRPr>
          </a:p>
          <a:p>
            <a:pPr algn="ctr">
              <a:lnSpc>
                <a:spcPts val="1331"/>
              </a:lnSpc>
            </a:pPr>
            <a:r>
              <a:rPr lang="en-US" sz="951" b="1">
                <a:solidFill>
                  <a:srgbClr val="FFFFFF"/>
                </a:solidFill>
                <a:latin typeface="Canva Sans Bold"/>
                <a:ea typeface="Canva Sans Bold"/>
                <a:cs typeface="Canva Sans Bold"/>
                <a:sym typeface="Canva Sans Bold"/>
              </a:rPr>
              <a:t>Why no infrastructure? </a:t>
            </a:r>
          </a:p>
          <a:p>
            <a:pPr algn="ctr">
              <a:lnSpc>
                <a:spcPts val="1331"/>
              </a:lnSpc>
            </a:pPr>
            <a:r>
              <a:rPr lang="en-US" sz="951" b="1">
                <a:solidFill>
                  <a:srgbClr val="FFFFFF"/>
                </a:solidFill>
                <a:latin typeface="Canva Sans Bold"/>
                <a:ea typeface="Canva Sans Bold"/>
                <a:cs typeface="Canva Sans Bold"/>
                <a:sym typeface="Canva Sans Bold"/>
              </a:rPr>
              <a:t>Centralised strategy with minimal local empowerment.</a:t>
            </a:r>
          </a:p>
          <a:p>
            <a:pPr algn="ctr">
              <a:lnSpc>
                <a:spcPts val="1331"/>
              </a:lnSpc>
            </a:pPr>
            <a:endParaRPr lang="en-US" sz="951" b="1">
              <a:solidFill>
                <a:srgbClr val="FFFFFF"/>
              </a:solidFill>
              <a:latin typeface="Canva Sans Bold"/>
              <a:ea typeface="Canva Sans Bold"/>
              <a:cs typeface="Canva Sans Bold"/>
              <a:sym typeface="Canva Sans Bold"/>
            </a:endParaRPr>
          </a:p>
          <a:p>
            <a:pPr algn="ctr">
              <a:lnSpc>
                <a:spcPts val="1331"/>
              </a:lnSpc>
            </a:pPr>
            <a:r>
              <a:rPr lang="en-US" sz="951" b="1">
                <a:solidFill>
                  <a:srgbClr val="FFFFFF"/>
                </a:solidFill>
                <a:latin typeface="Canva Sans Bold"/>
                <a:ea typeface="Canva Sans Bold"/>
                <a:cs typeface="Canva Sans Bold"/>
                <a:sym typeface="Canva Sans Bold"/>
              </a:rPr>
              <a:t>Why is strategy centralised? </a:t>
            </a:r>
          </a:p>
          <a:p>
            <a:pPr algn="ctr">
              <a:lnSpc>
                <a:spcPts val="1331"/>
              </a:lnSpc>
            </a:pPr>
            <a:r>
              <a:rPr lang="en-US" sz="951" b="1">
                <a:solidFill>
                  <a:srgbClr val="FFFFFF"/>
                </a:solidFill>
                <a:latin typeface="Canva Sans Bold"/>
                <a:ea typeface="Canva Sans Bold"/>
                <a:cs typeface="Canva Sans Bold"/>
                <a:sym typeface="Canva Sans Bold"/>
              </a:rPr>
              <a:t>Focus on brand consistency over flexibility.</a:t>
            </a:r>
          </a:p>
          <a:p>
            <a:pPr algn="l">
              <a:lnSpc>
                <a:spcPts val="1331"/>
              </a:lnSpc>
              <a:spcBef>
                <a:spcPct val="0"/>
              </a:spcBef>
            </a:pPr>
            <a:endParaRPr lang="en-US" sz="951" b="1">
              <a:solidFill>
                <a:srgbClr val="FFFFFF"/>
              </a:solidFill>
              <a:latin typeface="Canva Sans Bold"/>
              <a:ea typeface="Canva Sans Bold"/>
              <a:cs typeface="Canva Sans Bold"/>
              <a:sym typeface="Canva Sans Bold"/>
            </a:endParaRPr>
          </a:p>
          <a:p>
            <a:pPr algn="l">
              <a:lnSpc>
                <a:spcPts val="848"/>
              </a:lnSpc>
              <a:spcBef>
                <a:spcPct val="0"/>
              </a:spcBef>
            </a:pPr>
            <a:endParaRPr lang="en-US" sz="951" b="1">
              <a:solidFill>
                <a:srgbClr val="FFFFFF"/>
              </a:solidFill>
              <a:latin typeface="Canva Sans Bold"/>
              <a:ea typeface="Canva Sans Bold"/>
              <a:cs typeface="Canva Sans Bold"/>
              <a:sym typeface="Canva Sans Bold"/>
            </a:endParaRPr>
          </a:p>
          <a:p>
            <a:pPr algn="l">
              <a:lnSpc>
                <a:spcPts val="572"/>
              </a:lnSpc>
              <a:spcBef>
                <a:spcPct val="0"/>
              </a:spcBef>
            </a:pPr>
            <a:endParaRPr lang="en-US" sz="951" b="1">
              <a:solidFill>
                <a:srgbClr val="FFFFFF"/>
              </a:solidFill>
              <a:latin typeface="Canva Sans Bold"/>
              <a:ea typeface="Canva Sans Bold"/>
              <a:cs typeface="Canva Sans Bold"/>
              <a:sym typeface="Canva Sans Bold"/>
            </a:endParaRPr>
          </a:p>
          <a:p>
            <a:pPr algn="l">
              <a:lnSpc>
                <a:spcPts val="715"/>
              </a:lnSpc>
              <a:spcBef>
                <a:spcPct val="0"/>
              </a:spcBef>
            </a:pPr>
            <a:endParaRPr lang="en-US" sz="951" b="1">
              <a:solidFill>
                <a:srgbClr val="FFFFFF"/>
              </a:solidFill>
              <a:latin typeface="Canva Sans Bold"/>
              <a:ea typeface="Canva Sans Bold"/>
              <a:cs typeface="Canva Sans Bold"/>
              <a:sym typeface="Canva Sans Bold"/>
            </a:endParaRPr>
          </a:p>
          <a:p>
            <a:pPr algn="ctr">
              <a:lnSpc>
                <a:spcPts val="715"/>
              </a:lnSpc>
              <a:spcBef>
                <a:spcPct val="0"/>
              </a:spcBef>
            </a:pPr>
            <a:endParaRPr lang="en-US" sz="951" b="1">
              <a:solidFill>
                <a:srgbClr val="FFFFFF"/>
              </a:solidFill>
              <a:latin typeface="Canva Sans Bold"/>
              <a:ea typeface="Canva Sans Bold"/>
              <a:cs typeface="Canva Sans Bold"/>
              <a:sym typeface="Canva Sans Bold"/>
            </a:endParaRPr>
          </a:p>
        </p:txBody>
      </p:sp>
      <p:sp>
        <p:nvSpPr>
          <p:cNvPr id="30" name="TextBox 30"/>
          <p:cNvSpPr txBox="1"/>
          <p:nvPr/>
        </p:nvSpPr>
        <p:spPr>
          <a:xfrm>
            <a:off x="11804298" y="8529072"/>
            <a:ext cx="3315702" cy="1353400"/>
          </a:xfrm>
          <a:prstGeom prst="rect">
            <a:avLst/>
          </a:prstGeom>
        </p:spPr>
        <p:txBody>
          <a:bodyPr lIns="0" tIns="0" rIns="0" bIns="0" rtlCol="0" anchor="t">
            <a:spAutoFit/>
          </a:bodyPr>
          <a:lstStyle/>
          <a:p>
            <a:pPr algn="ctr">
              <a:lnSpc>
                <a:spcPts val="1120"/>
              </a:lnSpc>
            </a:pPr>
            <a:r>
              <a:rPr lang="en-US" sz="800" b="1">
                <a:solidFill>
                  <a:srgbClr val="FFFFFF"/>
                </a:solidFill>
                <a:latin typeface="Canva Sans Bold"/>
                <a:ea typeface="Canva Sans Bold"/>
                <a:cs typeface="Canva Sans Bold"/>
                <a:sym typeface="Canva Sans Bold"/>
              </a:rPr>
              <a:t>The highest performing reasons are staying updated on events and supporting local businesses, each selected by 80.8% of respondents. This suggests that users view social media as a primary channel for accessing timely information and helping community engagement. Additionally, 73.1% of respondents follow businesses to find discounts and special offers, highlighting the significance of financial incentives in social media engagement.</a:t>
            </a:r>
          </a:p>
          <a:p>
            <a:pPr algn="ctr">
              <a:lnSpc>
                <a:spcPts val="1120"/>
              </a:lnSpc>
            </a:pPr>
            <a:r>
              <a:rPr lang="en-US" sz="800" b="1">
                <a:solidFill>
                  <a:srgbClr val="FFFFFF"/>
                </a:solidFill>
                <a:latin typeface="Canva Sans Bold"/>
                <a:ea typeface="Canva Sans Bold"/>
                <a:cs typeface="Canva Sans Bold"/>
                <a:sym typeface="Canva Sans Bold"/>
              </a:rPr>
              <a:t>(Dawes, n.d.) highlights the impact of discounts and promotional offers in promoting brand loyalty among digital audiences.</a:t>
            </a:r>
          </a:p>
          <a:p>
            <a:pPr algn="ctr">
              <a:lnSpc>
                <a:spcPts val="1120"/>
              </a:lnSpc>
              <a:spcBef>
                <a:spcPct val="0"/>
              </a:spcBef>
            </a:pPr>
            <a:endParaRPr lang="en-US" sz="800" b="1">
              <a:solidFill>
                <a:srgbClr val="FFFFFF"/>
              </a:solidFill>
              <a:latin typeface="Canva Sans Bold"/>
              <a:ea typeface="Canva Sans Bold"/>
              <a:cs typeface="Canva Sans Bold"/>
              <a:sym typeface="Canva Sans Bold"/>
            </a:endParaRPr>
          </a:p>
        </p:txBody>
      </p:sp>
      <p:sp>
        <p:nvSpPr>
          <p:cNvPr id="31" name="TextBox 31"/>
          <p:cNvSpPr txBox="1"/>
          <p:nvPr/>
        </p:nvSpPr>
        <p:spPr>
          <a:xfrm>
            <a:off x="8601702" y="6267004"/>
            <a:ext cx="3352377" cy="2166199"/>
          </a:xfrm>
          <a:prstGeom prst="rect">
            <a:avLst/>
          </a:prstGeom>
        </p:spPr>
        <p:txBody>
          <a:bodyPr lIns="0" tIns="0" rIns="0" bIns="0" rtlCol="0" anchor="t">
            <a:spAutoFit/>
          </a:bodyPr>
          <a:lstStyle/>
          <a:p>
            <a:pPr algn="ctr">
              <a:lnSpc>
                <a:spcPts val="1120"/>
              </a:lnSpc>
            </a:pPr>
            <a:r>
              <a:rPr lang="en-US" sz="800" b="1">
                <a:solidFill>
                  <a:srgbClr val="FFFFFF"/>
                </a:solidFill>
                <a:latin typeface="Canva Sans Bold"/>
                <a:ea typeface="Canva Sans Bold"/>
                <a:cs typeface="Canva Sans Bold"/>
                <a:sym typeface="Canva Sans Bold"/>
              </a:rPr>
              <a:t>The data shows that local businesses maintain a strong presence on social media and are successfully engaging their communities online. The high percentage of respondents who follow local business pages implies that social media serves as a valuable platform for businesses to connect with their audiences. </a:t>
            </a:r>
          </a:p>
          <a:p>
            <a:pPr algn="ctr">
              <a:lnSpc>
                <a:spcPts val="1120"/>
              </a:lnSpc>
            </a:pPr>
            <a:endParaRPr lang="en-US" sz="800" b="1">
              <a:solidFill>
                <a:srgbClr val="FFFFFF"/>
              </a:solidFill>
              <a:latin typeface="Canva Sans Bold"/>
              <a:ea typeface="Canva Sans Bold"/>
              <a:cs typeface="Canva Sans Bold"/>
              <a:sym typeface="Canva Sans Bold"/>
            </a:endParaRPr>
          </a:p>
          <a:p>
            <a:pPr algn="ctr">
              <a:lnSpc>
                <a:spcPts val="1120"/>
              </a:lnSpc>
            </a:pPr>
            <a:r>
              <a:rPr lang="en-US" sz="800" b="1">
                <a:solidFill>
                  <a:srgbClr val="FFFFFF"/>
                </a:solidFill>
                <a:latin typeface="Canva Sans Bold"/>
                <a:ea typeface="Canva Sans Bold"/>
                <a:cs typeface="Canva Sans Bold"/>
                <a:sym typeface="Canva Sans Bold"/>
              </a:rPr>
              <a:t>Social media engagement is known to influence consumer behaviour, with followers likely perceiving benefits such as access to promotions, events, and exclusive content. (Kaplan, 2010) highlights that social media enables businesses to build customer relationships by increasing visibility. </a:t>
            </a:r>
          </a:p>
          <a:p>
            <a:pPr algn="ctr">
              <a:lnSpc>
                <a:spcPts val="1120"/>
              </a:lnSpc>
            </a:pPr>
            <a:endParaRPr lang="en-US" sz="800" b="1">
              <a:solidFill>
                <a:srgbClr val="FFFFFF"/>
              </a:solidFill>
              <a:latin typeface="Canva Sans Bold"/>
              <a:ea typeface="Canva Sans Bold"/>
              <a:cs typeface="Canva Sans Bold"/>
              <a:sym typeface="Canva Sans Bold"/>
            </a:endParaRPr>
          </a:p>
          <a:p>
            <a:pPr algn="ctr">
              <a:lnSpc>
                <a:spcPts val="1120"/>
              </a:lnSpc>
              <a:spcBef>
                <a:spcPct val="0"/>
              </a:spcBef>
            </a:pPr>
            <a:r>
              <a:rPr lang="en-US" sz="800" b="1">
                <a:solidFill>
                  <a:srgbClr val="FFFFFF"/>
                </a:solidFill>
                <a:latin typeface="Canva Sans Bold"/>
                <a:ea typeface="Canva Sans Bold"/>
                <a:cs typeface="Canva Sans Bold"/>
                <a:sym typeface="Canva Sans Bold"/>
              </a:rPr>
              <a:t>Furthermore, (Mangold, n.d.) emphasise social media's role as a communication tool, integrating traditional marketing with customer interactions, which may contribute to the high level of local business page followers in the data.</a:t>
            </a:r>
          </a:p>
        </p:txBody>
      </p:sp>
      <p:sp>
        <p:nvSpPr>
          <p:cNvPr id="32" name="TextBox 32"/>
          <p:cNvSpPr txBox="1"/>
          <p:nvPr/>
        </p:nvSpPr>
        <p:spPr>
          <a:xfrm>
            <a:off x="12712190" y="4990552"/>
            <a:ext cx="2089732" cy="946998"/>
          </a:xfrm>
          <a:prstGeom prst="rect">
            <a:avLst/>
          </a:prstGeom>
        </p:spPr>
        <p:txBody>
          <a:bodyPr lIns="0" tIns="0" rIns="0" bIns="0" rtlCol="0" anchor="t">
            <a:spAutoFit/>
          </a:bodyPr>
          <a:lstStyle/>
          <a:p>
            <a:pPr algn="ctr">
              <a:lnSpc>
                <a:spcPts val="1120"/>
              </a:lnSpc>
              <a:spcBef>
                <a:spcPct val="0"/>
              </a:spcBef>
            </a:pPr>
            <a:r>
              <a:rPr lang="en-US" sz="800" b="1">
                <a:solidFill>
                  <a:srgbClr val="FFFFFF"/>
                </a:solidFill>
                <a:latin typeface="Canva Sans Bold"/>
                <a:ea typeface="Canva Sans Bold"/>
                <a:cs typeface="Canva Sans Bold"/>
                <a:sym typeface="Canva Sans Bold"/>
              </a:rPr>
              <a:t>The most common frequency of interaction is weekly, suggesting that local businesses can expect consistent engagement from a significant proportion of their audience if they were to adopt local content. </a:t>
            </a:r>
          </a:p>
          <a:p>
            <a:pPr algn="ctr">
              <a:lnSpc>
                <a:spcPts val="1120"/>
              </a:lnSpc>
              <a:spcBef>
                <a:spcPct val="0"/>
              </a:spcBef>
            </a:pPr>
            <a:r>
              <a:rPr lang="en-US" sz="800" b="1">
                <a:solidFill>
                  <a:srgbClr val="FFFFFF"/>
                </a:solidFill>
                <a:latin typeface="Canva Sans Bold"/>
                <a:ea typeface="Canva Sans Bold"/>
                <a:cs typeface="Canva Sans Bold"/>
                <a:sym typeface="Canva Sans Bold"/>
              </a:rPr>
              <a:t>raph text</a:t>
            </a:r>
          </a:p>
        </p:txBody>
      </p:sp>
      <p:sp>
        <p:nvSpPr>
          <p:cNvPr id="33" name="TextBox 33"/>
          <p:cNvSpPr txBox="1"/>
          <p:nvPr/>
        </p:nvSpPr>
        <p:spPr>
          <a:xfrm>
            <a:off x="6536874" y="1755788"/>
            <a:ext cx="1414165" cy="198120"/>
          </a:xfrm>
          <a:prstGeom prst="rect">
            <a:avLst/>
          </a:prstGeom>
        </p:spPr>
        <p:txBody>
          <a:bodyPr lIns="0" tIns="0" rIns="0" bIns="0" rtlCol="0" anchor="t">
            <a:spAutoFit/>
          </a:bodyPr>
          <a:lstStyle/>
          <a:p>
            <a:pPr algn="ctr">
              <a:lnSpc>
                <a:spcPts val="1679"/>
              </a:lnSpc>
              <a:spcBef>
                <a:spcPct val="0"/>
              </a:spcBef>
            </a:pPr>
            <a:r>
              <a:rPr lang="en-US" sz="1200" b="1">
                <a:solidFill>
                  <a:srgbClr val="FFFFFF"/>
                </a:solidFill>
                <a:latin typeface="Canva Sans Bold"/>
                <a:ea typeface="Canva Sans Bold"/>
                <a:cs typeface="Canva Sans Bold"/>
                <a:sym typeface="Canva Sans Bold"/>
              </a:rPr>
              <a:t>RESEARCH ONION </a:t>
            </a:r>
          </a:p>
        </p:txBody>
      </p:sp>
      <p:sp>
        <p:nvSpPr>
          <p:cNvPr id="34" name="TextBox 34"/>
          <p:cNvSpPr txBox="1"/>
          <p:nvPr/>
        </p:nvSpPr>
        <p:spPr>
          <a:xfrm>
            <a:off x="364615" y="4978826"/>
            <a:ext cx="2791481" cy="3726557"/>
          </a:xfrm>
          <a:prstGeom prst="rect">
            <a:avLst/>
          </a:prstGeom>
        </p:spPr>
        <p:txBody>
          <a:bodyPr lIns="0" tIns="0" rIns="0" bIns="0" rtlCol="0" anchor="t">
            <a:spAutoFit/>
          </a:bodyPr>
          <a:lstStyle/>
          <a:p>
            <a:pPr algn="ctr">
              <a:lnSpc>
                <a:spcPts val="1167"/>
              </a:lnSpc>
            </a:pPr>
            <a:r>
              <a:rPr lang="en-US" sz="833" b="1">
                <a:solidFill>
                  <a:srgbClr val="FFFFFF"/>
                </a:solidFill>
                <a:latin typeface="Canva Sans Bold"/>
                <a:ea typeface="Canva Sans Bold"/>
                <a:cs typeface="Canva Sans Bold"/>
                <a:sym typeface="Canva Sans Bold"/>
              </a:rPr>
              <a:t>6.1. Description</a:t>
            </a:r>
          </a:p>
          <a:p>
            <a:pPr algn="ctr">
              <a:lnSpc>
                <a:spcPts val="1167"/>
              </a:lnSpc>
            </a:pPr>
            <a:r>
              <a:rPr lang="en-US" sz="833" b="1">
                <a:solidFill>
                  <a:srgbClr val="FFFFFF"/>
                </a:solidFill>
                <a:latin typeface="Canva Sans Bold"/>
                <a:ea typeface="Canva Sans Bold"/>
                <a:cs typeface="Canva Sans Bold"/>
                <a:sym typeface="Canva Sans Bold"/>
              </a:rPr>
              <a:t>The project with Tenpin UK Ltd enhanced leadership, communication, and analytical skills through stakeholder engagement and strategic decision-making.</a:t>
            </a:r>
          </a:p>
          <a:p>
            <a:pPr algn="ctr">
              <a:lnSpc>
                <a:spcPts val="1167"/>
              </a:lnSpc>
            </a:pPr>
            <a:r>
              <a:rPr lang="en-US" sz="833" b="1">
                <a:solidFill>
                  <a:srgbClr val="FFFFFF"/>
                </a:solidFill>
                <a:latin typeface="Canva Sans Bold"/>
                <a:ea typeface="Canva Sans Bold"/>
                <a:cs typeface="Canva Sans Bold"/>
                <a:sym typeface="Canva Sans Bold"/>
              </a:rPr>
              <a:t>6.2. Feelings</a:t>
            </a:r>
          </a:p>
          <a:p>
            <a:pPr algn="ctr">
              <a:lnSpc>
                <a:spcPts val="1167"/>
              </a:lnSpc>
              <a:spcBef>
                <a:spcPct val="0"/>
              </a:spcBef>
            </a:pPr>
            <a:r>
              <a:rPr lang="en-US" sz="833" b="1">
                <a:solidFill>
                  <a:srgbClr val="FFFFFF"/>
                </a:solidFill>
                <a:latin typeface="Canva Sans Bold"/>
                <a:ea typeface="Canva Sans Bold"/>
                <a:cs typeface="Canva Sans Bold"/>
                <a:sym typeface="Canva Sans Bold"/>
              </a:rPr>
              <a:t>Confidence was strong, but time management challenges caused stress despite successful primary research outcomes.</a:t>
            </a:r>
          </a:p>
          <a:p>
            <a:pPr algn="ctr">
              <a:lnSpc>
                <a:spcPts val="1167"/>
              </a:lnSpc>
              <a:spcBef>
                <a:spcPct val="0"/>
              </a:spcBef>
            </a:pPr>
            <a:r>
              <a:rPr lang="en-US" sz="833" b="1">
                <a:solidFill>
                  <a:srgbClr val="FFFFFF"/>
                </a:solidFill>
                <a:latin typeface="Canva Sans Bold"/>
                <a:ea typeface="Canva Sans Bold"/>
                <a:cs typeface="Canva Sans Bold"/>
                <a:sym typeface="Canva Sans Bold"/>
              </a:rPr>
              <a:t>6.3. Evaluation</a:t>
            </a:r>
          </a:p>
          <a:p>
            <a:pPr algn="ctr">
              <a:lnSpc>
                <a:spcPts val="1167"/>
              </a:lnSpc>
              <a:spcBef>
                <a:spcPct val="0"/>
              </a:spcBef>
            </a:pPr>
            <a:r>
              <a:rPr lang="en-US" sz="833" b="1">
                <a:solidFill>
                  <a:srgbClr val="FFFFFF"/>
                </a:solidFill>
                <a:latin typeface="Canva Sans Bold"/>
                <a:ea typeface="Canva Sans Bold"/>
                <a:cs typeface="Canva Sans Bold"/>
                <a:sym typeface="Canva Sans Bold"/>
              </a:rPr>
              <a:t>Stakeholder engagement and analysis improved, though sourcing secondary research proved more difficult than expected.</a:t>
            </a:r>
          </a:p>
          <a:p>
            <a:pPr algn="ctr">
              <a:lnSpc>
                <a:spcPts val="1167"/>
              </a:lnSpc>
              <a:spcBef>
                <a:spcPct val="0"/>
              </a:spcBef>
            </a:pPr>
            <a:r>
              <a:rPr lang="en-US" sz="833" b="1">
                <a:solidFill>
                  <a:srgbClr val="FFFFFF"/>
                </a:solidFill>
                <a:latin typeface="Canva Sans Bold"/>
                <a:ea typeface="Canva Sans Bold"/>
                <a:cs typeface="Canva Sans Bold"/>
                <a:sym typeface="Canva Sans Bold"/>
              </a:rPr>
              <a:t>6.4. Analysis</a:t>
            </a:r>
          </a:p>
          <a:p>
            <a:pPr algn="ctr">
              <a:lnSpc>
                <a:spcPts val="1167"/>
              </a:lnSpc>
              <a:spcBef>
                <a:spcPct val="0"/>
              </a:spcBef>
            </a:pPr>
            <a:r>
              <a:rPr lang="en-US" sz="833" b="1">
                <a:solidFill>
                  <a:srgbClr val="FFFFFF"/>
                </a:solidFill>
                <a:latin typeface="Canva Sans Bold"/>
                <a:ea typeface="Canva Sans Bold"/>
                <a:cs typeface="Canva Sans Bold"/>
                <a:sym typeface="Canva Sans Bold"/>
              </a:rPr>
              <a:t>The experience boosted key employability skills, highlighting a need to strengthen secondary research capabilities.</a:t>
            </a:r>
          </a:p>
          <a:p>
            <a:pPr algn="ctr">
              <a:lnSpc>
                <a:spcPts val="1167"/>
              </a:lnSpc>
              <a:spcBef>
                <a:spcPct val="0"/>
              </a:spcBef>
            </a:pPr>
            <a:r>
              <a:rPr lang="en-US" sz="833" b="1">
                <a:solidFill>
                  <a:srgbClr val="FFFFFF"/>
                </a:solidFill>
                <a:latin typeface="Canva Sans Bold"/>
                <a:ea typeface="Canva Sans Bold"/>
                <a:cs typeface="Canva Sans Bold"/>
                <a:sym typeface="Canva Sans Bold"/>
              </a:rPr>
              <a:t>6.5. Conclusion</a:t>
            </a:r>
          </a:p>
          <a:p>
            <a:pPr algn="ctr">
              <a:lnSpc>
                <a:spcPts val="1167"/>
              </a:lnSpc>
              <a:spcBef>
                <a:spcPct val="0"/>
              </a:spcBef>
            </a:pPr>
            <a:r>
              <a:rPr lang="en-US" sz="833" b="1">
                <a:solidFill>
                  <a:srgbClr val="FFFFFF"/>
                </a:solidFill>
                <a:latin typeface="Canva Sans Bold"/>
                <a:ea typeface="Canva Sans Bold"/>
                <a:cs typeface="Canva Sans Bold"/>
                <a:sym typeface="Canva Sans Bold"/>
              </a:rPr>
              <a:t>Breaking tasks into smaller parts and diversifying research methods could improve efficiency and data depth.</a:t>
            </a:r>
          </a:p>
          <a:p>
            <a:pPr algn="ctr">
              <a:lnSpc>
                <a:spcPts val="1167"/>
              </a:lnSpc>
              <a:spcBef>
                <a:spcPct val="0"/>
              </a:spcBef>
            </a:pPr>
            <a:r>
              <a:rPr lang="en-US" sz="833" b="1">
                <a:solidFill>
                  <a:srgbClr val="FFFFFF"/>
                </a:solidFill>
                <a:latin typeface="Canva Sans Bold"/>
                <a:ea typeface="Canva Sans Bold"/>
                <a:cs typeface="Canva Sans Bold"/>
                <a:sym typeface="Canva Sans Bold"/>
              </a:rPr>
              <a:t>6.6. Action Plan</a:t>
            </a:r>
          </a:p>
          <a:p>
            <a:pPr algn="ctr">
              <a:lnSpc>
                <a:spcPts val="1167"/>
              </a:lnSpc>
              <a:spcBef>
                <a:spcPct val="0"/>
              </a:spcBef>
            </a:pPr>
            <a:r>
              <a:rPr lang="en-US" sz="833" b="1">
                <a:solidFill>
                  <a:srgbClr val="FFFFFF"/>
                </a:solidFill>
                <a:latin typeface="Canva Sans Bold"/>
                <a:ea typeface="Canva Sans Bold"/>
                <a:cs typeface="Canva Sans Bold"/>
                <a:sym typeface="Canva Sans Bold"/>
              </a:rPr>
              <a:t>Future projects will benefit from structured planning and expanded research techniques to enhance employability.</a:t>
            </a:r>
          </a:p>
          <a:p>
            <a:pPr algn="ctr">
              <a:lnSpc>
                <a:spcPts val="1167"/>
              </a:lnSpc>
              <a:spcBef>
                <a:spcPct val="0"/>
              </a:spcBef>
            </a:pPr>
            <a:endParaRPr lang="en-US" sz="833" b="1">
              <a:solidFill>
                <a:srgbClr val="FFFFFF"/>
              </a:solidFill>
              <a:latin typeface="Canva Sans Bold"/>
              <a:ea typeface="Canva Sans Bold"/>
              <a:cs typeface="Canva Sans Bold"/>
              <a:sym typeface="Canva Sans Bold"/>
            </a:endParaRPr>
          </a:p>
        </p:txBody>
      </p:sp>
      <p:sp>
        <p:nvSpPr>
          <p:cNvPr id="35" name="TextBox 35"/>
          <p:cNvSpPr txBox="1"/>
          <p:nvPr/>
        </p:nvSpPr>
        <p:spPr>
          <a:xfrm>
            <a:off x="13183417" y="1755788"/>
            <a:ext cx="1618506" cy="198120"/>
          </a:xfrm>
          <a:prstGeom prst="rect">
            <a:avLst/>
          </a:prstGeom>
        </p:spPr>
        <p:txBody>
          <a:bodyPr lIns="0" tIns="0" rIns="0" bIns="0" rtlCol="0" anchor="t">
            <a:spAutoFit/>
          </a:bodyPr>
          <a:lstStyle/>
          <a:p>
            <a:pPr algn="ctr">
              <a:lnSpc>
                <a:spcPts val="1679"/>
              </a:lnSpc>
              <a:spcBef>
                <a:spcPct val="0"/>
              </a:spcBef>
            </a:pPr>
            <a:r>
              <a:rPr lang="en-US" sz="1200" b="1">
                <a:solidFill>
                  <a:srgbClr val="FFFFFF"/>
                </a:solidFill>
                <a:latin typeface="Canva Sans Bold"/>
                <a:ea typeface="Canva Sans Bold"/>
                <a:cs typeface="Canva Sans Bold"/>
                <a:sym typeface="Canva Sans Bold"/>
              </a:rPr>
              <a:t>SAMPLING METHODS</a:t>
            </a:r>
          </a:p>
        </p:txBody>
      </p:sp>
      <p:sp>
        <p:nvSpPr>
          <p:cNvPr id="36" name="TextBox 36"/>
          <p:cNvSpPr txBox="1"/>
          <p:nvPr/>
        </p:nvSpPr>
        <p:spPr>
          <a:xfrm>
            <a:off x="12883701" y="2075614"/>
            <a:ext cx="2236299" cy="2032636"/>
          </a:xfrm>
          <a:prstGeom prst="rect">
            <a:avLst/>
          </a:prstGeom>
        </p:spPr>
        <p:txBody>
          <a:bodyPr lIns="0" tIns="0" rIns="0" bIns="0" rtlCol="0" anchor="t">
            <a:spAutoFit/>
          </a:bodyPr>
          <a:lstStyle/>
          <a:p>
            <a:pPr algn="ctr">
              <a:lnSpc>
                <a:spcPts val="1121"/>
              </a:lnSpc>
            </a:pPr>
            <a:r>
              <a:rPr lang="en-US" sz="800" b="1">
                <a:solidFill>
                  <a:srgbClr val="FFFFFF"/>
                </a:solidFill>
                <a:latin typeface="Canva Sans Bold"/>
                <a:ea typeface="Canva Sans Bold"/>
                <a:cs typeface="Canva Sans Bold"/>
                <a:sym typeface="Canva Sans Bold"/>
              </a:rPr>
              <a:t>Non-probability sampling is often used when the focus is on obtaining in-depth insights from a specific group (Patton, 2015).</a:t>
            </a:r>
          </a:p>
          <a:p>
            <a:pPr algn="ctr">
              <a:lnSpc>
                <a:spcPts val="1121"/>
              </a:lnSpc>
            </a:pPr>
            <a:endParaRPr lang="en-US" sz="800" b="1">
              <a:solidFill>
                <a:srgbClr val="FFFFFF"/>
              </a:solidFill>
              <a:latin typeface="Canva Sans Bold"/>
              <a:ea typeface="Canva Sans Bold"/>
              <a:cs typeface="Canva Sans Bold"/>
              <a:sym typeface="Canva Sans Bold"/>
            </a:endParaRPr>
          </a:p>
          <a:p>
            <a:pPr algn="ctr">
              <a:lnSpc>
                <a:spcPts val="1121"/>
              </a:lnSpc>
            </a:pPr>
            <a:r>
              <a:rPr lang="en-US" sz="800" b="1">
                <a:solidFill>
                  <a:srgbClr val="FFFFFF"/>
                </a:solidFill>
                <a:latin typeface="Canva Sans Bold"/>
                <a:ea typeface="Canva Sans Bold"/>
                <a:cs typeface="Canva Sans Bold"/>
                <a:sym typeface="Canva Sans Bold"/>
              </a:rPr>
              <a:t>For the questionnaire, a convenience sampling method was used, selecting participants from Stoke-on-Trent based on their availability and relevance to the research objectives (Saunders, 2019). </a:t>
            </a:r>
          </a:p>
          <a:p>
            <a:pPr algn="ctr">
              <a:lnSpc>
                <a:spcPts val="1121"/>
              </a:lnSpc>
            </a:pPr>
            <a:endParaRPr lang="en-US" sz="800" b="1">
              <a:solidFill>
                <a:srgbClr val="FFFFFF"/>
              </a:solidFill>
              <a:latin typeface="Canva Sans Bold"/>
              <a:ea typeface="Canva Sans Bold"/>
              <a:cs typeface="Canva Sans Bold"/>
              <a:sym typeface="Canva Sans Bold"/>
            </a:endParaRPr>
          </a:p>
          <a:p>
            <a:pPr algn="ctr">
              <a:lnSpc>
                <a:spcPts val="1121"/>
              </a:lnSpc>
              <a:spcBef>
                <a:spcPct val="0"/>
              </a:spcBef>
            </a:pPr>
            <a:r>
              <a:rPr lang="en-US" sz="800" b="1">
                <a:solidFill>
                  <a:srgbClr val="FFFFFF"/>
                </a:solidFill>
                <a:latin typeface="Canva Sans Bold"/>
                <a:ea typeface="Canva Sans Bold"/>
                <a:cs typeface="Canva Sans Bold"/>
                <a:sym typeface="Canva Sans Bold"/>
              </a:rPr>
              <a:t>The sample for the interview was selected purposively, based on the role of the General Manager, who has a direct understanding of the company's social media strategy. </a:t>
            </a:r>
          </a:p>
        </p:txBody>
      </p:sp>
      <p:sp>
        <p:nvSpPr>
          <p:cNvPr id="37" name="TextBox 37"/>
          <p:cNvSpPr txBox="1"/>
          <p:nvPr/>
        </p:nvSpPr>
        <p:spPr>
          <a:xfrm>
            <a:off x="6272259" y="3477812"/>
            <a:ext cx="1943394" cy="811532"/>
          </a:xfrm>
          <a:prstGeom prst="rect">
            <a:avLst/>
          </a:prstGeom>
        </p:spPr>
        <p:txBody>
          <a:bodyPr lIns="0" tIns="0" rIns="0" bIns="0" rtlCol="0" anchor="t">
            <a:spAutoFit/>
          </a:bodyPr>
          <a:lstStyle/>
          <a:p>
            <a:pPr algn="ctr">
              <a:lnSpc>
                <a:spcPts val="1120"/>
              </a:lnSpc>
              <a:spcBef>
                <a:spcPct val="0"/>
              </a:spcBef>
            </a:pPr>
            <a:r>
              <a:rPr lang="en-US" sz="800" b="1">
                <a:solidFill>
                  <a:srgbClr val="FFFFFF"/>
                </a:solidFill>
                <a:latin typeface="Canva Sans Bold"/>
                <a:ea typeface="Canva Sans Bold"/>
                <a:cs typeface="Canva Sans Bold"/>
                <a:sym typeface="Canva Sans Bold"/>
              </a:rPr>
              <a:t>The research philosophy provides the foundation for how data is collected, analysed, and interpreted in a research project. (Saunders, 2019) present a conceptual framework for research design, known as the research onion. </a:t>
            </a:r>
          </a:p>
        </p:txBody>
      </p:sp>
      <p:sp>
        <p:nvSpPr>
          <p:cNvPr id="38" name="TextBox 38"/>
          <p:cNvSpPr txBox="1"/>
          <p:nvPr/>
        </p:nvSpPr>
        <p:spPr>
          <a:xfrm>
            <a:off x="8215653" y="2212981"/>
            <a:ext cx="4668048" cy="1895269"/>
          </a:xfrm>
          <a:prstGeom prst="rect">
            <a:avLst/>
          </a:prstGeom>
        </p:spPr>
        <p:txBody>
          <a:bodyPr lIns="0" tIns="0" rIns="0" bIns="0" rtlCol="0" anchor="t">
            <a:spAutoFit/>
          </a:bodyPr>
          <a:lstStyle/>
          <a:p>
            <a:pPr algn="ctr">
              <a:lnSpc>
                <a:spcPts val="1120"/>
              </a:lnSpc>
              <a:spcBef>
                <a:spcPct val="0"/>
              </a:spcBef>
            </a:pPr>
            <a:r>
              <a:rPr lang="en-US" sz="800" b="1">
                <a:solidFill>
                  <a:srgbClr val="FFFFFF"/>
                </a:solidFill>
                <a:latin typeface="Canva Sans Bold"/>
                <a:ea typeface="Canva Sans Bold"/>
                <a:cs typeface="Canva Sans Bold"/>
                <a:sym typeface="Canva Sans Bold"/>
              </a:rPr>
              <a:t>The research strategy for this study involves both survey and interview methods. Surveys allow for the collection of large amounts of data from a wide audience, while the interview with the General Manager at Tenpin Stoke provides qualitative insights into the business's social media strategy and its internal goals (Saunders, 2019).</a:t>
            </a:r>
          </a:p>
          <a:p>
            <a:pPr algn="ctr">
              <a:lnSpc>
                <a:spcPts val="1120"/>
              </a:lnSpc>
              <a:spcBef>
                <a:spcPct val="0"/>
              </a:spcBef>
            </a:pPr>
            <a:endParaRPr lang="en-US" sz="800" b="1">
              <a:solidFill>
                <a:srgbClr val="FFFFFF"/>
              </a:solidFill>
              <a:latin typeface="Canva Sans Bold"/>
              <a:ea typeface="Canva Sans Bold"/>
              <a:cs typeface="Canva Sans Bold"/>
              <a:sym typeface="Canva Sans Bold"/>
            </a:endParaRPr>
          </a:p>
          <a:p>
            <a:pPr algn="ctr">
              <a:lnSpc>
                <a:spcPts val="1120"/>
              </a:lnSpc>
              <a:spcBef>
                <a:spcPct val="0"/>
              </a:spcBef>
            </a:pPr>
            <a:r>
              <a:rPr lang="en-US" sz="800" b="1">
                <a:solidFill>
                  <a:srgbClr val="FFFFFF"/>
                </a:solidFill>
                <a:latin typeface="Canva Sans Bold"/>
                <a:ea typeface="Canva Sans Bold"/>
                <a:cs typeface="Canva Sans Bold"/>
                <a:sym typeface="Canva Sans Bold"/>
              </a:rPr>
              <a:t>Regarding choices, the study uses a mono-method approach, relying exclusively on quantitative data from the questionnaire and qualitative data from the interview. This provides a balance of hard data with more contextual understanding.</a:t>
            </a:r>
          </a:p>
          <a:p>
            <a:pPr algn="ctr">
              <a:lnSpc>
                <a:spcPts val="1120"/>
              </a:lnSpc>
              <a:spcBef>
                <a:spcPct val="0"/>
              </a:spcBef>
            </a:pPr>
            <a:endParaRPr lang="en-US" sz="800" b="1">
              <a:solidFill>
                <a:srgbClr val="FFFFFF"/>
              </a:solidFill>
              <a:latin typeface="Canva Sans Bold"/>
              <a:ea typeface="Canva Sans Bold"/>
              <a:cs typeface="Canva Sans Bold"/>
              <a:sym typeface="Canva Sans Bold"/>
            </a:endParaRPr>
          </a:p>
          <a:p>
            <a:pPr algn="ctr">
              <a:lnSpc>
                <a:spcPts val="1120"/>
              </a:lnSpc>
              <a:spcBef>
                <a:spcPct val="0"/>
              </a:spcBef>
            </a:pPr>
            <a:r>
              <a:rPr lang="en-US" sz="800" b="1">
                <a:solidFill>
                  <a:srgbClr val="FFFFFF"/>
                </a:solidFill>
                <a:latin typeface="Canva Sans Bold"/>
                <a:ea typeface="Canva Sans Bold"/>
                <a:cs typeface="Canva Sans Bold"/>
                <a:sym typeface="Canva Sans Bold"/>
              </a:rPr>
              <a:t>The time horizon is cross-sectional, as the research examines social media engagement at a specific point in time rather than over a longer period. This is suitable for the purpose of analysing current practices and providing actionable recommendations for immediate improvements.</a:t>
            </a:r>
          </a:p>
          <a:p>
            <a:pPr algn="ctr">
              <a:lnSpc>
                <a:spcPts val="1120"/>
              </a:lnSpc>
              <a:spcBef>
                <a:spcPct val="0"/>
              </a:spcBef>
            </a:pPr>
            <a:endParaRPr lang="en-US" sz="800" b="1">
              <a:solidFill>
                <a:srgbClr val="FFFFFF"/>
              </a:solidFill>
              <a:latin typeface="Canva Sans Bold"/>
              <a:ea typeface="Canva Sans Bold"/>
              <a:cs typeface="Canva Sans Bold"/>
              <a:sym typeface="Canva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3501" y="509577"/>
            <a:ext cx="14606499" cy="7091082"/>
          </a:xfrm>
          <a:prstGeom prst="rect">
            <a:avLst/>
          </a:prstGeom>
        </p:spPr>
        <p:txBody>
          <a:bodyPr lIns="0" tIns="0" rIns="0" bIns="0" rtlCol="0" anchor="t">
            <a:spAutoFit/>
          </a:bodyPr>
          <a:lstStyle/>
          <a:p>
            <a:pPr algn="ctr">
              <a:lnSpc>
                <a:spcPts val="1451"/>
              </a:lnSpc>
            </a:pPr>
            <a:r>
              <a:rPr lang="en-US" sz="1036">
                <a:solidFill>
                  <a:srgbClr val="000000"/>
                </a:solidFill>
                <a:latin typeface="Canva Sans"/>
                <a:ea typeface="Canva Sans"/>
                <a:cs typeface="Canva Sans"/>
                <a:sym typeface="Canva Sans"/>
              </a:rPr>
              <a:t>REFERENCES</a:t>
            </a:r>
          </a:p>
          <a:p>
            <a:pPr algn="ctr">
              <a:lnSpc>
                <a:spcPts val="1451"/>
              </a:lnSpc>
            </a:pPr>
            <a:endParaRPr lang="en-US" sz="1036">
              <a:solidFill>
                <a:srgbClr val="000000"/>
              </a:solidFill>
              <a:latin typeface="Canva Sans"/>
              <a:ea typeface="Canva Sans"/>
              <a:cs typeface="Canva Sans"/>
              <a:sym typeface="Canva Sans"/>
            </a:endParaRPr>
          </a:p>
          <a:p>
            <a:pPr algn="ctr">
              <a:lnSpc>
                <a:spcPts val="1451"/>
              </a:lnSpc>
              <a:spcBef>
                <a:spcPct val="0"/>
              </a:spcBef>
            </a:pPr>
            <a:r>
              <a:rPr lang="en-US" sz="1036">
                <a:solidFill>
                  <a:srgbClr val="000000"/>
                </a:solidFill>
                <a:latin typeface="Canva Sans"/>
                <a:ea typeface="Canva Sans"/>
                <a:cs typeface="Canva Sans"/>
                <a:sym typeface="Canva Sans"/>
              </a:rPr>
              <a:t>Alhabash, S. and Ma, M., 2017. A tale of four platforms: Motivations and uses of Facebook, Twitter, Instagram, and Snapchat. Social Media &amp; Society.</a:t>
            </a:r>
          </a:p>
          <a:p>
            <a:pPr algn="ctr">
              <a:lnSpc>
                <a:spcPts val="1451"/>
              </a:lnSpc>
              <a:spcBef>
                <a:spcPct val="0"/>
              </a:spcBef>
            </a:pPr>
            <a:r>
              <a:rPr lang="en-US" sz="1036">
                <a:solidFill>
                  <a:srgbClr val="000000"/>
                </a:solidFill>
                <a:latin typeface="Canva Sans"/>
                <a:ea typeface="Canva Sans"/>
                <a:cs typeface="Canva Sans"/>
                <a:sym typeface="Canva Sans"/>
              </a:rPr>
              <a:t>Amber Wutich, M.B. and Boellstorff, H.R., 2024. Sample Sizes for 10 Types of Qualitative Data Analysis: An Integrative Review, Empirical Guidance, and Next Steps. International Journal of Qualitative Methods, 23.</a:t>
            </a:r>
          </a:p>
          <a:p>
            <a:pPr algn="ctr">
              <a:lnSpc>
                <a:spcPts val="1451"/>
              </a:lnSpc>
              <a:spcBef>
                <a:spcPct val="0"/>
              </a:spcBef>
            </a:pPr>
            <a:r>
              <a:rPr lang="en-US" sz="1036">
                <a:solidFill>
                  <a:srgbClr val="000000"/>
                </a:solidFill>
                <a:latin typeface="Canva Sans"/>
                <a:ea typeface="Canva Sans"/>
                <a:cs typeface="Canva Sans"/>
                <a:sym typeface="Canva Sans"/>
              </a:rPr>
              <a:t>Bhat, S., 2024. Impact of Social Media on Society. International Research Journal of Arts, Humanities &amp; Education, pp. 68–85.</a:t>
            </a:r>
          </a:p>
          <a:p>
            <a:pPr algn="ctr">
              <a:lnSpc>
                <a:spcPts val="1451"/>
              </a:lnSpc>
              <a:spcBef>
                <a:spcPct val="0"/>
              </a:spcBef>
            </a:pPr>
            <a:r>
              <a:rPr lang="en-US" sz="1036">
                <a:solidFill>
                  <a:srgbClr val="000000"/>
                </a:solidFill>
                <a:latin typeface="Canva Sans"/>
                <a:ea typeface="Canva Sans"/>
                <a:cs typeface="Canva Sans"/>
                <a:sym typeface="Canva Sans"/>
              </a:rPr>
              <a:t>Biech, E., 2019. The new business of consulting. s.l.: s.n.</a:t>
            </a:r>
          </a:p>
          <a:p>
            <a:pPr algn="ctr">
              <a:lnSpc>
                <a:spcPts val="1451"/>
              </a:lnSpc>
              <a:spcBef>
                <a:spcPct val="0"/>
              </a:spcBef>
            </a:pPr>
            <a:r>
              <a:rPr lang="en-US" sz="1036">
                <a:solidFill>
                  <a:srgbClr val="000000"/>
                </a:solidFill>
                <a:latin typeface="Canva Sans"/>
                <a:ea typeface="Canva Sans"/>
                <a:cs typeface="Canva Sans"/>
                <a:sym typeface="Canva Sans"/>
              </a:rPr>
              <a:t>Blakeslee, S., 2004. The CRAAP Test. LOEX Quarterly.</a:t>
            </a:r>
          </a:p>
          <a:p>
            <a:pPr algn="ctr">
              <a:lnSpc>
                <a:spcPts val="1451"/>
              </a:lnSpc>
              <a:spcBef>
                <a:spcPct val="0"/>
              </a:spcBef>
            </a:pPr>
            <a:r>
              <a:rPr lang="en-US" sz="1036">
                <a:solidFill>
                  <a:srgbClr val="000000"/>
                </a:solidFill>
                <a:latin typeface="Canva Sans"/>
                <a:ea typeface="Canva Sans"/>
                <a:cs typeface="Canva Sans"/>
                <a:sym typeface="Canva Sans"/>
              </a:rPr>
              <a:t>Bowl, H., 2025. FIND YOUR NEAREST CENTRE. [Online] Available at: https://www.hollywoodbowl.co.uk/centres[Accessed 2025].</a:t>
            </a:r>
          </a:p>
          <a:p>
            <a:pPr algn="ctr">
              <a:lnSpc>
                <a:spcPts val="1451"/>
              </a:lnSpc>
              <a:spcBef>
                <a:spcPct val="0"/>
              </a:spcBef>
            </a:pPr>
            <a:r>
              <a:rPr lang="en-US" sz="1036">
                <a:solidFill>
                  <a:srgbClr val="000000"/>
                </a:solidFill>
                <a:latin typeface="Canva Sans"/>
                <a:ea typeface="Canva Sans"/>
                <a:cs typeface="Canva Sans"/>
                <a:sym typeface="Canva Sans"/>
              </a:rPr>
              <a:t>Datanyze, 2025. Tenpin. [Online] Available at: https://www.datanyze.com/companies/tenpin/182780040?utm_source=chatgpt.com [Accessed 2025].</a:t>
            </a:r>
          </a:p>
          <a:p>
            <a:pPr algn="ctr">
              <a:lnSpc>
                <a:spcPts val="1451"/>
              </a:lnSpc>
              <a:spcBef>
                <a:spcPct val="0"/>
              </a:spcBef>
            </a:pPr>
            <a:r>
              <a:rPr lang="en-US" sz="1036">
                <a:solidFill>
                  <a:srgbClr val="000000"/>
                </a:solidFill>
                <a:latin typeface="Canva Sans"/>
                <a:ea typeface="Canva Sans"/>
                <a:cs typeface="Canva Sans"/>
                <a:sym typeface="Canva Sans"/>
              </a:rPr>
              <a:t>Ellison, A., 2024. How Britain fell back in love with bowling. [Online] Available at: https://www.thetimes.com/uk/society/article/its-never-been-so-full-how-britain-fell-back-in-love-with-bowling-5h8jlgfph?utm_source=chatgpt.com [Accessed 2025].</a:t>
            </a:r>
          </a:p>
          <a:p>
            <a:pPr algn="ctr">
              <a:lnSpc>
                <a:spcPts val="1451"/>
              </a:lnSpc>
              <a:spcBef>
                <a:spcPct val="0"/>
              </a:spcBef>
            </a:pPr>
            <a:r>
              <a:rPr lang="en-US" sz="1036">
                <a:solidFill>
                  <a:srgbClr val="000000"/>
                </a:solidFill>
                <a:latin typeface="Canva Sans"/>
                <a:ea typeface="Canva Sans"/>
                <a:cs typeface="Canva Sans"/>
                <a:sym typeface="Canva Sans"/>
              </a:rPr>
              <a:t>Endole, 2025. Tenpin Limited. [Online] Available at: https://open.endole.co.uk/insight/company/04789703-tenpin-limited?utm_source=chatgpt.com [Accessed 2025].</a:t>
            </a:r>
          </a:p>
          <a:p>
            <a:pPr algn="ctr">
              <a:lnSpc>
                <a:spcPts val="1451"/>
              </a:lnSpc>
              <a:spcBef>
                <a:spcPct val="0"/>
              </a:spcBef>
            </a:pPr>
            <a:r>
              <a:rPr lang="en-US" sz="1036">
                <a:solidFill>
                  <a:srgbClr val="000000"/>
                </a:solidFill>
                <a:latin typeface="Canva Sans"/>
                <a:ea typeface="Canva Sans"/>
                <a:cs typeface="Canva Sans"/>
                <a:sym typeface="Canva Sans"/>
              </a:rPr>
              <a:t>Esparrago-Kalidas, A., 2021. The Effectiveness of CRAAP Test in Evaluating Credibility of Sources. International Journal of TESOL &amp; Education, pp. 1–14.</a:t>
            </a:r>
          </a:p>
          <a:p>
            <a:pPr algn="ctr">
              <a:lnSpc>
                <a:spcPts val="1451"/>
              </a:lnSpc>
              <a:spcBef>
                <a:spcPct val="0"/>
              </a:spcBef>
            </a:pPr>
            <a:r>
              <a:rPr lang="en-US" sz="1036">
                <a:solidFill>
                  <a:srgbClr val="000000"/>
                </a:solidFill>
                <a:latin typeface="Canva Sans"/>
                <a:ea typeface="Canva Sans"/>
                <a:cs typeface="Canva Sans"/>
                <a:sym typeface="Canva Sans"/>
              </a:rPr>
              <a:t>Gibbs, G., 1988. Learning by Doing: A Guide to Teaching and Learning Methods. Further Education Unit, Oxford Polytechnic.</a:t>
            </a:r>
          </a:p>
          <a:p>
            <a:pPr algn="ctr">
              <a:lnSpc>
                <a:spcPts val="1451"/>
              </a:lnSpc>
              <a:spcBef>
                <a:spcPct val="0"/>
              </a:spcBef>
            </a:pPr>
            <a:r>
              <a:rPr lang="en-US" sz="1036">
                <a:solidFill>
                  <a:srgbClr val="000000"/>
                </a:solidFill>
                <a:latin typeface="Canva Sans"/>
                <a:ea typeface="Canva Sans"/>
                <a:cs typeface="Canva Sans"/>
                <a:sym typeface="Canva Sans"/>
              </a:rPr>
              <a:t>HRNEWS, 2024. Maximising Your Time: The Impact of Online Booking Systems on Customer Satisfaction. [Online] Available at: https://hrnews.co.uk/maximising-your-time-the-impact-of-online-booking-systems-on-customer-satisfaction/ [Accessed 20 Mar. 2025].</a:t>
            </a:r>
          </a:p>
          <a:p>
            <a:pPr algn="ctr">
              <a:lnSpc>
                <a:spcPts val="1451"/>
              </a:lnSpc>
              <a:spcBef>
                <a:spcPct val="0"/>
              </a:spcBef>
            </a:pPr>
            <a:r>
              <a:rPr lang="en-US" sz="1036">
                <a:solidFill>
                  <a:srgbClr val="000000"/>
                </a:solidFill>
                <a:latin typeface="Canva Sans"/>
                <a:ea typeface="Canva Sans"/>
                <a:cs typeface="Canva Sans"/>
                <a:sym typeface="Canva Sans"/>
              </a:rPr>
              <a:t>Hunt, P., 2025. Travel &amp; Leisure: Bowling Sector. [Online] Available at: https://www.peelhunt.com/news-insights/articles/travel-leisure-bowling-sector/?utm_source=chatgpt.com [Accessed 2025].</a:t>
            </a:r>
          </a:p>
          <a:p>
            <a:pPr algn="ctr">
              <a:lnSpc>
                <a:spcPts val="1451"/>
              </a:lnSpc>
              <a:spcBef>
                <a:spcPct val="0"/>
              </a:spcBef>
            </a:pPr>
            <a:r>
              <a:rPr lang="en-US" sz="1036">
                <a:solidFill>
                  <a:srgbClr val="000000"/>
                </a:solidFill>
                <a:latin typeface="Canva Sans"/>
                <a:ea typeface="Canva Sans"/>
                <a:cs typeface="Canva Sans"/>
                <a:sym typeface="Canva Sans"/>
              </a:rPr>
              <a:t>Kaplan, A.M. and Haenlein, M., 2010. Users of the world, unite! The Challenges and Opportunities of Social Media. Business Horizons, 53(1), pp. 59–68.</a:t>
            </a:r>
          </a:p>
          <a:p>
            <a:pPr algn="ctr">
              <a:lnSpc>
                <a:spcPts val="1451"/>
              </a:lnSpc>
              <a:spcBef>
                <a:spcPct val="0"/>
              </a:spcBef>
            </a:pPr>
            <a:r>
              <a:rPr lang="en-US" sz="1036">
                <a:solidFill>
                  <a:srgbClr val="000000"/>
                </a:solidFill>
                <a:latin typeface="Canva Sans"/>
                <a:ea typeface="Canva Sans"/>
                <a:cs typeface="Canva Sans"/>
                <a:sym typeface="Canva Sans"/>
              </a:rPr>
              <a:t>Kotler, P. and Keller, K.L., 2016. Marketing Management. 15th ed. [Online] Pearson. Available at: https://students.aiu.edu/submissions/profiles/resources/onlineBook/S3D7W4_Marketing_Management.pdf.</a:t>
            </a:r>
          </a:p>
          <a:p>
            <a:pPr algn="ctr">
              <a:lnSpc>
                <a:spcPts val="1451"/>
              </a:lnSpc>
              <a:spcBef>
                <a:spcPct val="0"/>
              </a:spcBef>
            </a:pPr>
            <a:r>
              <a:rPr lang="en-US" sz="1036">
                <a:solidFill>
                  <a:srgbClr val="000000"/>
                </a:solidFill>
                <a:latin typeface="Canva Sans"/>
                <a:ea typeface="Canva Sans"/>
                <a:cs typeface="Canva Sans"/>
                <a:sym typeface="Canva Sans"/>
              </a:rPr>
              <a:t>Mangold, W.G. and Faulds, D.J., 2009. Social media: The new hybrid element of the promotion mix. Business Horizons, 52(4), pp. 357–365.</a:t>
            </a:r>
          </a:p>
          <a:p>
            <a:pPr algn="ctr">
              <a:lnSpc>
                <a:spcPts val="1451"/>
              </a:lnSpc>
              <a:spcBef>
                <a:spcPct val="0"/>
              </a:spcBef>
            </a:pPr>
            <a:r>
              <a:rPr lang="en-US" sz="1036">
                <a:solidFill>
                  <a:srgbClr val="000000"/>
                </a:solidFill>
                <a:latin typeface="Canva Sans"/>
                <a:ea typeface="Canva Sans"/>
                <a:cs typeface="Canva Sans"/>
                <a:sym typeface="Canva Sans"/>
              </a:rPr>
              <a:t>Mintel, 2024. UK Leisure Trends Report 2024. [Online] Available at: https://store.mintel.com/report/uk-leisure-trends-market-report?utm_source=chatgpt.com [Accessed 2025].</a:t>
            </a:r>
          </a:p>
          <a:p>
            <a:pPr algn="ctr">
              <a:lnSpc>
                <a:spcPts val="1451"/>
              </a:lnSpc>
              <a:spcBef>
                <a:spcPct val="0"/>
              </a:spcBef>
            </a:pPr>
            <a:r>
              <a:rPr lang="en-US" sz="1036">
                <a:solidFill>
                  <a:srgbClr val="000000"/>
                </a:solidFill>
                <a:latin typeface="Canva Sans"/>
                <a:ea typeface="Canva Sans"/>
                <a:cs typeface="Canva Sans"/>
                <a:sym typeface="Canva Sans"/>
              </a:rPr>
              <a:t>Minton, S., 2023. 7 marketing strategies for engaging younger audiences. [Online] Available at: 7 marketing strategies for engaging younger audiences [Accessed 21 Mar. 2025].</a:t>
            </a:r>
          </a:p>
          <a:p>
            <a:pPr algn="ctr">
              <a:lnSpc>
                <a:spcPts val="1451"/>
              </a:lnSpc>
              <a:spcBef>
                <a:spcPct val="0"/>
              </a:spcBef>
            </a:pPr>
            <a:r>
              <a:rPr lang="en-US" sz="1036">
                <a:solidFill>
                  <a:srgbClr val="000000"/>
                </a:solidFill>
                <a:latin typeface="Canva Sans"/>
                <a:ea typeface="Canva Sans"/>
                <a:cs typeface="Canva Sans"/>
                <a:sym typeface="Canva Sans"/>
              </a:rPr>
              <a:t>Park, Y. and Lee, A.A., 2020. The Positivism Paradigm of Research. s.l.: s.n.</a:t>
            </a:r>
          </a:p>
          <a:p>
            <a:pPr algn="ctr">
              <a:lnSpc>
                <a:spcPts val="1451"/>
              </a:lnSpc>
              <a:spcBef>
                <a:spcPct val="0"/>
              </a:spcBef>
            </a:pPr>
            <a:r>
              <a:rPr lang="en-US" sz="1036">
                <a:solidFill>
                  <a:srgbClr val="000000"/>
                </a:solidFill>
                <a:latin typeface="Canva Sans"/>
                <a:ea typeface="Canva Sans"/>
                <a:cs typeface="Canva Sans"/>
                <a:sym typeface="Canva Sans"/>
              </a:rPr>
              <a:t>Parliament, UK., n.d. The UK’s changing population. [Online] Available at: https://commonslibrary.parliament.uk/the-uks-changing-population [Accessed 20 Mar. 2025].</a:t>
            </a:r>
          </a:p>
          <a:p>
            <a:pPr algn="ctr">
              <a:lnSpc>
                <a:spcPts val="1451"/>
              </a:lnSpc>
              <a:spcBef>
                <a:spcPct val="0"/>
              </a:spcBef>
            </a:pPr>
            <a:r>
              <a:rPr lang="en-US" sz="1036">
                <a:solidFill>
                  <a:srgbClr val="000000"/>
                </a:solidFill>
                <a:latin typeface="Canva Sans"/>
                <a:ea typeface="Canva Sans"/>
                <a:cs typeface="Canva Sans"/>
                <a:sym typeface="Canva Sans"/>
              </a:rPr>
              <a:t>Patton, M., 2015. Qualitative Research &amp; Evaluation Methods. 4th ed. s.l.: s.n.</a:t>
            </a:r>
          </a:p>
          <a:p>
            <a:pPr algn="ctr">
              <a:lnSpc>
                <a:spcPts val="1451"/>
              </a:lnSpc>
              <a:spcBef>
                <a:spcPct val="0"/>
              </a:spcBef>
            </a:pPr>
            <a:r>
              <a:rPr lang="en-US" sz="1036">
                <a:solidFill>
                  <a:srgbClr val="000000"/>
                </a:solidFill>
                <a:latin typeface="Canva Sans"/>
                <a:ea typeface="Canva Sans"/>
                <a:cs typeface="Canva Sans"/>
                <a:sym typeface="Canva Sans"/>
              </a:rPr>
              <a:t>Ries, E., 2012. The 5 Whys. Harvard Business Review.</a:t>
            </a:r>
          </a:p>
          <a:p>
            <a:pPr algn="ctr">
              <a:lnSpc>
                <a:spcPts val="1451"/>
              </a:lnSpc>
              <a:spcBef>
                <a:spcPct val="0"/>
              </a:spcBef>
            </a:pPr>
            <a:r>
              <a:rPr lang="en-US" sz="1036">
                <a:solidFill>
                  <a:srgbClr val="000000"/>
                </a:solidFill>
                <a:latin typeface="Canva Sans"/>
                <a:ea typeface="Canva Sans"/>
                <a:cs typeface="Canva Sans"/>
                <a:sym typeface="Canva Sans"/>
              </a:rPr>
              <a:t>Saunders, M., Lewis, P. and Thornhill, A., 2019. Research Methods for Business Students. 8th ed. s.l.: s.n.</a:t>
            </a:r>
          </a:p>
          <a:p>
            <a:pPr algn="ctr">
              <a:lnSpc>
                <a:spcPts val="1451"/>
              </a:lnSpc>
              <a:spcBef>
                <a:spcPct val="0"/>
              </a:spcBef>
            </a:pPr>
            <a:r>
              <a:rPr lang="en-US" sz="1036">
                <a:solidFill>
                  <a:srgbClr val="000000"/>
                </a:solidFill>
                <a:latin typeface="Canva Sans"/>
                <a:ea typeface="Canva Sans"/>
                <a:cs typeface="Canva Sans"/>
                <a:sym typeface="Canva Sans"/>
              </a:rPr>
              <a:t>Savills, 2023. Competitive socialising sector grows at rapid rate. s.l.: Savills.</a:t>
            </a:r>
          </a:p>
          <a:p>
            <a:pPr algn="ctr">
              <a:lnSpc>
                <a:spcPts val="1451"/>
              </a:lnSpc>
              <a:spcBef>
                <a:spcPct val="0"/>
              </a:spcBef>
            </a:pPr>
            <a:r>
              <a:rPr lang="en-US" sz="1036">
                <a:solidFill>
                  <a:srgbClr val="000000"/>
                </a:solidFill>
                <a:latin typeface="Canva Sans"/>
                <a:ea typeface="Canva Sans"/>
                <a:cs typeface="Canva Sans"/>
                <a:sym typeface="Canva Sans"/>
              </a:rPr>
              <a:t>Solutions, I., 2024. Reaching new customers. [Online] Available at: https://innoarea.com/en/noticias/virtual-reality-in-companies [Accessed 20 Mar. 2025].</a:t>
            </a:r>
          </a:p>
          <a:p>
            <a:pPr algn="ctr">
              <a:lnSpc>
                <a:spcPts val="1451"/>
              </a:lnSpc>
              <a:spcBef>
                <a:spcPct val="0"/>
              </a:spcBef>
            </a:pPr>
            <a:r>
              <a:rPr lang="en-US" sz="1036">
                <a:solidFill>
                  <a:srgbClr val="000000"/>
                </a:solidFill>
                <a:latin typeface="Canva Sans"/>
                <a:ea typeface="Canva Sans"/>
                <a:cs typeface="Canva Sans"/>
                <a:sym typeface="Canva Sans"/>
              </a:rPr>
              <a:t>Statista, 2025. Most popular social networks worldwide as of February 2025, by number of monthly active users. s.l.: s.n.</a:t>
            </a:r>
          </a:p>
          <a:p>
            <a:pPr algn="ctr">
              <a:lnSpc>
                <a:spcPts val="1451"/>
              </a:lnSpc>
              <a:spcBef>
                <a:spcPct val="0"/>
              </a:spcBef>
            </a:pPr>
            <a:r>
              <a:rPr lang="en-US" sz="1036">
                <a:solidFill>
                  <a:srgbClr val="000000"/>
                </a:solidFill>
                <a:latin typeface="Canva Sans"/>
                <a:ea typeface="Canva Sans"/>
                <a:cs typeface="Canva Sans"/>
                <a:sym typeface="Canva Sans"/>
              </a:rPr>
              <a:t>Statistics, O.N.S., 2021. Age distribution of people living in households and families containing children in primary, secondary education and years 12 and 13, England, October to December 2020. s.l.: ONS.</a:t>
            </a:r>
          </a:p>
          <a:p>
            <a:pPr algn="ctr">
              <a:lnSpc>
                <a:spcPts val="1451"/>
              </a:lnSpc>
              <a:spcBef>
                <a:spcPct val="0"/>
              </a:spcBef>
            </a:pPr>
            <a:r>
              <a:rPr lang="en-US" sz="1036">
                <a:solidFill>
                  <a:srgbClr val="000000"/>
                </a:solidFill>
                <a:latin typeface="Canva Sans"/>
                <a:ea typeface="Canva Sans"/>
                <a:cs typeface="Canva Sans"/>
                <a:sym typeface="Canva Sans"/>
              </a:rPr>
              <a:t>Statistics, O.N.S., 2023. Travel trends: 2023. [Online] Available at: https://www.ons.gov.uk/peoplepopulationandcommunity/leisureandtourism/articles/traveltrends/2023 [Accessed 2025].</a:t>
            </a:r>
          </a:p>
          <a:p>
            <a:pPr algn="ctr">
              <a:lnSpc>
                <a:spcPts val="1451"/>
              </a:lnSpc>
              <a:spcBef>
                <a:spcPct val="0"/>
              </a:spcBef>
            </a:pPr>
            <a:r>
              <a:rPr lang="en-US" sz="1036">
                <a:solidFill>
                  <a:srgbClr val="000000"/>
                </a:solidFill>
                <a:latin typeface="Canva Sans"/>
                <a:ea typeface="Canva Sans"/>
                <a:cs typeface="Canva Sans"/>
                <a:sym typeface="Canva Sans"/>
              </a:rPr>
              <a:t>Tenpin, 2025. About Tenpin. [Online] Available at: https://www.tenpin.co.uk/our-company/about-us/ [Accessed 2025].</a:t>
            </a:r>
          </a:p>
          <a:p>
            <a:pPr algn="ctr">
              <a:lnSpc>
                <a:spcPts val="1451"/>
              </a:lnSpc>
              <a:spcBef>
                <a:spcPct val="0"/>
              </a:spcBef>
            </a:pPr>
            <a:r>
              <a:rPr lang="en-US" sz="1036">
                <a:solidFill>
                  <a:srgbClr val="000000"/>
                </a:solidFill>
                <a:latin typeface="Canva Sans"/>
                <a:ea typeface="Canva Sans"/>
                <a:cs typeface="Canva Sans"/>
                <a:sym typeface="Canva Sans"/>
              </a:rPr>
              <a:t>Thornton, G., 2025. Businesses’ profit growth to stall following rising employment costs announced in Autumn Budget. [Online] Available at: https://www.grantthornton.co.uk/news-centre/businesses-profit-growth-to-stall-following-rising-employment-costs-announced-in-autumn-budget/ [Accessed 22 Mar. 2025].</a:t>
            </a:r>
          </a:p>
          <a:p>
            <a:pPr algn="ctr">
              <a:lnSpc>
                <a:spcPts val="1451"/>
              </a:lnSpc>
              <a:spcBef>
                <a:spcPct val="0"/>
              </a:spcBef>
            </a:pPr>
            <a:r>
              <a:rPr lang="en-US" sz="1036">
                <a:solidFill>
                  <a:srgbClr val="000000"/>
                </a:solidFill>
                <a:latin typeface="Canva Sans"/>
                <a:ea typeface="Canva Sans"/>
                <a:cs typeface="Canva Sans"/>
                <a:sym typeface="Canva Sans"/>
              </a:rPr>
              <a:t>Tuten, T.L. and Solomon, M.R., 2013. Social Media Marketing. Boston: Pearson.</a:t>
            </a:r>
          </a:p>
          <a:p>
            <a:pPr algn="ctr">
              <a:lnSpc>
                <a:spcPts val="1451"/>
              </a:lnSpc>
              <a:spcBef>
                <a:spcPct val="0"/>
              </a:spcBef>
            </a:pPr>
            <a:r>
              <a:rPr lang="en-US" sz="1036">
                <a:solidFill>
                  <a:srgbClr val="000000"/>
                </a:solidFill>
                <a:latin typeface="Canva Sans"/>
                <a:ea typeface="Canva Sans"/>
                <a:cs typeface="Canva Sans"/>
                <a:sym typeface="Canva Sans"/>
              </a:rPr>
              <a:t>UK, R., 2025. Leisure and hospitality industry outlook 2025. [Online] Available at: https://www.rsmuk.com/insights/consumer-outlook/leisure-and-hospitality-industry-outlook?utm_source=chatgpt.com[Accessed 2025].</a:t>
            </a:r>
          </a:p>
          <a:p>
            <a:pPr algn="ctr">
              <a:lnSpc>
                <a:spcPts val="1451"/>
              </a:lnSpc>
              <a:spcBef>
                <a:spcPct val="0"/>
              </a:spcBef>
            </a:pPr>
            <a:r>
              <a:rPr lang="en-US" sz="1036">
                <a:solidFill>
                  <a:srgbClr val="000000"/>
                </a:solidFill>
                <a:latin typeface="Canva Sans"/>
                <a:ea typeface="Canva Sans"/>
                <a:cs typeface="Canva Sans"/>
                <a:sym typeface="Canva Sans"/>
              </a:rPr>
              <a:t>Whiting, A. and Williams, D., 2013. Why people use social media: A uses and gratifications approach. Qualitative Market Research: An International Journal, 16.</a:t>
            </a:r>
          </a:p>
          <a:p>
            <a:pPr algn="ctr">
              <a:lnSpc>
                <a:spcPts val="1451"/>
              </a:lnSpc>
              <a:spcBef>
                <a:spcPct val="0"/>
              </a:spcBef>
            </a:pPr>
            <a:r>
              <a:rPr lang="en-US" sz="1036">
                <a:solidFill>
                  <a:srgbClr val="000000"/>
                </a:solidFill>
                <a:latin typeface="Canva Sans"/>
                <a:ea typeface="Canva Sans"/>
                <a:cs typeface="Canva Sans"/>
                <a:sym typeface="Canva Sans"/>
              </a:rPr>
              <a:t>Wikipedia, 2025. Tenpin Ltd. [Online] Available at: https://en.wikipedia.org/wiki/Tenpin_Ltd?utm_source=chatgpt.com[Accessed 2025].</a:t>
            </a:r>
          </a:p>
          <a:p>
            <a:pPr algn="ctr">
              <a:lnSpc>
                <a:spcPts val="1451"/>
              </a:lnSpc>
              <a:spcBef>
                <a:spcPct val="0"/>
              </a:spcBef>
            </a:pPr>
            <a:r>
              <a:rPr lang="en-US" sz="1036">
                <a:solidFill>
                  <a:srgbClr val="000000"/>
                </a:solidFill>
                <a:latin typeface="Canva Sans"/>
                <a:ea typeface="Canva Sans"/>
                <a:cs typeface="Canva Sans"/>
                <a:sym typeface="Canva Sans"/>
              </a:rPr>
              <a:t>Wouters, P., Zahedi, Z. and Costas, R., 2020. Social Media Metrics for New Research.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2259</Words>
  <Application>Microsoft Macintosh PowerPoint</Application>
  <PresentationFormat>Custom</PresentationFormat>
  <Paragraphs>176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Canva Sans</vt:lpstr>
      <vt:lpstr>Arial</vt:lpstr>
      <vt:lpstr>Canva Sans Bold</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of the report to evaluate and analyse social media output and provide recommendations to improve engagement.</dc:title>
  <cp:lastModifiedBy>Chris Daley</cp:lastModifiedBy>
  <cp:revision>1</cp:revision>
  <dcterms:created xsi:type="dcterms:W3CDTF">2006-08-16T00:00:00Z</dcterms:created>
  <dcterms:modified xsi:type="dcterms:W3CDTF">2025-05-23T15:26:11Z</dcterms:modified>
  <dc:identifier>DAGoL5U70DE</dc:identifier>
</cp:coreProperties>
</file>