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Lst>
  <p:sldSz cx="21383625" cy="35999738"/>
  <p:notesSz cx="6858000" cy="9144000"/>
  <p:defaultTextStyle>
    <a:defPPr>
      <a:defRPr lang="en-US"/>
    </a:defPPr>
    <a:lvl1pPr marL="0" algn="l" defTabSz="457187" rtl="0" eaLnBrk="1" latinLnBrk="0" hangingPunct="1">
      <a:defRPr sz="1801" kern="1200">
        <a:solidFill>
          <a:schemeClr val="tx1"/>
        </a:solidFill>
        <a:latin typeface="+mn-lt"/>
        <a:ea typeface="+mn-ea"/>
        <a:cs typeface="+mn-cs"/>
      </a:defRPr>
    </a:lvl1pPr>
    <a:lvl2pPr marL="457187" algn="l" defTabSz="457187" rtl="0" eaLnBrk="1" latinLnBrk="0" hangingPunct="1">
      <a:defRPr sz="1801" kern="1200">
        <a:solidFill>
          <a:schemeClr val="tx1"/>
        </a:solidFill>
        <a:latin typeface="+mn-lt"/>
        <a:ea typeface="+mn-ea"/>
        <a:cs typeface="+mn-cs"/>
      </a:defRPr>
    </a:lvl2pPr>
    <a:lvl3pPr marL="914374" algn="l" defTabSz="457187" rtl="0" eaLnBrk="1" latinLnBrk="0" hangingPunct="1">
      <a:defRPr sz="1801" kern="1200">
        <a:solidFill>
          <a:schemeClr val="tx1"/>
        </a:solidFill>
        <a:latin typeface="+mn-lt"/>
        <a:ea typeface="+mn-ea"/>
        <a:cs typeface="+mn-cs"/>
      </a:defRPr>
    </a:lvl3pPr>
    <a:lvl4pPr marL="1371561" algn="l" defTabSz="457187" rtl="0" eaLnBrk="1" latinLnBrk="0" hangingPunct="1">
      <a:defRPr sz="1801" kern="1200">
        <a:solidFill>
          <a:schemeClr val="tx1"/>
        </a:solidFill>
        <a:latin typeface="+mn-lt"/>
        <a:ea typeface="+mn-ea"/>
        <a:cs typeface="+mn-cs"/>
      </a:defRPr>
    </a:lvl4pPr>
    <a:lvl5pPr marL="1828747" algn="l" defTabSz="457187" rtl="0" eaLnBrk="1" latinLnBrk="0" hangingPunct="1">
      <a:defRPr sz="1801" kern="1200">
        <a:solidFill>
          <a:schemeClr val="tx1"/>
        </a:solidFill>
        <a:latin typeface="+mn-lt"/>
        <a:ea typeface="+mn-ea"/>
        <a:cs typeface="+mn-cs"/>
      </a:defRPr>
    </a:lvl5pPr>
    <a:lvl6pPr marL="2285932" algn="l" defTabSz="457187" rtl="0" eaLnBrk="1" latinLnBrk="0" hangingPunct="1">
      <a:defRPr sz="1801" kern="1200">
        <a:solidFill>
          <a:schemeClr val="tx1"/>
        </a:solidFill>
        <a:latin typeface="+mn-lt"/>
        <a:ea typeface="+mn-ea"/>
        <a:cs typeface="+mn-cs"/>
      </a:defRPr>
    </a:lvl6pPr>
    <a:lvl7pPr marL="2743119" algn="l" defTabSz="457187" rtl="0" eaLnBrk="1" latinLnBrk="0" hangingPunct="1">
      <a:defRPr sz="1801" kern="1200">
        <a:solidFill>
          <a:schemeClr val="tx1"/>
        </a:solidFill>
        <a:latin typeface="+mn-lt"/>
        <a:ea typeface="+mn-ea"/>
        <a:cs typeface="+mn-cs"/>
      </a:defRPr>
    </a:lvl7pPr>
    <a:lvl8pPr marL="3200305" algn="l" defTabSz="457187" rtl="0" eaLnBrk="1" latinLnBrk="0" hangingPunct="1">
      <a:defRPr sz="1801" kern="1200">
        <a:solidFill>
          <a:schemeClr val="tx1"/>
        </a:solidFill>
        <a:latin typeface="+mn-lt"/>
        <a:ea typeface="+mn-ea"/>
        <a:cs typeface="+mn-cs"/>
      </a:defRPr>
    </a:lvl8pPr>
    <a:lvl9pPr marL="3657492" algn="l" defTabSz="457187"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83"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0" d="100"/>
          <a:sy n="50" d="100"/>
        </p:scale>
        <p:origin x="490" y="43"/>
      </p:cViewPr>
      <p:guideLst>
        <p:guide orient="horz" pos="11383"/>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7dcadec09934dbce/Desktop/Survey%20group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7dcadec09934dbce/Desktop/Survey%20group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7dcadec09934dbce/Desktop/Survey%20group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7dcadec09934dbce/Desktop/Survey%20group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7dcadec09934dbce/Desktop/Survey%20grouping.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Building Survey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'Building graphs'!$F$1</c:f>
              <c:strCache>
                <c:ptCount val="1"/>
                <c:pt idx="0">
                  <c:v>Yes</c:v>
                </c:pt>
              </c:strCache>
            </c:strRef>
          </c:tx>
          <c:spPr>
            <a:solidFill>
              <a:schemeClr val="accent1"/>
            </a:solidFill>
            <a:ln>
              <a:noFill/>
            </a:ln>
            <a:effectLst/>
          </c:spPr>
          <c:invertIfNegative val="0"/>
          <c:cat>
            <c:strRef>
              <c:f>'Building graphs'!$E$2:$E$5</c:f>
              <c:strCache>
                <c:ptCount val="4"/>
                <c:pt idx="0">
                  <c:v>Living in Council Property</c:v>
                </c:pt>
                <c:pt idx="1">
                  <c:v>Heat Escape</c:v>
                </c:pt>
                <c:pt idx="2">
                  <c:v>Double Glazed</c:v>
                </c:pt>
                <c:pt idx="3">
                  <c:v>Worried About Energy Bill</c:v>
                </c:pt>
              </c:strCache>
            </c:strRef>
          </c:cat>
          <c:val>
            <c:numRef>
              <c:f>'Building graphs'!$F$2:$F$5</c:f>
              <c:numCache>
                <c:formatCode>General</c:formatCode>
                <c:ptCount val="4"/>
                <c:pt idx="0">
                  <c:v>15</c:v>
                </c:pt>
                <c:pt idx="1">
                  <c:v>13</c:v>
                </c:pt>
                <c:pt idx="2">
                  <c:v>11</c:v>
                </c:pt>
                <c:pt idx="3">
                  <c:v>9</c:v>
                </c:pt>
              </c:numCache>
            </c:numRef>
          </c:val>
          <c:extLst>
            <c:ext xmlns:c16="http://schemas.microsoft.com/office/drawing/2014/chart" uri="{C3380CC4-5D6E-409C-BE32-E72D297353CC}">
              <c16:uniqueId val="{00000000-FF4F-4348-97A0-5FD451AB0B5A}"/>
            </c:ext>
          </c:extLst>
        </c:ser>
        <c:ser>
          <c:idx val="1"/>
          <c:order val="1"/>
          <c:tx>
            <c:strRef>
              <c:f>'Building graphs'!$G$1</c:f>
              <c:strCache>
                <c:ptCount val="1"/>
                <c:pt idx="0">
                  <c:v>No</c:v>
                </c:pt>
              </c:strCache>
            </c:strRef>
          </c:tx>
          <c:spPr>
            <a:solidFill>
              <a:schemeClr val="accent2"/>
            </a:solidFill>
            <a:ln>
              <a:noFill/>
            </a:ln>
            <a:effectLst/>
          </c:spPr>
          <c:invertIfNegative val="0"/>
          <c:cat>
            <c:strRef>
              <c:f>'Building graphs'!$E$2:$E$5</c:f>
              <c:strCache>
                <c:ptCount val="4"/>
                <c:pt idx="0">
                  <c:v>Living in Council Property</c:v>
                </c:pt>
                <c:pt idx="1">
                  <c:v>Heat Escape</c:v>
                </c:pt>
                <c:pt idx="2">
                  <c:v>Double Glazed</c:v>
                </c:pt>
                <c:pt idx="3">
                  <c:v>Worried About Energy Bill</c:v>
                </c:pt>
              </c:strCache>
            </c:strRef>
          </c:cat>
          <c:val>
            <c:numRef>
              <c:f>'Building graphs'!$G$2:$G$5</c:f>
              <c:numCache>
                <c:formatCode>General</c:formatCode>
                <c:ptCount val="4"/>
                <c:pt idx="0">
                  <c:v>2</c:v>
                </c:pt>
                <c:pt idx="1">
                  <c:v>2</c:v>
                </c:pt>
                <c:pt idx="2">
                  <c:v>2</c:v>
                </c:pt>
                <c:pt idx="3">
                  <c:v>6</c:v>
                </c:pt>
              </c:numCache>
            </c:numRef>
          </c:val>
          <c:extLst>
            <c:ext xmlns:c16="http://schemas.microsoft.com/office/drawing/2014/chart" uri="{C3380CC4-5D6E-409C-BE32-E72D297353CC}">
              <c16:uniqueId val="{00000001-FF4F-4348-97A0-5FD451AB0B5A}"/>
            </c:ext>
          </c:extLst>
        </c:ser>
        <c:ser>
          <c:idx val="2"/>
          <c:order val="2"/>
          <c:tx>
            <c:strRef>
              <c:f>'Building graphs'!$H$1</c:f>
              <c:strCache>
                <c:ptCount val="1"/>
                <c:pt idx="0">
                  <c:v>Maybe/Not sure</c:v>
                </c:pt>
              </c:strCache>
            </c:strRef>
          </c:tx>
          <c:spPr>
            <a:solidFill>
              <a:schemeClr val="accent3"/>
            </a:solidFill>
            <a:ln>
              <a:noFill/>
            </a:ln>
            <a:effectLst/>
          </c:spPr>
          <c:invertIfNegative val="0"/>
          <c:cat>
            <c:strRef>
              <c:f>'Building graphs'!$E$2:$E$5</c:f>
              <c:strCache>
                <c:ptCount val="4"/>
                <c:pt idx="0">
                  <c:v>Living in Council Property</c:v>
                </c:pt>
                <c:pt idx="1">
                  <c:v>Heat Escape</c:v>
                </c:pt>
                <c:pt idx="2">
                  <c:v>Double Glazed</c:v>
                </c:pt>
                <c:pt idx="3">
                  <c:v>Worried About Energy Bill</c:v>
                </c:pt>
              </c:strCache>
            </c:strRef>
          </c:cat>
          <c:val>
            <c:numRef>
              <c:f>'Building graphs'!$H$2:$H$5</c:f>
              <c:numCache>
                <c:formatCode>General</c:formatCode>
                <c:ptCount val="4"/>
                <c:pt idx="0">
                  <c:v>0</c:v>
                </c:pt>
                <c:pt idx="1">
                  <c:v>2</c:v>
                </c:pt>
                <c:pt idx="2">
                  <c:v>4</c:v>
                </c:pt>
                <c:pt idx="3">
                  <c:v>2</c:v>
                </c:pt>
              </c:numCache>
            </c:numRef>
          </c:val>
          <c:extLst>
            <c:ext xmlns:c16="http://schemas.microsoft.com/office/drawing/2014/chart" uri="{C3380CC4-5D6E-409C-BE32-E72D297353CC}">
              <c16:uniqueId val="{00000002-FF4F-4348-97A0-5FD451AB0B5A}"/>
            </c:ext>
          </c:extLst>
        </c:ser>
        <c:dLbls>
          <c:showLegendKey val="0"/>
          <c:showVal val="0"/>
          <c:showCatName val="0"/>
          <c:showSerName val="0"/>
          <c:showPercent val="0"/>
          <c:showBubbleSize val="0"/>
        </c:dLbls>
        <c:gapWidth val="219"/>
        <c:overlap val="-27"/>
        <c:axId val="230061344"/>
        <c:axId val="230062304"/>
      </c:barChart>
      <c:catAx>
        <c:axId val="2300613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Questions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0062304"/>
        <c:crosses val="autoZero"/>
        <c:auto val="1"/>
        <c:lblAlgn val="ctr"/>
        <c:lblOffset val="100"/>
        <c:noMultiLvlLbl val="0"/>
      </c:catAx>
      <c:valAx>
        <c:axId val="2300623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0061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household size</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'People graphs'!$B$1</c:f>
              <c:strCache>
                <c:ptCount val="1"/>
                <c:pt idx="0">
                  <c:v>Respondent</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'People graphs'!$A$2:$A$4</c:f>
              <c:strCache>
                <c:ptCount val="2"/>
                <c:pt idx="0">
                  <c:v>Two or less people</c:v>
                </c:pt>
                <c:pt idx="1">
                  <c:v>Two or more people</c:v>
                </c:pt>
              </c:strCache>
            </c:strRef>
          </c:cat>
          <c:val>
            <c:numRef>
              <c:f>'People graphs'!$B$2:$B$4</c:f>
              <c:numCache>
                <c:formatCode>General</c:formatCode>
                <c:ptCount val="3"/>
                <c:pt idx="0">
                  <c:v>5</c:v>
                </c:pt>
                <c:pt idx="1">
                  <c:v>12</c:v>
                </c:pt>
              </c:numCache>
            </c:numRef>
          </c:val>
          <c:extLst>
            <c:ext xmlns:c16="http://schemas.microsoft.com/office/drawing/2014/chart" uri="{C3380CC4-5D6E-409C-BE32-E72D297353CC}">
              <c16:uniqueId val="{00000000-78BD-4767-8BD6-0547E21A9B26}"/>
            </c:ext>
          </c:extLst>
        </c:ser>
        <c:dLbls>
          <c:dLblPos val="outEnd"/>
          <c:showLegendKey val="0"/>
          <c:showVal val="1"/>
          <c:showCatName val="0"/>
          <c:showSerName val="0"/>
          <c:showPercent val="0"/>
          <c:showBubbleSize val="0"/>
        </c:dLbls>
        <c:gapWidth val="444"/>
        <c:overlap val="-90"/>
        <c:axId val="2059008784"/>
        <c:axId val="2059008304"/>
      </c:barChart>
      <c:catAx>
        <c:axId val="20590087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2059008304"/>
        <c:crosses val="autoZero"/>
        <c:auto val="1"/>
        <c:lblAlgn val="ctr"/>
        <c:lblOffset val="100"/>
        <c:noMultiLvlLbl val="0"/>
      </c:catAx>
      <c:valAx>
        <c:axId val="2059008304"/>
        <c:scaling>
          <c:orientation val="minMax"/>
        </c:scaling>
        <c:delete val="1"/>
        <c:axPos val="l"/>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a:t>COUNT</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205900878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GB"/>
              <a:t>People's Survey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ofPieChart>
        <c:ofPieType val="pie"/>
        <c:varyColors val="1"/>
        <c:ser>
          <c:idx val="1"/>
          <c:order val="1"/>
          <c:tx>
            <c:strRef>
              <c:f>'People graphs'!$F$1</c:f>
              <c:strCache>
                <c:ptCount val="1"/>
                <c:pt idx="0">
                  <c:v>No</c:v>
                </c:pt>
              </c:strCache>
            </c:strRef>
          </c:tx>
          <c:dPt>
            <c:idx val="0"/>
            <c:bubble3D val="0"/>
            <c:spPr>
              <a:gradFill rotWithShape="1">
                <a:gsLst>
                  <a:gs pos="0">
                    <a:schemeClr val="accent1">
                      <a:tint val="98000"/>
                      <a:satMod val="110000"/>
                      <a:lumMod val="104000"/>
                    </a:schemeClr>
                  </a:gs>
                  <a:gs pos="69000">
                    <a:schemeClr val="accent1">
                      <a:shade val="88000"/>
                      <a:satMod val="130000"/>
                      <a:lumMod val="92000"/>
                    </a:schemeClr>
                  </a:gs>
                  <a:gs pos="100000">
                    <a:schemeClr val="accent1">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1-DDF7-4062-9C7F-78E675DEE089}"/>
              </c:ext>
            </c:extLst>
          </c:dPt>
          <c:dPt>
            <c:idx val="1"/>
            <c:bubble3D val="0"/>
            <c:spPr>
              <a:gradFill rotWithShape="1">
                <a:gsLst>
                  <a:gs pos="0">
                    <a:schemeClr val="accent2">
                      <a:tint val="98000"/>
                      <a:satMod val="110000"/>
                      <a:lumMod val="104000"/>
                    </a:schemeClr>
                  </a:gs>
                  <a:gs pos="69000">
                    <a:schemeClr val="accent2">
                      <a:shade val="88000"/>
                      <a:satMod val="130000"/>
                      <a:lumMod val="92000"/>
                    </a:schemeClr>
                  </a:gs>
                  <a:gs pos="100000">
                    <a:schemeClr val="accent2">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3-DDF7-4062-9C7F-78E675DEE089}"/>
              </c:ext>
            </c:extLst>
          </c:dPt>
          <c:dPt>
            <c:idx val="2"/>
            <c:bubble3D val="0"/>
            <c:spPr>
              <a:gradFill rotWithShape="1">
                <a:gsLst>
                  <a:gs pos="0">
                    <a:schemeClr val="accent3">
                      <a:tint val="98000"/>
                      <a:satMod val="110000"/>
                      <a:lumMod val="104000"/>
                    </a:schemeClr>
                  </a:gs>
                  <a:gs pos="69000">
                    <a:schemeClr val="accent3">
                      <a:shade val="88000"/>
                      <a:satMod val="130000"/>
                      <a:lumMod val="92000"/>
                    </a:schemeClr>
                  </a:gs>
                  <a:gs pos="100000">
                    <a:schemeClr val="accent3">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5-DDF7-4062-9C7F-78E675DEE089}"/>
              </c:ext>
            </c:extLst>
          </c:dPt>
          <c:dPt>
            <c:idx val="3"/>
            <c:bubble3D val="0"/>
            <c:spPr>
              <a:gradFill rotWithShape="1">
                <a:gsLst>
                  <a:gs pos="0">
                    <a:schemeClr val="accent4">
                      <a:tint val="98000"/>
                      <a:satMod val="110000"/>
                      <a:lumMod val="104000"/>
                    </a:schemeClr>
                  </a:gs>
                  <a:gs pos="69000">
                    <a:schemeClr val="accent4">
                      <a:shade val="88000"/>
                      <a:satMod val="130000"/>
                      <a:lumMod val="92000"/>
                    </a:schemeClr>
                  </a:gs>
                  <a:gs pos="100000">
                    <a:schemeClr val="accent4">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7-DDF7-4062-9C7F-78E675DEE089}"/>
              </c:ext>
            </c:extLst>
          </c:dPt>
          <c:dPt>
            <c:idx val="4"/>
            <c:bubble3D val="0"/>
            <c:spPr>
              <a:gradFill rotWithShape="1">
                <a:gsLst>
                  <a:gs pos="0">
                    <a:schemeClr val="accent5">
                      <a:tint val="98000"/>
                      <a:satMod val="110000"/>
                      <a:lumMod val="104000"/>
                    </a:schemeClr>
                  </a:gs>
                  <a:gs pos="69000">
                    <a:schemeClr val="accent5">
                      <a:shade val="88000"/>
                      <a:satMod val="130000"/>
                      <a:lumMod val="92000"/>
                    </a:schemeClr>
                  </a:gs>
                  <a:gs pos="100000">
                    <a:schemeClr val="accent5">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9-DDF7-4062-9C7F-78E675DEE08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'People graphs'!$D$2:$D$5</c:f>
              <c:strCache>
                <c:ptCount val="4"/>
                <c:pt idx="0">
                  <c:v>Discussed  env. impacts with the council?</c:v>
                </c:pt>
                <c:pt idx="1">
                  <c:v>Engagement  in pro-environmental  practices?</c:v>
                </c:pt>
                <c:pt idx="2">
                  <c:v> Environmental awareness / carbon or climate literacy trained? </c:v>
                </c:pt>
                <c:pt idx="3">
                  <c:v>considering carbon literacy program?</c:v>
                </c:pt>
              </c:strCache>
            </c:strRef>
          </c:cat>
          <c:val>
            <c:numRef>
              <c:f>'People graphs'!$F$2:$F$5</c:f>
              <c:numCache>
                <c:formatCode>General</c:formatCode>
                <c:ptCount val="4"/>
                <c:pt idx="0">
                  <c:v>13</c:v>
                </c:pt>
                <c:pt idx="1">
                  <c:v>9</c:v>
                </c:pt>
                <c:pt idx="2">
                  <c:v>14</c:v>
                </c:pt>
                <c:pt idx="3">
                  <c:v>5</c:v>
                </c:pt>
              </c:numCache>
            </c:numRef>
          </c:val>
          <c:extLst>
            <c:ext xmlns:c16="http://schemas.microsoft.com/office/drawing/2014/chart" uri="{C3380CC4-5D6E-409C-BE32-E72D297353CC}">
              <c16:uniqueId val="{0000000A-DDF7-4062-9C7F-78E675DEE089}"/>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barChart>
        <c:barDir val="col"/>
        <c:grouping val="clustered"/>
        <c:varyColors val="0"/>
        <c:ser>
          <c:idx val="0"/>
          <c:order val="0"/>
          <c:tx>
            <c:strRef>
              <c:f>'People graphs'!$E$1</c:f>
              <c:strCache>
                <c:ptCount val="1"/>
                <c:pt idx="0">
                  <c:v>Yes</c:v>
                </c:pt>
              </c:strCache>
            </c:strRef>
          </c:tx>
          <c:spPr>
            <a:gradFill rotWithShape="1">
              <a:gsLst>
                <a:gs pos="0">
                  <a:schemeClr val="accent1">
                    <a:tint val="98000"/>
                    <a:satMod val="110000"/>
                    <a:lumMod val="104000"/>
                  </a:schemeClr>
                </a:gs>
                <a:gs pos="69000">
                  <a:schemeClr val="accent1">
                    <a:shade val="88000"/>
                    <a:satMod val="130000"/>
                    <a:lumMod val="92000"/>
                  </a:schemeClr>
                </a:gs>
                <a:gs pos="100000">
                  <a:schemeClr val="accent1">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cat>
            <c:strRef>
              <c:f>'People graphs'!$D$2:$D$5</c:f>
              <c:strCache>
                <c:ptCount val="4"/>
                <c:pt idx="0">
                  <c:v>Discussed  env. impacts with the council?</c:v>
                </c:pt>
                <c:pt idx="1">
                  <c:v>Engagement  in pro-environmental  practices?</c:v>
                </c:pt>
                <c:pt idx="2">
                  <c:v> Environmental awareness / carbon or climate literacy trained? </c:v>
                </c:pt>
                <c:pt idx="3">
                  <c:v>considering carbon literacy program?</c:v>
                </c:pt>
              </c:strCache>
            </c:strRef>
          </c:cat>
          <c:val>
            <c:numRef>
              <c:f>'People graphs'!$E$2:$E$5</c:f>
              <c:numCache>
                <c:formatCode>General</c:formatCode>
                <c:ptCount val="4"/>
                <c:pt idx="0">
                  <c:v>4</c:v>
                </c:pt>
                <c:pt idx="1">
                  <c:v>7</c:v>
                </c:pt>
                <c:pt idx="2">
                  <c:v>3</c:v>
                </c:pt>
                <c:pt idx="3">
                  <c:v>8</c:v>
                </c:pt>
              </c:numCache>
            </c:numRef>
          </c:val>
          <c:extLst>
            <c:ext xmlns:c16="http://schemas.microsoft.com/office/drawing/2014/chart" uri="{C3380CC4-5D6E-409C-BE32-E72D297353CC}">
              <c16:uniqueId val="{0000000B-DDF7-4062-9C7F-78E675DEE089}"/>
            </c:ext>
          </c:extLst>
        </c:ser>
        <c:ser>
          <c:idx val="2"/>
          <c:order val="2"/>
          <c:tx>
            <c:strRef>
              <c:f>'People graphs'!$G$1</c:f>
              <c:strCache>
                <c:ptCount val="1"/>
                <c:pt idx="0">
                  <c:v>Maybe/Not sure</c:v>
                </c:pt>
              </c:strCache>
            </c:strRef>
          </c:tx>
          <c:spPr>
            <a:gradFill rotWithShape="1">
              <a:gsLst>
                <a:gs pos="0">
                  <a:schemeClr val="accent3">
                    <a:tint val="98000"/>
                    <a:satMod val="110000"/>
                    <a:lumMod val="104000"/>
                  </a:schemeClr>
                </a:gs>
                <a:gs pos="69000">
                  <a:schemeClr val="accent3">
                    <a:shade val="88000"/>
                    <a:satMod val="130000"/>
                    <a:lumMod val="92000"/>
                  </a:schemeClr>
                </a:gs>
                <a:gs pos="100000">
                  <a:schemeClr val="accent3">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'People graphs'!$D$2:$D$5</c:f>
              <c:strCache>
                <c:ptCount val="4"/>
                <c:pt idx="0">
                  <c:v>Discussed  env. impacts with the council?</c:v>
                </c:pt>
                <c:pt idx="1">
                  <c:v>Engagement  in pro-environmental  practices?</c:v>
                </c:pt>
                <c:pt idx="2">
                  <c:v> Environmental awareness / carbon or climate literacy trained? </c:v>
                </c:pt>
                <c:pt idx="3">
                  <c:v>considering carbon literacy program?</c:v>
                </c:pt>
              </c:strCache>
            </c:strRef>
          </c:cat>
          <c:val>
            <c:numRef>
              <c:f>'People graphs'!$G$2:$G$5</c:f>
              <c:numCache>
                <c:formatCode>General</c:formatCode>
                <c:ptCount val="4"/>
                <c:pt idx="0">
                  <c:v>0</c:v>
                </c:pt>
                <c:pt idx="1">
                  <c:v>1</c:v>
                </c:pt>
                <c:pt idx="2">
                  <c:v>0</c:v>
                </c:pt>
                <c:pt idx="3">
                  <c:v>4</c:v>
                </c:pt>
              </c:numCache>
            </c:numRef>
          </c:val>
          <c:extLst>
            <c:ext xmlns:c16="http://schemas.microsoft.com/office/drawing/2014/chart" uri="{C3380CC4-5D6E-409C-BE32-E72D297353CC}">
              <c16:uniqueId val="{0000000C-DDF7-4062-9C7F-78E675DEE089}"/>
            </c:ext>
          </c:extLst>
        </c:ser>
        <c:dLbls>
          <c:showLegendKey val="0"/>
          <c:showVal val="0"/>
          <c:showCatName val="0"/>
          <c:showSerName val="0"/>
          <c:showPercent val="0"/>
          <c:showBubbleSize val="0"/>
        </c:dLbls>
        <c:gapWidth val="100"/>
        <c:overlap val="-24"/>
        <c:axId val="230065184"/>
        <c:axId val="230056544"/>
      </c:barChart>
      <c:catAx>
        <c:axId val="23006518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0056544"/>
        <c:crosses val="autoZero"/>
        <c:auto val="1"/>
        <c:lblAlgn val="ctr"/>
        <c:lblOffset val="100"/>
        <c:noMultiLvlLbl val="0"/>
      </c:catAx>
      <c:valAx>
        <c:axId val="230056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GB"/>
                  <a:t>COUNT</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0065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GB"/>
              <a:t>Energy Survey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'Energy graph'!$F$1</c:f>
              <c:strCache>
                <c:ptCount val="1"/>
                <c:pt idx="0">
                  <c:v>Yes</c:v>
                </c:pt>
              </c:strCache>
            </c:strRef>
          </c:tx>
          <c:spPr>
            <a:gradFill rotWithShape="1">
              <a:gsLst>
                <a:gs pos="0">
                  <a:schemeClr val="accent4">
                    <a:shade val="65000"/>
                    <a:tint val="98000"/>
                    <a:satMod val="110000"/>
                    <a:lumMod val="104000"/>
                  </a:schemeClr>
                </a:gs>
                <a:gs pos="69000">
                  <a:schemeClr val="accent4">
                    <a:shade val="65000"/>
                    <a:shade val="88000"/>
                    <a:satMod val="130000"/>
                    <a:lumMod val="92000"/>
                  </a:schemeClr>
                </a:gs>
                <a:gs pos="100000">
                  <a:schemeClr val="accent4">
                    <a:shade val="65000"/>
                    <a:shade val="78000"/>
                    <a:satMod val="130000"/>
                    <a:lumMod val="92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sz="900" b="0" i="0" u="none" strike="noStrike" kern="1200" baseline="0">
                    <a:solidFill>
                      <a:schemeClr val="tx2"/>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'Energy graph'!$E$2:$E$6</c:f>
              <c:strCache>
                <c:ptCount val="5"/>
                <c:pt idx="0">
                  <c:v>Green Energy Tariff</c:v>
                </c:pt>
                <c:pt idx="1">
                  <c:v>Training Interest</c:v>
                </c:pt>
                <c:pt idx="2">
                  <c:v>Appliance Inefficiency</c:v>
                </c:pt>
                <c:pt idx="3">
                  <c:v>Energy Saving Practices</c:v>
                </c:pt>
                <c:pt idx="4">
                  <c:v>LED Lightings</c:v>
                </c:pt>
              </c:strCache>
            </c:strRef>
          </c:cat>
          <c:val>
            <c:numRef>
              <c:f>'Energy graph'!$F$2:$F$6</c:f>
              <c:numCache>
                <c:formatCode>General</c:formatCode>
                <c:ptCount val="5"/>
                <c:pt idx="0">
                  <c:v>3</c:v>
                </c:pt>
                <c:pt idx="1">
                  <c:v>9</c:v>
                </c:pt>
                <c:pt idx="2">
                  <c:v>3</c:v>
                </c:pt>
                <c:pt idx="3">
                  <c:v>6</c:v>
                </c:pt>
                <c:pt idx="4">
                  <c:v>7</c:v>
                </c:pt>
              </c:numCache>
            </c:numRef>
          </c:val>
          <c:extLst>
            <c:ext xmlns:c16="http://schemas.microsoft.com/office/drawing/2014/chart" uri="{C3380CC4-5D6E-409C-BE32-E72D297353CC}">
              <c16:uniqueId val="{00000000-A123-4A98-AD8F-8958E31A1480}"/>
            </c:ext>
          </c:extLst>
        </c:ser>
        <c:ser>
          <c:idx val="1"/>
          <c:order val="1"/>
          <c:tx>
            <c:strRef>
              <c:f>'Energy graph'!$G$1</c:f>
              <c:strCache>
                <c:ptCount val="1"/>
                <c:pt idx="0">
                  <c:v>No</c:v>
                </c:pt>
              </c:strCache>
            </c:strRef>
          </c:tx>
          <c:spPr>
            <a:gradFill rotWithShape="1">
              <a:gsLst>
                <a:gs pos="0">
                  <a:schemeClr val="accent4">
                    <a:tint val="98000"/>
                    <a:satMod val="110000"/>
                    <a:lumMod val="104000"/>
                  </a:schemeClr>
                </a:gs>
                <a:gs pos="69000">
                  <a:schemeClr val="accent4">
                    <a:shade val="88000"/>
                    <a:satMod val="130000"/>
                    <a:lumMod val="92000"/>
                  </a:schemeClr>
                </a:gs>
                <a:gs pos="100000">
                  <a:schemeClr val="accent4">
                    <a:shade val="78000"/>
                    <a:satMod val="130000"/>
                    <a:lumMod val="92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'Energy graph'!$E$2:$E$6</c:f>
              <c:strCache>
                <c:ptCount val="5"/>
                <c:pt idx="0">
                  <c:v>Green Energy Tariff</c:v>
                </c:pt>
                <c:pt idx="1">
                  <c:v>Training Interest</c:v>
                </c:pt>
                <c:pt idx="2">
                  <c:v>Appliance Inefficiency</c:v>
                </c:pt>
                <c:pt idx="3">
                  <c:v>Energy Saving Practices</c:v>
                </c:pt>
                <c:pt idx="4">
                  <c:v>LED Lightings</c:v>
                </c:pt>
              </c:strCache>
            </c:strRef>
          </c:cat>
          <c:val>
            <c:numRef>
              <c:f>'Energy graph'!$G$2:$G$6</c:f>
              <c:numCache>
                <c:formatCode>General</c:formatCode>
                <c:ptCount val="5"/>
                <c:pt idx="0">
                  <c:v>6</c:v>
                </c:pt>
                <c:pt idx="1">
                  <c:v>4</c:v>
                </c:pt>
                <c:pt idx="2">
                  <c:v>11</c:v>
                </c:pt>
                <c:pt idx="3">
                  <c:v>9</c:v>
                </c:pt>
                <c:pt idx="4">
                  <c:v>10</c:v>
                </c:pt>
              </c:numCache>
            </c:numRef>
          </c:val>
          <c:extLst>
            <c:ext xmlns:c16="http://schemas.microsoft.com/office/drawing/2014/chart" uri="{C3380CC4-5D6E-409C-BE32-E72D297353CC}">
              <c16:uniqueId val="{00000001-A123-4A98-AD8F-8958E31A1480}"/>
            </c:ext>
          </c:extLst>
        </c:ser>
        <c:ser>
          <c:idx val="2"/>
          <c:order val="2"/>
          <c:tx>
            <c:strRef>
              <c:f>'Energy graph'!$H$1</c:f>
              <c:strCache>
                <c:ptCount val="1"/>
                <c:pt idx="0">
                  <c:v>Maybe/Not sure</c:v>
                </c:pt>
              </c:strCache>
            </c:strRef>
          </c:tx>
          <c:spPr>
            <a:gradFill rotWithShape="1">
              <a:gsLst>
                <a:gs pos="0">
                  <a:schemeClr val="accent4">
                    <a:tint val="65000"/>
                    <a:tint val="98000"/>
                    <a:satMod val="110000"/>
                    <a:lumMod val="104000"/>
                  </a:schemeClr>
                </a:gs>
                <a:gs pos="69000">
                  <a:schemeClr val="accent4">
                    <a:tint val="65000"/>
                    <a:shade val="88000"/>
                    <a:satMod val="130000"/>
                    <a:lumMod val="92000"/>
                  </a:schemeClr>
                </a:gs>
                <a:gs pos="100000">
                  <a:schemeClr val="accent4">
                    <a:tint val="65000"/>
                    <a:shade val="78000"/>
                    <a:satMod val="130000"/>
                    <a:lumMod val="92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'Energy graph'!$E$2:$E$6</c:f>
              <c:strCache>
                <c:ptCount val="5"/>
                <c:pt idx="0">
                  <c:v>Green Energy Tariff</c:v>
                </c:pt>
                <c:pt idx="1">
                  <c:v>Training Interest</c:v>
                </c:pt>
                <c:pt idx="2">
                  <c:v>Appliance Inefficiency</c:v>
                </c:pt>
                <c:pt idx="3">
                  <c:v>Energy Saving Practices</c:v>
                </c:pt>
                <c:pt idx="4">
                  <c:v>LED Lightings</c:v>
                </c:pt>
              </c:strCache>
            </c:strRef>
          </c:cat>
          <c:val>
            <c:numRef>
              <c:f>'Energy graph'!$H$2:$H$6</c:f>
              <c:numCache>
                <c:formatCode>General</c:formatCode>
                <c:ptCount val="5"/>
                <c:pt idx="0">
                  <c:v>8</c:v>
                </c:pt>
                <c:pt idx="1">
                  <c:v>4</c:v>
                </c:pt>
                <c:pt idx="2">
                  <c:v>3</c:v>
                </c:pt>
                <c:pt idx="3">
                  <c:v>2</c:v>
                </c:pt>
                <c:pt idx="4">
                  <c:v>0</c:v>
                </c:pt>
              </c:numCache>
            </c:numRef>
          </c:val>
          <c:extLst>
            <c:ext xmlns:c16="http://schemas.microsoft.com/office/drawing/2014/chart" uri="{C3380CC4-5D6E-409C-BE32-E72D297353CC}">
              <c16:uniqueId val="{00000002-A123-4A98-AD8F-8958E31A1480}"/>
            </c:ext>
          </c:extLst>
        </c:ser>
        <c:dLbls>
          <c:dLblPos val="inBase"/>
          <c:showLegendKey val="0"/>
          <c:showVal val="1"/>
          <c:showCatName val="0"/>
          <c:showSerName val="0"/>
          <c:showPercent val="0"/>
          <c:showBubbleSize val="0"/>
        </c:dLbls>
        <c:gapWidth val="100"/>
        <c:overlap val="-24"/>
        <c:axId val="409075808"/>
        <c:axId val="409073408"/>
      </c:barChart>
      <c:catAx>
        <c:axId val="4090758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09073408"/>
        <c:crosses val="autoZero"/>
        <c:auto val="1"/>
        <c:lblAlgn val="ctr"/>
        <c:lblOffset val="100"/>
        <c:noMultiLvlLbl val="0"/>
      </c:catAx>
      <c:valAx>
        <c:axId val="40907340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GB"/>
                  <a:t>Count</a:t>
                </a:r>
              </a:p>
              <a:p>
                <a:pPr>
                  <a:defRPr/>
                </a:pPr>
                <a:endParaRPr lang="en-GB"/>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090758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Water Survey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'Water graph'!$A$2</c:f>
              <c:strCache>
                <c:ptCount val="1"/>
                <c:pt idx="0">
                  <c:v>Water Infrastructure Well-Maintained</c:v>
                </c:pt>
              </c:strCache>
            </c:strRef>
          </c:tx>
          <c:dPt>
            <c:idx val="0"/>
            <c:bubble3D val="0"/>
            <c:spPr>
              <a:solidFill>
                <a:schemeClr val="accent1"/>
              </a:solidFill>
              <a:ln>
                <a:noFill/>
              </a:ln>
              <a:effectLst/>
            </c:spPr>
            <c:extLst>
              <c:ext xmlns:c16="http://schemas.microsoft.com/office/drawing/2014/chart" uri="{C3380CC4-5D6E-409C-BE32-E72D297353CC}">
                <c16:uniqueId val="{00000001-EB1C-49A5-B334-55B9EA82E259}"/>
              </c:ext>
            </c:extLst>
          </c:dPt>
          <c:dPt>
            <c:idx val="1"/>
            <c:bubble3D val="0"/>
            <c:spPr>
              <a:solidFill>
                <a:schemeClr val="accent2"/>
              </a:solidFill>
              <a:ln>
                <a:noFill/>
              </a:ln>
              <a:effectLst/>
            </c:spPr>
            <c:extLst>
              <c:ext xmlns:c16="http://schemas.microsoft.com/office/drawing/2014/chart" uri="{C3380CC4-5D6E-409C-BE32-E72D297353CC}">
                <c16:uniqueId val="{00000003-EB1C-49A5-B334-55B9EA82E259}"/>
              </c:ext>
            </c:extLst>
          </c:dPt>
          <c:dPt>
            <c:idx val="2"/>
            <c:bubble3D val="0"/>
            <c:spPr>
              <a:solidFill>
                <a:schemeClr val="accent3"/>
              </a:solidFill>
              <a:ln>
                <a:noFill/>
              </a:ln>
              <a:effectLst/>
            </c:spPr>
            <c:extLst>
              <c:ext xmlns:c16="http://schemas.microsoft.com/office/drawing/2014/chart" uri="{C3380CC4-5D6E-409C-BE32-E72D297353CC}">
                <c16:uniqueId val="{00000005-EB1C-49A5-B334-55B9EA82E25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1"/>
            <c:showVal val="0"/>
            <c:showCatName val="0"/>
            <c:showSerName val="1"/>
            <c:showPercent val="1"/>
            <c:showBubbleSize val="0"/>
            <c:showLeaderLines val="0"/>
            <c:extLst>
              <c:ext xmlns:c15="http://schemas.microsoft.com/office/drawing/2012/chart" uri="{CE6537A1-D6FC-4f65-9D91-7224C49458BB}"/>
            </c:extLst>
          </c:dLbls>
          <c:cat>
            <c:strRef>
              <c:f>'Water graph'!$B$1:$D$1</c:f>
              <c:strCache>
                <c:ptCount val="3"/>
                <c:pt idx="0">
                  <c:v>Yes</c:v>
                </c:pt>
                <c:pt idx="1">
                  <c:v>No</c:v>
                </c:pt>
                <c:pt idx="2">
                  <c:v>Maybe/Not sure</c:v>
                </c:pt>
              </c:strCache>
            </c:strRef>
          </c:cat>
          <c:val>
            <c:numRef>
              <c:f>'Water graph'!$B$2:$D$2</c:f>
              <c:numCache>
                <c:formatCode>General</c:formatCode>
                <c:ptCount val="3"/>
                <c:pt idx="0">
                  <c:v>13</c:v>
                </c:pt>
                <c:pt idx="1">
                  <c:v>1</c:v>
                </c:pt>
                <c:pt idx="2">
                  <c:v>3</c:v>
                </c:pt>
              </c:numCache>
            </c:numRef>
          </c:val>
          <c:extLst>
            <c:ext xmlns:c16="http://schemas.microsoft.com/office/drawing/2014/chart" uri="{C3380CC4-5D6E-409C-BE32-E72D297353CC}">
              <c16:uniqueId val="{00000006-EB1C-49A5-B334-55B9EA82E259}"/>
            </c:ext>
          </c:extLst>
        </c:ser>
        <c:ser>
          <c:idx val="1"/>
          <c:order val="1"/>
          <c:tx>
            <c:strRef>
              <c:f>'Water graph'!$A$3</c:f>
              <c:strCache>
                <c:ptCount val="1"/>
                <c:pt idx="0">
                  <c:v>Wastewater Discharge Awareness</c:v>
                </c:pt>
              </c:strCache>
            </c:strRef>
          </c:tx>
          <c:dPt>
            <c:idx val="0"/>
            <c:bubble3D val="0"/>
            <c:spPr>
              <a:solidFill>
                <a:schemeClr val="accent1"/>
              </a:solidFill>
              <a:ln>
                <a:noFill/>
              </a:ln>
              <a:effectLst/>
            </c:spPr>
            <c:extLst>
              <c:ext xmlns:c16="http://schemas.microsoft.com/office/drawing/2014/chart" uri="{C3380CC4-5D6E-409C-BE32-E72D297353CC}">
                <c16:uniqueId val="{00000008-EB1C-49A5-B334-55B9EA82E259}"/>
              </c:ext>
            </c:extLst>
          </c:dPt>
          <c:dPt>
            <c:idx val="1"/>
            <c:bubble3D val="0"/>
            <c:spPr>
              <a:solidFill>
                <a:schemeClr val="accent2"/>
              </a:solidFill>
              <a:ln>
                <a:noFill/>
              </a:ln>
              <a:effectLst/>
            </c:spPr>
            <c:extLst>
              <c:ext xmlns:c16="http://schemas.microsoft.com/office/drawing/2014/chart" uri="{C3380CC4-5D6E-409C-BE32-E72D297353CC}">
                <c16:uniqueId val="{0000000A-EB1C-49A5-B334-55B9EA82E259}"/>
              </c:ext>
            </c:extLst>
          </c:dPt>
          <c:dPt>
            <c:idx val="2"/>
            <c:bubble3D val="0"/>
            <c:spPr>
              <a:solidFill>
                <a:schemeClr val="accent3"/>
              </a:solidFill>
              <a:ln>
                <a:noFill/>
              </a:ln>
              <a:effectLst/>
            </c:spPr>
            <c:extLst>
              <c:ext xmlns:c16="http://schemas.microsoft.com/office/drawing/2014/chart" uri="{C3380CC4-5D6E-409C-BE32-E72D297353CC}">
                <c16:uniqueId val="{0000000C-EB1C-49A5-B334-55B9EA82E25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'Water graph'!$B$1:$D$1</c:f>
              <c:strCache>
                <c:ptCount val="3"/>
                <c:pt idx="0">
                  <c:v>Yes</c:v>
                </c:pt>
                <c:pt idx="1">
                  <c:v>No</c:v>
                </c:pt>
                <c:pt idx="2">
                  <c:v>Maybe/Not sure</c:v>
                </c:pt>
              </c:strCache>
            </c:strRef>
          </c:cat>
          <c:val>
            <c:numRef>
              <c:f>'Water graph'!$B$3:$D$3</c:f>
              <c:numCache>
                <c:formatCode>General</c:formatCode>
                <c:ptCount val="3"/>
                <c:pt idx="0">
                  <c:v>2</c:v>
                </c:pt>
                <c:pt idx="1">
                  <c:v>10</c:v>
                </c:pt>
                <c:pt idx="2">
                  <c:v>5</c:v>
                </c:pt>
              </c:numCache>
            </c:numRef>
          </c:val>
          <c:extLst>
            <c:ext xmlns:c16="http://schemas.microsoft.com/office/drawing/2014/chart" uri="{C3380CC4-5D6E-409C-BE32-E72D297353CC}">
              <c16:uniqueId val="{0000000D-EB1C-49A5-B334-55B9EA82E259}"/>
            </c:ext>
          </c:extLst>
        </c:ser>
        <c:ser>
          <c:idx val="2"/>
          <c:order val="2"/>
          <c:tx>
            <c:strRef>
              <c:f>'Water graph'!$A$4</c:f>
              <c:strCache>
                <c:ptCount val="1"/>
                <c:pt idx="0">
                  <c:v>Wastewater Discharge Awareness</c:v>
                </c:pt>
              </c:strCache>
            </c:strRef>
          </c:tx>
          <c:dPt>
            <c:idx val="0"/>
            <c:bubble3D val="0"/>
            <c:spPr>
              <a:solidFill>
                <a:schemeClr val="accent1"/>
              </a:solidFill>
              <a:ln>
                <a:noFill/>
              </a:ln>
              <a:effectLst/>
            </c:spPr>
            <c:extLst>
              <c:ext xmlns:c16="http://schemas.microsoft.com/office/drawing/2014/chart" uri="{C3380CC4-5D6E-409C-BE32-E72D297353CC}">
                <c16:uniqueId val="{0000000F-EB1C-49A5-B334-55B9EA82E259}"/>
              </c:ext>
            </c:extLst>
          </c:dPt>
          <c:dPt>
            <c:idx val="1"/>
            <c:bubble3D val="0"/>
            <c:spPr>
              <a:solidFill>
                <a:schemeClr val="accent2"/>
              </a:solidFill>
              <a:ln>
                <a:noFill/>
              </a:ln>
              <a:effectLst/>
            </c:spPr>
            <c:extLst>
              <c:ext xmlns:c16="http://schemas.microsoft.com/office/drawing/2014/chart" uri="{C3380CC4-5D6E-409C-BE32-E72D297353CC}">
                <c16:uniqueId val="{00000011-EB1C-49A5-B334-55B9EA82E259}"/>
              </c:ext>
            </c:extLst>
          </c:dPt>
          <c:dPt>
            <c:idx val="2"/>
            <c:bubble3D val="0"/>
            <c:spPr>
              <a:solidFill>
                <a:schemeClr val="accent3"/>
              </a:solidFill>
              <a:ln>
                <a:noFill/>
              </a:ln>
              <a:effectLst/>
            </c:spPr>
            <c:extLst>
              <c:ext xmlns:c16="http://schemas.microsoft.com/office/drawing/2014/chart" uri="{C3380CC4-5D6E-409C-BE32-E72D297353CC}">
                <c16:uniqueId val="{00000013-EB1C-49A5-B334-55B9EA82E25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'Water graph'!$B$1:$D$1</c:f>
              <c:strCache>
                <c:ptCount val="3"/>
                <c:pt idx="0">
                  <c:v>Yes</c:v>
                </c:pt>
                <c:pt idx="1">
                  <c:v>No</c:v>
                </c:pt>
                <c:pt idx="2">
                  <c:v>Maybe/Not sure</c:v>
                </c:pt>
              </c:strCache>
            </c:strRef>
          </c:cat>
          <c:val>
            <c:numRef>
              <c:f>'Water graph'!$B$4:$D$4</c:f>
              <c:numCache>
                <c:formatCode>General</c:formatCode>
                <c:ptCount val="3"/>
                <c:pt idx="0">
                  <c:v>7</c:v>
                </c:pt>
                <c:pt idx="1">
                  <c:v>5</c:v>
                </c:pt>
                <c:pt idx="2">
                  <c:v>5</c:v>
                </c:pt>
              </c:numCache>
            </c:numRef>
          </c:val>
          <c:extLst>
            <c:ext xmlns:c16="http://schemas.microsoft.com/office/drawing/2014/chart" uri="{C3380CC4-5D6E-409C-BE32-E72D297353CC}">
              <c16:uniqueId val="{00000014-EB1C-49A5-B334-55B9EA82E259}"/>
            </c:ext>
          </c:extLst>
        </c:ser>
        <c:ser>
          <c:idx val="3"/>
          <c:order val="3"/>
          <c:tx>
            <c:strRef>
              <c:f>'Water graph'!$A$5</c:f>
              <c:strCache>
                <c:ptCount val="1"/>
                <c:pt idx="0">
                  <c:v>Sustainable Drainage System</c:v>
                </c:pt>
              </c:strCache>
            </c:strRef>
          </c:tx>
          <c:dPt>
            <c:idx val="0"/>
            <c:bubble3D val="0"/>
            <c:spPr>
              <a:solidFill>
                <a:schemeClr val="accent1"/>
              </a:solidFill>
              <a:ln>
                <a:noFill/>
              </a:ln>
              <a:effectLst/>
            </c:spPr>
            <c:extLst>
              <c:ext xmlns:c16="http://schemas.microsoft.com/office/drawing/2014/chart" uri="{C3380CC4-5D6E-409C-BE32-E72D297353CC}">
                <c16:uniqueId val="{00000016-EB1C-49A5-B334-55B9EA82E259}"/>
              </c:ext>
            </c:extLst>
          </c:dPt>
          <c:dPt>
            <c:idx val="1"/>
            <c:bubble3D val="0"/>
            <c:spPr>
              <a:solidFill>
                <a:schemeClr val="accent2"/>
              </a:solidFill>
              <a:ln>
                <a:noFill/>
              </a:ln>
              <a:effectLst/>
            </c:spPr>
            <c:extLst>
              <c:ext xmlns:c16="http://schemas.microsoft.com/office/drawing/2014/chart" uri="{C3380CC4-5D6E-409C-BE32-E72D297353CC}">
                <c16:uniqueId val="{00000018-EB1C-49A5-B334-55B9EA82E259}"/>
              </c:ext>
            </c:extLst>
          </c:dPt>
          <c:dPt>
            <c:idx val="2"/>
            <c:bubble3D val="0"/>
            <c:spPr>
              <a:solidFill>
                <a:schemeClr val="accent3"/>
              </a:solidFill>
              <a:ln>
                <a:noFill/>
              </a:ln>
              <a:effectLst/>
            </c:spPr>
            <c:extLst>
              <c:ext xmlns:c16="http://schemas.microsoft.com/office/drawing/2014/chart" uri="{C3380CC4-5D6E-409C-BE32-E72D297353CC}">
                <c16:uniqueId val="{0000001A-EB1C-49A5-B334-55B9EA82E25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'Water graph'!$B$1:$D$1</c:f>
              <c:strCache>
                <c:ptCount val="3"/>
                <c:pt idx="0">
                  <c:v>Yes</c:v>
                </c:pt>
                <c:pt idx="1">
                  <c:v>No</c:v>
                </c:pt>
                <c:pt idx="2">
                  <c:v>Maybe/Not sure</c:v>
                </c:pt>
              </c:strCache>
            </c:strRef>
          </c:cat>
          <c:val>
            <c:numRef>
              <c:f>'Water graph'!$B$5:$D$5</c:f>
              <c:numCache>
                <c:formatCode>General</c:formatCode>
                <c:ptCount val="3"/>
              </c:numCache>
            </c:numRef>
          </c:val>
          <c:extLst>
            <c:ext xmlns:c16="http://schemas.microsoft.com/office/drawing/2014/chart" uri="{C3380CC4-5D6E-409C-BE32-E72D297353CC}">
              <c16:uniqueId val="{0000001B-EB1C-49A5-B334-55B9EA82E259}"/>
            </c:ext>
          </c:extLst>
        </c:ser>
        <c:dLbls>
          <c:dLblPos val="bestFit"/>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7">
  <a:schemeClr val="accent4"/>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F9DDB7-C5C6-420B-8EE8-2E553865BC4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B9B8E50E-B4B0-4753-AC96-C2DF831E336D}">
      <dgm:prSet/>
      <dgm:spPr/>
      <dgm:t>
        <a:bodyPr/>
        <a:lstStyle/>
        <a:p>
          <a:r>
            <a:rPr lang="en-GB" b="1" dirty="0"/>
            <a:t>Influencing Literature</a:t>
          </a:r>
          <a:endParaRPr lang="en-GB" dirty="0"/>
        </a:p>
      </dgm:t>
    </dgm:pt>
    <dgm:pt modelId="{DC6F619D-36A1-4F42-BEEE-5EF73129DD4C}" type="parTrans" cxnId="{63F796CE-16BB-4B23-9A9E-E9784EE3BCEA}">
      <dgm:prSet/>
      <dgm:spPr/>
      <dgm:t>
        <a:bodyPr/>
        <a:lstStyle/>
        <a:p>
          <a:endParaRPr lang="en-GB"/>
        </a:p>
      </dgm:t>
    </dgm:pt>
    <dgm:pt modelId="{AED21659-F7B3-4568-838A-EF2F04DC36EF}" type="sibTrans" cxnId="{63F796CE-16BB-4B23-9A9E-E9784EE3BCEA}">
      <dgm:prSet/>
      <dgm:spPr/>
      <dgm:t>
        <a:bodyPr/>
        <a:lstStyle/>
        <a:p>
          <a:endParaRPr lang="en-GB"/>
        </a:p>
      </dgm:t>
    </dgm:pt>
    <dgm:pt modelId="{C65E8D53-A1BC-4850-9771-F8AB4C52F465}">
      <dgm:prSet/>
      <dgm:spPr/>
      <dgm:t>
        <a:bodyPr/>
        <a:lstStyle/>
        <a:p>
          <a:r>
            <a:rPr lang="en-GB" dirty="0"/>
            <a:t>Conceptual Framework</a:t>
          </a:r>
        </a:p>
      </dgm:t>
    </dgm:pt>
    <dgm:pt modelId="{F9220630-5355-4C75-B29B-77651B59F0CD}" type="parTrans" cxnId="{7025AABE-88F7-4F8B-AFE7-E1DB940F7D37}">
      <dgm:prSet/>
      <dgm:spPr/>
      <dgm:t>
        <a:bodyPr/>
        <a:lstStyle/>
        <a:p>
          <a:endParaRPr lang="en-GB"/>
        </a:p>
      </dgm:t>
    </dgm:pt>
    <dgm:pt modelId="{D23B6E75-E72C-460F-9F21-8AB422E1E6C2}" type="sibTrans" cxnId="{7025AABE-88F7-4F8B-AFE7-E1DB940F7D37}">
      <dgm:prSet/>
      <dgm:spPr/>
      <dgm:t>
        <a:bodyPr/>
        <a:lstStyle/>
        <a:p>
          <a:endParaRPr lang="en-GB"/>
        </a:p>
      </dgm:t>
    </dgm:pt>
    <dgm:pt modelId="{58B47C2B-83BF-4F49-8218-784699CC1A4B}">
      <dgm:prSet/>
      <dgm:spPr/>
      <dgm:t>
        <a:bodyPr/>
        <a:lstStyle/>
        <a:p>
          <a:r>
            <a:rPr lang="en-GB" dirty="0"/>
            <a:t>Retrofitting and Sustainable Housing</a:t>
          </a:r>
        </a:p>
      </dgm:t>
    </dgm:pt>
    <dgm:pt modelId="{DF7E145A-F2B1-442D-8E36-823D5AEEB597}" type="parTrans" cxnId="{9FD7CD2A-AFF7-48C7-992B-6E9DDFFEF52A}">
      <dgm:prSet/>
      <dgm:spPr/>
      <dgm:t>
        <a:bodyPr/>
        <a:lstStyle/>
        <a:p>
          <a:endParaRPr lang="en-GB"/>
        </a:p>
      </dgm:t>
    </dgm:pt>
    <dgm:pt modelId="{1108E50C-89CA-491B-9D82-9FC151F0C3BC}" type="sibTrans" cxnId="{9FD7CD2A-AFF7-48C7-992B-6E9DDFFEF52A}">
      <dgm:prSet/>
      <dgm:spPr/>
      <dgm:t>
        <a:bodyPr/>
        <a:lstStyle/>
        <a:p>
          <a:endParaRPr lang="en-GB"/>
        </a:p>
      </dgm:t>
    </dgm:pt>
    <dgm:pt modelId="{DECB853F-2E90-48FE-BD30-78B017825388}">
      <dgm:prSet/>
      <dgm:spPr/>
      <dgm:t>
        <a:bodyPr/>
        <a:lstStyle/>
        <a:p>
          <a:r>
            <a:rPr lang="en-GB" dirty="0"/>
            <a:t>Local Government’s Role in Retrofitting</a:t>
          </a:r>
          <a:r>
            <a:rPr lang="en-US" dirty="0"/>
            <a:t> </a:t>
          </a:r>
          <a:endParaRPr lang="en-GB" dirty="0"/>
        </a:p>
      </dgm:t>
    </dgm:pt>
    <dgm:pt modelId="{FA17F29F-2E01-4E4A-BB98-DE93E0BFC9BE}" type="parTrans" cxnId="{31051BAE-1241-4322-91E0-91D4906F27DB}">
      <dgm:prSet/>
      <dgm:spPr/>
      <dgm:t>
        <a:bodyPr/>
        <a:lstStyle/>
        <a:p>
          <a:endParaRPr lang="en-GB"/>
        </a:p>
      </dgm:t>
    </dgm:pt>
    <dgm:pt modelId="{632E81F3-4BEC-4E2F-8B3F-C6EC4B5DAF06}" type="sibTrans" cxnId="{31051BAE-1241-4322-91E0-91D4906F27DB}">
      <dgm:prSet/>
      <dgm:spPr/>
      <dgm:t>
        <a:bodyPr/>
        <a:lstStyle/>
        <a:p>
          <a:endParaRPr lang="en-GB"/>
        </a:p>
      </dgm:t>
    </dgm:pt>
    <dgm:pt modelId="{2929FAF5-D392-4CDB-9794-1241201C7C4E}">
      <dgm:prSet/>
      <dgm:spPr/>
      <dgm:t>
        <a:bodyPr/>
        <a:lstStyle/>
        <a:p>
          <a:r>
            <a:rPr lang="en-US" dirty="0"/>
            <a:t>Impact of Retrofitting on resident  </a:t>
          </a:r>
          <a:endParaRPr lang="en-GB" dirty="0"/>
        </a:p>
      </dgm:t>
    </dgm:pt>
    <dgm:pt modelId="{F831D70E-494C-4AE9-A4DE-2144BABD8E67}" type="parTrans" cxnId="{5FD900BC-FCA6-42C3-B32E-351BC0FBCAE2}">
      <dgm:prSet/>
      <dgm:spPr/>
      <dgm:t>
        <a:bodyPr/>
        <a:lstStyle/>
        <a:p>
          <a:endParaRPr lang="en-GB"/>
        </a:p>
      </dgm:t>
    </dgm:pt>
    <dgm:pt modelId="{6C11F8A1-F5D2-4F6D-B82E-62384DAB5B3A}" type="sibTrans" cxnId="{5FD900BC-FCA6-42C3-B32E-351BC0FBCAE2}">
      <dgm:prSet/>
      <dgm:spPr/>
      <dgm:t>
        <a:bodyPr/>
        <a:lstStyle/>
        <a:p>
          <a:endParaRPr lang="en-GB"/>
        </a:p>
      </dgm:t>
    </dgm:pt>
    <dgm:pt modelId="{F1B4F62E-9031-41DC-BE53-E8D7E78BC9DA}" type="pres">
      <dgm:prSet presAssocID="{2DF9DDB7-C5C6-420B-8EE8-2E553865BC45}" presName="Name0" presStyleCnt="0">
        <dgm:presLayoutVars>
          <dgm:dir/>
          <dgm:animLvl val="lvl"/>
          <dgm:resizeHandles val="exact"/>
        </dgm:presLayoutVars>
      </dgm:prSet>
      <dgm:spPr/>
    </dgm:pt>
    <dgm:pt modelId="{6F54ACCE-2D8E-4005-83EE-04CD3D45E9FF}" type="pres">
      <dgm:prSet presAssocID="{B9B8E50E-B4B0-4753-AC96-C2DF831E336D}" presName="linNode" presStyleCnt="0"/>
      <dgm:spPr/>
    </dgm:pt>
    <dgm:pt modelId="{73D906B9-37E9-42D0-A43D-CD2C5D6B57F4}" type="pres">
      <dgm:prSet presAssocID="{B9B8E50E-B4B0-4753-AC96-C2DF831E336D}" presName="parentText" presStyleLbl="node1" presStyleIdx="0" presStyleCnt="1" custScaleY="72284">
        <dgm:presLayoutVars>
          <dgm:chMax val="1"/>
          <dgm:bulletEnabled val="1"/>
        </dgm:presLayoutVars>
      </dgm:prSet>
      <dgm:spPr/>
    </dgm:pt>
    <dgm:pt modelId="{7BAC55EC-D085-48D2-8EFB-AC8F473BBE89}" type="pres">
      <dgm:prSet presAssocID="{B9B8E50E-B4B0-4753-AC96-C2DF831E336D}" presName="descendantText" presStyleLbl="alignAccFollowNode1" presStyleIdx="0" presStyleCnt="1" custScaleY="76931">
        <dgm:presLayoutVars>
          <dgm:bulletEnabled val="1"/>
        </dgm:presLayoutVars>
      </dgm:prSet>
      <dgm:spPr/>
    </dgm:pt>
  </dgm:ptLst>
  <dgm:cxnLst>
    <dgm:cxn modelId="{9FD7CD2A-AFF7-48C7-992B-6E9DDFFEF52A}" srcId="{B9B8E50E-B4B0-4753-AC96-C2DF831E336D}" destId="{58B47C2B-83BF-4F49-8218-784699CC1A4B}" srcOrd="1" destOrd="0" parTransId="{DF7E145A-F2B1-442D-8E36-823D5AEEB597}" sibTransId="{1108E50C-89CA-491B-9D82-9FC151F0C3BC}"/>
    <dgm:cxn modelId="{F2911C2B-7E6A-4274-A493-2C1D8A2CA6DA}" type="presOf" srcId="{C65E8D53-A1BC-4850-9771-F8AB4C52F465}" destId="{7BAC55EC-D085-48D2-8EFB-AC8F473BBE89}" srcOrd="0" destOrd="0" presId="urn:microsoft.com/office/officeart/2005/8/layout/vList5"/>
    <dgm:cxn modelId="{66F43E67-57C9-46E1-ADEC-E0C994972C67}" type="presOf" srcId="{2929FAF5-D392-4CDB-9794-1241201C7C4E}" destId="{7BAC55EC-D085-48D2-8EFB-AC8F473BBE89}" srcOrd="0" destOrd="3" presId="urn:microsoft.com/office/officeart/2005/8/layout/vList5"/>
    <dgm:cxn modelId="{42F58C53-12DB-4B45-9DCA-CA786725915C}" type="presOf" srcId="{DECB853F-2E90-48FE-BD30-78B017825388}" destId="{7BAC55EC-D085-48D2-8EFB-AC8F473BBE89}" srcOrd="0" destOrd="2" presId="urn:microsoft.com/office/officeart/2005/8/layout/vList5"/>
    <dgm:cxn modelId="{AF61BAAD-5EB9-4ED3-9C1B-FB644B750791}" type="presOf" srcId="{2DF9DDB7-C5C6-420B-8EE8-2E553865BC45}" destId="{F1B4F62E-9031-41DC-BE53-E8D7E78BC9DA}" srcOrd="0" destOrd="0" presId="urn:microsoft.com/office/officeart/2005/8/layout/vList5"/>
    <dgm:cxn modelId="{31051BAE-1241-4322-91E0-91D4906F27DB}" srcId="{B9B8E50E-B4B0-4753-AC96-C2DF831E336D}" destId="{DECB853F-2E90-48FE-BD30-78B017825388}" srcOrd="2" destOrd="0" parTransId="{FA17F29F-2E01-4E4A-BB98-DE93E0BFC9BE}" sibTransId="{632E81F3-4BEC-4E2F-8B3F-C6EC4B5DAF06}"/>
    <dgm:cxn modelId="{5FD900BC-FCA6-42C3-B32E-351BC0FBCAE2}" srcId="{B9B8E50E-B4B0-4753-AC96-C2DF831E336D}" destId="{2929FAF5-D392-4CDB-9794-1241201C7C4E}" srcOrd="3" destOrd="0" parTransId="{F831D70E-494C-4AE9-A4DE-2144BABD8E67}" sibTransId="{6C11F8A1-F5D2-4F6D-B82E-62384DAB5B3A}"/>
    <dgm:cxn modelId="{7025AABE-88F7-4F8B-AFE7-E1DB940F7D37}" srcId="{B9B8E50E-B4B0-4753-AC96-C2DF831E336D}" destId="{C65E8D53-A1BC-4850-9771-F8AB4C52F465}" srcOrd="0" destOrd="0" parTransId="{F9220630-5355-4C75-B29B-77651B59F0CD}" sibTransId="{D23B6E75-E72C-460F-9F21-8AB422E1E6C2}"/>
    <dgm:cxn modelId="{63F796CE-16BB-4B23-9A9E-E9784EE3BCEA}" srcId="{2DF9DDB7-C5C6-420B-8EE8-2E553865BC45}" destId="{B9B8E50E-B4B0-4753-AC96-C2DF831E336D}" srcOrd="0" destOrd="0" parTransId="{DC6F619D-36A1-4F42-BEEE-5EF73129DD4C}" sibTransId="{AED21659-F7B3-4568-838A-EF2F04DC36EF}"/>
    <dgm:cxn modelId="{1E2B97E1-FBD4-491D-A3D3-2A27E09FA58A}" type="presOf" srcId="{58B47C2B-83BF-4F49-8218-784699CC1A4B}" destId="{7BAC55EC-D085-48D2-8EFB-AC8F473BBE89}" srcOrd="0" destOrd="1" presId="urn:microsoft.com/office/officeart/2005/8/layout/vList5"/>
    <dgm:cxn modelId="{454DCCFA-3727-4145-86DD-5A71A96D18BE}" type="presOf" srcId="{B9B8E50E-B4B0-4753-AC96-C2DF831E336D}" destId="{73D906B9-37E9-42D0-A43D-CD2C5D6B57F4}" srcOrd="0" destOrd="0" presId="urn:microsoft.com/office/officeart/2005/8/layout/vList5"/>
    <dgm:cxn modelId="{D01861E1-9752-46F4-8496-6D07E1EA4CF3}" type="presParOf" srcId="{F1B4F62E-9031-41DC-BE53-E8D7E78BC9DA}" destId="{6F54ACCE-2D8E-4005-83EE-04CD3D45E9FF}" srcOrd="0" destOrd="0" presId="urn:microsoft.com/office/officeart/2005/8/layout/vList5"/>
    <dgm:cxn modelId="{6B8AF4E0-EE3D-4FDF-9922-05A8B14EBCA5}" type="presParOf" srcId="{6F54ACCE-2D8E-4005-83EE-04CD3D45E9FF}" destId="{73D906B9-37E9-42D0-A43D-CD2C5D6B57F4}" srcOrd="0" destOrd="0" presId="urn:microsoft.com/office/officeart/2005/8/layout/vList5"/>
    <dgm:cxn modelId="{1EC00144-A0E4-4C62-8063-521408FF86EF}" type="presParOf" srcId="{6F54ACCE-2D8E-4005-83EE-04CD3D45E9FF}" destId="{7BAC55EC-D085-48D2-8EFB-AC8F473BBE8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C55EC-D085-48D2-8EFB-AC8F473BBE89}">
      <dsp:nvSpPr>
        <dsp:cNvPr id="0" name=""/>
        <dsp:cNvSpPr/>
      </dsp:nvSpPr>
      <dsp:spPr>
        <a:xfrm rot="5400000">
          <a:off x="6164770" y="-2047969"/>
          <a:ext cx="1478194" cy="6497757"/>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Conceptual Framework</a:t>
          </a:r>
        </a:p>
        <a:p>
          <a:pPr marL="228600" lvl="1" indent="-228600" algn="l" defTabSz="889000">
            <a:lnSpc>
              <a:spcPct val="90000"/>
            </a:lnSpc>
            <a:spcBef>
              <a:spcPct val="0"/>
            </a:spcBef>
            <a:spcAft>
              <a:spcPct val="15000"/>
            </a:spcAft>
            <a:buChar char="•"/>
          </a:pPr>
          <a:r>
            <a:rPr lang="en-GB" sz="2000" kern="1200" dirty="0"/>
            <a:t>Retrofitting and Sustainable Housing</a:t>
          </a:r>
        </a:p>
        <a:p>
          <a:pPr marL="228600" lvl="1" indent="-228600" algn="l" defTabSz="889000">
            <a:lnSpc>
              <a:spcPct val="90000"/>
            </a:lnSpc>
            <a:spcBef>
              <a:spcPct val="0"/>
            </a:spcBef>
            <a:spcAft>
              <a:spcPct val="15000"/>
            </a:spcAft>
            <a:buChar char="•"/>
          </a:pPr>
          <a:r>
            <a:rPr lang="en-GB" sz="2000" kern="1200" dirty="0"/>
            <a:t>Local Government’s Role in Retrofitting</a:t>
          </a:r>
          <a:r>
            <a:rPr lang="en-US" sz="2000" kern="1200" dirty="0"/>
            <a:t> </a:t>
          </a:r>
          <a:endParaRPr lang="en-GB" sz="2000" kern="1200" dirty="0"/>
        </a:p>
        <a:p>
          <a:pPr marL="228600" lvl="1" indent="-228600" algn="l" defTabSz="889000">
            <a:lnSpc>
              <a:spcPct val="90000"/>
            </a:lnSpc>
            <a:spcBef>
              <a:spcPct val="0"/>
            </a:spcBef>
            <a:spcAft>
              <a:spcPct val="15000"/>
            </a:spcAft>
            <a:buChar char="•"/>
          </a:pPr>
          <a:r>
            <a:rPr lang="en-US" sz="2000" kern="1200" dirty="0"/>
            <a:t>Impact of Retrofitting on resident  </a:t>
          </a:r>
          <a:endParaRPr lang="en-GB" sz="2000" kern="1200" dirty="0"/>
        </a:p>
      </dsp:txBody>
      <dsp:txXfrm rot="-5400000">
        <a:off x="3654989" y="533971"/>
        <a:ext cx="6425598" cy="1333876"/>
      </dsp:txXfrm>
    </dsp:sp>
    <dsp:sp modelId="{73D906B9-37E9-42D0-A43D-CD2C5D6B57F4}">
      <dsp:nvSpPr>
        <dsp:cNvPr id="0" name=""/>
        <dsp:cNvSpPr/>
      </dsp:nvSpPr>
      <dsp:spPr>
        <a:xfrm>
          <a:off x="0" y="332843"/>
          <a:ext cx="3654988" cy="17361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en-GB" sz="4700" b="1" kern="1200" dirty="0"/>
            <a:t>Influencing Literature</a:t>
          </a:r>
          <a:endParaRPr lang="en-GB" sz="4700" kern="1200" dirty="0"/>
        </a:p>
      </dsp:txBody>
      <dsp:txXfrm>
        <a:off x="84751" y="417594"/>
        <a:ext cx="3485486" cy="156662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03893" y="4211515"/>
            <a:ext cx="13139132" cy="13340749"/>
          </a:xfrm>
        </p:spPr>
        <p:txBody>
          <a:bodyPr bIns="0" anchor="b">
            <a:normAutofit/>
          </a:bodyPr>
          <a:lstStyle>
            <a:lvl1pPr algn="l">
              <a:defRPr sz="12628"/>
            </a:lvl1pPr>
          </a:lstStyle>
          <a:p>
            <a:r>
              <a:rPr lang="en-GB"/>
              <a:t>Click to edit Master title style</a:t>
            </a:r>
            <a:endParaRPr lang="en-US" dirty="0"/>
          </a:p>
        </p:txBody>
      </p:sp>
      <p:sp>
        <p:nvSpPr>
          <p:cNvPr id="3" name="Subtitle 2"/>
          <p:cNvSpPr>
            <a:spLocks noGrp="1"/>
          </p:cNvSpPr>
          <p:nvPr>
            <p:ph type="subTitle" idx="1"/>
          </p:nvPr>
        </p:nvSpPr>
        <p:spPr>
          <a:xfrm>
            <a:off x="5603893" y="18536378"/>
            <a:ext cx="13139132" cy="5131830"/>
          </a:xfrm>
        </p:spPr>
        <p:txBody>
          <a:bodyPr tIns="91440" bIns="91440">
            <a:normAutofit/>
          </a:bodyPr>
          <a:lstStyle>
            <a:lvl1pPr marL="0" indent="0" algn="l">
              <a:buNone/>
              <a:defRPr sz="3742" b="0" cap="all" baseline="0">
                <a:solidFill>
                  <a:schemeClr val="tx1"/>
                </a:solidFill>
              </a:defRPr>
            </a:lvl1pPr>
            <a:lvl2pPr marL="801872" indent="0" algn="ctr">
              <a:buNone/>
              <a:defRPr sz="3508"/>
            </a:lvl2pPr>
            <a:lvl3pPr marL="1603743" indent="0" algn="ctr">
              <a:buNone/>
              <a:defRPr sz="3157"/>
            </a:lvl3pPr>
            <a:lvl4pPr marL="2405615" indent="0" algn="ctr">
              <a:buNone/>
              <a:defRPr sz="2806"/>
            </a:lvl4pPr>
            <a:lvl5pPr marL="3207487" indent="0" algn="ctr">
              <a:buNone/>
              <a:defRPr sz="2806"/>
            </a:lvl5pPr>
            <a:lvl6pPr marL="4009358" indent="0" algn="ctr">
              <a:buNone/>
              <a:defRPr sz="2806"/>
            </a:lvl6pPr>
            <a:lvl7pPr marL="4811230" indent="0" algn="ctr">
              <a:buNone/>
              <a:defRPr sz="2806"/>
            </a:lvl7pPr>
            <a:lvl8pPr marL="5613102" indent="0" algn="ctr">
              <a:buNone/>
              <a:defRPr sz="2806"/>
            </a:lvl8pPr>
            <a:lvl9pPr marL="6414973" indent="0" algn="ctr">
              <a:buNone/>
              <a:defRPr sz="2806"/>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6D7F400-65BB-46AD-9035-4FFDF29320ED}" type="datetimeFigureOut">
              <a:rPr lang="en-GB" smtClean="0"/>
              <a:t>23/05/2025</a:t>
            </a:fld>
            <a:endParaRPr lang="en-GB"/>
          </a:p>
        </p:txBody>
      </p:sp>
      <p:sp>
        <p:nvSpPr>
          <p:cNvPr id="5" name="Footer Placeholder 4"/>
          <p:cNvSpPr>
            <a:spLocks noGrp="1"/>
          </p:cNvSpPr>
          <p:nvPr>
            <p:ph type="ftr" sz="quarter" idx="11"/>
          </p:nvPr>
        </p:nvSpPr>
        <p:spPr>
          <a:xfrm>
            <a:off x="5603892" y="1728645"/>
            <a:ext cx="7217421" cy="1623090"/>
          </a:xfrm>
        </p:spPr>
        <p:txBody>
          <a:bodyPr/>
          <a:lstStyle/>
          <a:p>
            <a:endParaRPr lang="en-GB"/>
          </a:p>
        </p:txBody>
      </p:sp>
      <p:sp>
        <p:nvSpPr>
          <p:cNvPr id="6" name="Slide Number Placeholder 5"/>
          <p:cNvSpPr>
            <a:spLocks noGrp="1"/>
          </p:cNvSpPr>
          <p:nvPr>
            <p:ph type="sldNum" sz="quarter" idx="12"/>
          </p:nvPr>
        </p:nvSpPr>
        <p:spPr>
          <a:xfrm>
            <a:off x="3355116" y="4194053"/>
            <a:ext cx="1875522" cy="2643434"/>
          </a:xfrm>
        </p:spPr>
        <p:txBody>
          <a:bodyPr/>
          <a:lstStyle/>
          <a:p>
            <a:fld id="{A265DFDE-AFCA-4FE4-A4D6-E808C676DE43}" type="slidenum">
              <a:rPr lang="en-GB" smtClean="0"/>
              <a:t>‹#›</a:t>
            </a:fld>
            <a:endParaRPr lang="en-GB"/>
          </a:p>
        </p:txBody>
      </p:sp>
      <p:cxnSp>
        <p:nvCxnSpPr>
          <p:cNvPr id="15" name="Straight Connector 14"/>
          <p:cNvCxnSpPr/>
          <p:nvPr/>
        </p:nvCxnSpPr>
        <p:spPr>
          <a:xfrm>
            <a:off x="5603893" y="18522396"/>
            <a:ext cx="1313913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3563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3375665" y="9695928"/>
            <a:ext cx="1536735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6D7F400-65BB-46AD-9035-4FFDF29320ED}"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5DFDE-AFCA-4FE4-A4D6-E808C676DE43}" type="slidenum">
              <a:rPr lang="en-GB" smtClean="0"/>
              <a:t>‹#›</a:t>
            </a:fld>
            <a:endParaRPr lang="en-GB"/>
          </a:p>
        </p:txBody>
      </p:sp>
    </p:spTree>
    <p:extLst>
      <p:ext uri="{BB962C8B-B14F-4D97-AF65-F5344CB8AC3E}">
        <p14:creationId xmlns:p14="http://schemas.microsoft.com/office/powerpoint/2010/main" val="2774760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178099" y="4194061"/>
            <a:ext cx="2579476" cy="2446118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3375665" y="4194061"/>
            <a:ext cx="12396832" cy="2446118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6D7F400-65BB-46AD-9035-4FFDF29320ED}"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5DFDE-AFCA-4FE4-A4D6-E808C676DE43}" type="slidenum">
              <a:rPr lang="en-GB" smtClean="0"/>
              <a:t>‹#›</a:t>
            </a:fld>
            <a:endParaRPr lang="en-GB"/>
          </a:p>
        </p:txBody>
      </p:sp>
      <p:cxnSp>
        <p:nvCxnSpPr>
          <p:cNvPr id="15" name="Straight Connector 14"/>
          <p:cNvCxnSpPr/>
          <p:nvPr/>
        </p:nvCxnSpPr>
        <p:spPr>
          <a:xfrm>
            <a:off x="16178098" y="4194061"/>
            <a:ext cx="0" cy="24461183"/>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133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6D7F400-65BB-46AD-9035-4FFDF29320ED}"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5DFDE-AFCA-4FE4-A4D6-E808C676DE43}" type="slidenum">
              <a:rPr lang="en-GB" smtClean="0"/>
              <a:t>‹#›</a:t>
            </a:fld>
            <a:endParaRPr lang="en-GB"/>
          </a:p>
        </p:txBody>
      </p:sp>
      <p:cxnSp>
        <p:nvCxnSpPr>
          <p:cNvPr id="33" name="Straight Connector 32"/>
          <p:cNvCxnSpPr/>
          <p:nvPr/>
        </p:nvCxnSpPr>
        <p:spPr>
          <a:xfrm>
            <a:off x="3375665" y="9695928"/>
            <a:ext cx="1536735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83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75665" y="9218466"/>
            <a:ext cx="13135593" cy="9910426"/>
          </a:xfrm>
        </p:spPr>
        <p:txBody>
          <a:bodyPr anchor="b">
            <a:normAutofit/>
          </a:bodyPr>
          <a:lstStyle>
            <a:lvl1pPr algn="l">
              <a:defRPr sz="7483"/>
            </a:lvl1pPr>
          </a:lstStyle>
          <a:p>
            <a:r>
              <a:rPr lang="en-GB"/>
              <a:t>Click to edit Master title style</a:t>
            </a:r>
            <a:endParaRPr lang="en-US" dirty="0"/>
          </a:p>
        </p:txBody>
      </p:sp>
      <p:sp>
        <p:nvSpPr>
          <p:cNvPr id="3" name="Text Placeholder 2"/>
          <p:cNvSpPr>
            <a:spLocks noGrp="1"/>
          </p:cNvSpPr>
          <p:nvPr>
            <p:ph type="body" idx="1"/>
          </p:nvPr>
        </p:nvSpPr>
        <p:spPr>
          <a:xfrm>
            <a:off x="3375667" y="19979890"/>
            <a:ext cx="13135593" cy="5317174"/>
          </a:xfrm>
        </p:spPr>
        <p:txBody>
          <a:bodyPr tIns="91440">
            <a:normAutofit/>
          </a:bodyPr>
          <a:lstStyle>
            <a:lvl1pPr marL="0" indent="0" algn="l">
              <a:buNone/>
              <a:defRPr sz="4209">
                <a:solidFill>
                  <a:schemeClr val="tx1"/>
                </a:solidFill>
              </a:defRPr>
            </a:lvl1pPr>
            <a:lvl2pPr marL="801872" indent="0">
              <a:buNone/>
              <a:defRPr sz="3508">
                <a:solidFill>
                  <a:schemeClr val="tx1">
                    <a:tint val="75000"/>
                  </a:schemeClr>
                </a:solidFill>
              </a:defRPr>
            </a:lvl2pPr>
            <a:lvl3pPr marL="1603743" indent="0">
              <a:buNone/>
              <a:defRPr sz="3157">
                <a:solidFill>
                  <a:schemeClr val="tx1">
                    <a:tint val="75000"/>
                  </a:schemeClr>
                </a:solidFill>
              </a:defRPr>
            </a:lvl3pPr>
            <a:lvl4pPr marL="2405615" indent="0">
              <a:buNone/>
              <a:defRPr sz="2806">
                <a:solidFill>
                  <a:schemeClr val="tx1">
                    <a:tint val="75000"/>
                  </a:schemeClr>
                </a:solidFill>
              </a:defRPr>
            </a:lvl4pPr>
            <a:lvl5pPr marL="3207487" indent="0">
              <a:buNone/>
              <a:defRPr sz="2806">
                <a:solidFill>
                  <a:schemeClr val="tx1">
                    <a:tint val="75000"/>
                  </a:schemeClr>
                </a:solidFill>
              </a:defRPr>
            </a:lvl5pPr>
            <a:lvl6pPr marL="4009358" indent="0">
              <a:buNone/>
              <a:defRPr sz="2806">
                <a:solidFill>
                  <a:schemeClr val="tx1">
                    <a:tint val="75000"/>
                  </a:schemeClr>
                </a:solidFill>
              </a:defRPr>
            </a:lvl6pPr>
            <a:lvl7pPr marL="4811230" indent="0">
              <a:buNone/>
              <a:defRPr sz="2806">
                <a:solidFill>
                  <a:schemeClr val="tx1">
                    <a:tint val="75000"/>
                  </a:schemeClr>
                </a:solidFill>
              </a:defRPr>
            </a:lvl7pPr>
            <a:lvl8pPr marL="5613102" indent="0">
              <a:buNone/>
              <a:defRPr sz="2806">
                <a:solidFill>
                  <a:schemeClr val="tx1">
                    <a:tint val="75000"/>
                  </a:schemeClr>
                </a:solidFill>
              </a:defRPr>
            </a:lvl8pPr>
            <a:lvl9pPr marL="6414973" indent="0">
              <a:buNone/>
              <a:defRPr sz="2806">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6D7F400-65BB-46AD-9035-4FFDF29320ED}"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5DFDE-AFCA-4FE4-A4D6-E808C676DE43}" type="slidenum">
              <a:rPr lang="en-GB" smtClean="0"/>
              <a:t>‹#›</a:t>
            </a:fld>
            <a:endParaRPr lang="en-GB"/>
          </a:p>
        </p:txBody>
      </p:sp>
      <p:cxnSp>
        <p:nvCxnSpPr>
          <p:cNvPr id="15" name="Straight Connector 14"/>
          <p:cNvCxnSpPr/>
          <p:nvPr/>
        </p:nvCxnSpPr>
        <p:spPr>
          <a:xfrm>
            <a:off x="3375665" y="19973530"/>
            <a:ext cx="1313559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2190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375665" y="4225117"/>
            <a:ext cx="15367359" cy="556061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3375664" y="10571766"/>
            <a:ext cx="7309981" cy="180448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1433558" y="10571769"/>
            <a:ext cx="7309466" cy="180447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6D7F400-65BB-46AD-9035-4FFDF29320ED}"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5DFDE-AFCA-4FE4-A4D6-E808C676DE43}" type="slidenum">
              <a:rPr lang="en-GB" smtClean="0"/>
              <a:t>‹#›</a:t>
            </a:fld>
            <a:endParaRPr lang="en-GB"/>
          </a:p>
        </p:txBody>
      </p:sp>
      <p:cxnSp>
        <p:nvCxnSpPr>
          <p:cNvPr id="33" name="Straight Connector 32"/>
          <p:cNvCxnSpPr/>
          <p:nvPr/>
        </p:nvCxnSpPr>
        <p:spPr>
          <a:xfrm>
            <a:off x="3375665" y="9695928"/>
            <a:ext cx="1536735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350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3375665" y="9695928"/>
            <a:ext cx="1536735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3375666" y="4221306"/>
            <a:ext cx="15367361" cy="5544940"/>
          </a:xfrm>
        </p:spPr>
        <p:txBody>
          <a:bodyPr/>
          <a:lstStyle/>
          <a:p>
            <a:r>
              <a:rPr lang="en-GB"/>
              <a:t>Click to edit Master title style</a:t>
            </a:r>
            <a:endParaRPr lang="en-US" dirty="0"/>
          </a:p>
        </p:txBody>
      </p:sp>
      <p:sp>
        <p:nvSpPr>
          <p:cNvPr id="3" name="Text Placeholder 2"/>
          <p:cNvSpPr>
            <a:spLocks noGrp="1"/>
          </p:cNvSpPr>
          <p:nvPr>
            <p:ph type="body" idx="1"/>
          </p:nvPr>
        </p:nvSpPr>
        <p:spPr>
          <a:xfrm>
            <a:off x="3375665" y="10601239"/>
            <a:ext cx="7309733" cy="4209643"/>
          </a:xfrm>
        </p:spPr>
        <p:txBody>
          <a:bodyPr anchor="b">
            <a:normAutofit/>
          </a:bodyPr>
          <a:lstStyle>
            <a:lvl1pPr marL="0" indent="0">
              <a:lnSpc>
                <a:spcPct val="100000"/>
              </a:lnSpc>
              <a:buNone/>
              <a:defRPr sz="5145" b="0" cap="all" baseline="0">
                <a:solidFill>
                  <a:schemeClr val="accent1"/>
                </a:solidFill>
              </a:defRPr>
            </a:lvl1pPr>
            <a:lvl2pPr marL="801872" indent="0">
              <a:buNone/>
              <a:defRPr sz="3508" b="1"/>
            </a:lvl2pPr>
            <a:lvl3pPr marL="1603743" indent="0">
              <a:buNone/>
              <a:defRPr sz="3157" b="1"/>
            </a:lvl3pPr>
            <a:lvl4pPr marL="2405615" indent="0">
              <a:buNone/>
              <a:defRPr sz="2806" b="1"/>
            </a:lvl4pPr>
            <a:lvl5pPr marL="3207487" indent="0">
              <a:buNone/>
              <a:defRPr sz="2806" b="1"/>
            </a:lvl5pPr>
            <a:lvl6pPr marL="4009358" indent="0">
              <a:buNone/>
              <a:defRPr sz="2806" b="1"/>
            </a:lvl6pPr>
            <a:lvl7pPr marL="4811230" indent="0">
              <a:buNone/>
              <a:defRPr sz="2806" b="1"/>
            </a:lvl7pPr>
            <a:lvl8pPr marL="5613102" indent="0">
              <a:buNone/>
              <a:defRPr sz="2806" b="1"/>
            </a:lvl8pPr>
            <a:lvl9pPr marL="6414973" indent="0">
              <a:buNone/>
              <a:defRPr sz="2806" b="1"/>
            </a:lvl9pPr>
          </a:lstStyle>
          <a:p>
            <a:pPr lvl="0"/>
            <a:r>
              <a:rPr lang="en-GB"/>
              <a:t>Click to edit Master text styles</a:t>
            </a:r>
          </a:p>
        </p:txBody>
      </p:sp>
      <p:sp>
        <p:nvSpPr>
          <p:cNvPr id="4" name="Content Placeholder 3"/>
          <p:cNvSpPr>
            <a:spLocks noGrp="1"/>
          </p:cNvSpPr>
          <p:nvPr>
            <p:ph sz="half" idx="2"/>
          </p:nvPr>
        </p:nvSpPr>
        <p:spPr>
          <a:xfrm>
            <a:off x="3375665" y="14825460"/>
            <a:ext cx="7309733" cy="1388156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1433558" y="10619370"/>
            <a:ext cx="7309466" cy="4211187"/>
          </a:xfrm>
        </p:spPr>
        <p:txBody>
          <a:bodyPr anchor="b">
            <a:normAutofit/>
          </a:bodyPr>
          <a:lstStyle>
            <a:lvl1pPr marL="0" indent="0">
              <a:lnSpc>
                <a:spcPct val="100000"/>
              </a:lnSpc>
              <a:buNone/>
              <a:defRPr sz="5145" b="0" cap="all" baseline="0">
                <a:solidFill>
                  <a:schemeClr val="accent1"/>
                </a:solidFill>
              </a:defRPr>
            </a:lvl1pPr>
            <a:lvl2pPr marL="801872" indent="0">
              <a:buNone/>
              <a:defRPr sz="3508" b="1"/>
            </a:lvl2pPr>
            <a:lvl3pPr marL="1603743" indent="0">
              <a:buNone/>
              <a:defRPr sz="3157" b="1"/>
            </a:lvl3pPr>
            <a:lvl4pPr marL="2405615" indent="0">
              <a:buNone/>
              <a:defRPr sz="2806" b="1"/>
            </a:lvl4pPr>
            <a:lvl5pPr marL="3207487" indent="0">
              <a:buNone/>
              <a:defRPr sz="2806" b="1"/>
            </a:lvl5pPr>
            <a:lvl6pPr marL="4009358" indent="0">
              <a:buNone/>
              <a:defRPr sz="2806" b="1"/>
            </a:lvl6pPr>
            <a:lvl7pPr marL="4811230" indent="0">
              <a:buNone/>
              <a:defRPr sz="2806" b="1"/>
            </a:lvl7pPr>
            <a:lvl8pPr marL="5613102" indent="0">
              <a:buNone/>
              <a:defRPr sz="2806" b="1"/>
            </a:lvl8pPr>
            <a:lvl9pPr marL="6414973" indent="0">
              <a:buNone/>
              <a:defRPr sz="2806" b="1"/>
            </a:lvl9pPr>
          </a:lstStyle>
          <a:p>
            <a:pPr lvl="0"/>
            <a:r>
              <a:rPr lang="en-GB"/>
              <a:t>Click to edit Master text styles</a:t>
            </a:r>
          </a:p>
        </p:txBody>
      </p:sp>
      <p:sp>
        <p:nvSpPr>
          <p:cNvPr id="6" name="Content Placeholder 5"/>
          <p:cNvSpPr>
            <a:spLocks noGrp="1"/>
          </p:cNvSpPr>
          <p:nvPr>
            <p:ph sz="quarter" idx="4"/>
          </p:nvPr>
        </p:nvSpPr>
        <p:spPr>
          <a:xfrm>
            <a:off x="11433558" y="14810871"/>
            <a:ext cx="7309466" cy="1384436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6D7F400-65BB-46AD-9035-4FFDF29320ED}" type="datetimeFigureOut">
              <a:rPr lang="en-GB" smtClean="0"/>
              <a:t>23/05/2025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65DFDE-AFCA-4FE4-A4D6-E808C676DE43}" type="slidenum">
              <a:rPr lang="en-GB" smtClean="0"/>
              <a:t>‹#›</a:t>
            </a:fld>
            <a:endParaRPr lang="en-GB"/>
          </a:p>
        </p:txBody>
      </p:sp>
    </p:spTree>
    <p:extLst>
      <p:ext uri="{BB962C8B-B14F-4D97-AF65-F5344CB8AC3E}">
        <p14:creationId xmlns:p14="http://schemas.microsoft.com/office/powerpoint/2010/main" val="210915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3375665" y="9695928"/>
            <a:ext cx="1536735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6D7F400-65BB-46AD-9035-4FFDF29320ED}" type="datetimeFigureOut">
              <a:rPr lang="en-GB" smtClean="0"/>
              <a:t>23/05/2025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65DFDE-AFCA-4FE4-A4D6-E808C676DE43}" type="slidenum">
              <a:rPr lang="en-GB" smtClean="0"/>
              <a:t>‹#›</a:t>
            </a:fld>
            <a:endParaRPr lang="en-GB"/>
          </a:p>
        </p:txBody>
      </p:sp>
    </p:spTree>
    <p:extLst>
      <p:ext uri="{BB962C8B-B14F-4D97-AF65-F5344CB8AC3E}">
        <p14:creationId xmlns:p14="http://schemas.microsoft.com/office/powerpoint/2010/main" val="265677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7F400-65BB-46AD-9035-4FFDF29320ED}" type="datetimeFigureOut">
              <a:rPr lang="en-GB" smtClean="0"/>
              <a:t>23/05/2025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265DFDE-AFCA-4FE4-A4D6-E808C676DE43}" type="slidenum">
              <a:rPr lang="en-GB" smtClean="0"/>
              <a:t>‹#›</a:t>
            </a:fld>
            <a:endParaRPr lang="en-GB"/>
          </a:p>
        </p:txBody>
      </p:sp>
    </p:spTree>
    <p:extLst>
      <p:ext uri="{BB962C8B-B14F-4D97-AF65-F5344CB8AC3E}">
        <p14:creationId xmlns:p14="http://schemas.microsoft.com/office/powerpoint/2010/main" val="1293023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65263" y="4194055"/>
            <a:ext cx="5673184" cy="11795803"/>
          </a:xfrm>
        </p:spPr>
        <p:txBody>
          <a:bodyPr anchor="b">
            <a:normAutofit/>
          </a:bodyPr>
          <a:lstStyle>
            <a:lvl1pPr algn="l">
              <a:defRPr sz="5612"/>
            </a:lvl1pPr>
          </a:lstStyle>
          <a:p>
            <a:r>
              <a:rPr lang="en-GB"/>
              <a:t>Click to edit Master title style</a:t>
            </a:r>
            <a:endParaRPr lang="en-US" dirty="0"/>
          </a:p>
        </p:txBody>
      </p:sp>
      <p:sp>
        <p:nvSpPr>
          <p:cNvPr id="3" name="Content Placeholder 2"/>
          <p:cNvSpPr>
            <a:spLocks noGrp="1"/>
          </p:cNvSpPr>
          <p:nvPr>
            <p:ph idx="1"/>
          </p:nvPr>
        </p:nvSpPr>
        <p:spPr>
          <a:xfrm>
            <a:off x="9790671" y="4194060"/>
            <a:ext cx="8952354" cy="24455601"/>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3365262" y="16826610"/>
            <a:ext cx="5676505" cy="11801388"/>
          </a:xfrm>
        </p:spPr>
        <p:txBody>
          <a:bodyPr>
            <a:normAutofit/>
          </a:bodyPr>
          <a:lstStyle>
            <a:lvl1pPr marL="0" indent="0" algn="l">
              <a:buNone/>
              <a:defRPr sz="3742"/>
            </a:lvl1pPr>
            <a:lvl2pPr marL="801872" indent="0">
              <a:buNone/>
              <a:defRPr sz="2455"/>
            </a:lvl2pPr>
            <a:lvl3pPr marL="1603743" indent="0">
              <a:buNone/>
              <a:defRPr sz="2105"/>
            </a:lvl3pPr>
            <a:lvl4pPr marL="2405615" indent="0">
              <a:buNone/>
              <a:defRPr sz="1754"/>
            </a:lvl4pPr>
            <a:lvl5pPr marL="3207487" indent="0">
              <a:buNone/>
              <a:defRPr sz="1754"/>
            </a:lvl5pPr>
            <a:lvl6pPr marL="4009358" indent="0">
              <a:buNone/>
              <a:defRPr sz="1754"/>
            </a:lvl6pPr>
            <a:lvl7pPr marL="4811230" indent="0">
              <a:buNone/>
              <a:defRPr sz="1754"/>
            </a:lvl7pPr>
            <a:lvl8pPr marL="5613102" indent="0">
              <a:buNone/>
              <a:defRPr sz="1754"/>
            </a:lvl8pPr>
            <a:lvl9pPr marL="6414973" indent="0">
              <a:buNone/>
              <a:defRPr sz="1754"/>
            </a:lvl9pPr>
          </a:lstStyle>
          <a:p>
            <a:pPr lvl="0"/>
            <a:r>
              <a:rPr lang="en-GB"/>
              <a:t>Click to edit Master text styles</a:t>
            </a:r>
          </a:p>
        </p:txBody>
      </p:sp>
      <p:sp>
        <p:nvSpPr>
          <p:cNvPr id="5" name="Date Placeholder 4"/>
          <p:cNvSpPr>
            <a:spLocks noGrp="1"/>
          </p:cNvSpPr>
          <p:nvPr>
            <p:ph type="dt" sz="half" idx="10"/>
          </p:nvPr>
        </p:nvSpPr>
        <p:spPr/>
        <p:txBody>
          <a:bodyPr/>
          <a:lstStyle/>
          <a:p>
            <a:fld id="{86D7F400-65BB-46AD-9035-4FFDF29320ED}"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5DFDE-AFCA-4FE4-A4D6-E808C676DE43}" type="slidenum">
              <a:rPr lang="en-GB" smtClean="0"/>
              <a:t>‹#›</a:t>
            </a:fld>
            <a:endParaRPr lang="en-GB"/>
          </a:p>
        </p:txBody>
      </p:sp>
      <p:cxnSp>
        <p:nvCxnSpPr>
          <p:cNvPr id="17" name="Straight Connector 16"/>
          <p:cNvCxnSpPr/>
          <p:nvPr/>
        </p:nvCxnSpPr>
        <p:spPr>
          <a:xfrm>
            <a:off x="3371587" y="16826601"/>
            <a:ext cx="566693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781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11684528" y="2531069"/>
            <a:ext cx="8211524" cy="27029204"/>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3377202" y="5929161"/>
            <a:ext cx="7588416" cy="9609295"/>
          </a:xfrm>
        </p:spPr>
        <p:txBody>
          <a:bodyPr anchor="b">
            <a:normAutofit/>
          </a:bodyPr>
          <a:lstStyle>
            <a:lvl1pPr>
              <a:defRPr sz="7483"/>
            </a:lvl1pPr>
          </a:lstStyle>
          <a:p>
            <a:r>
              <a:rPr lang="en-GB"/>
              <a:t>Click to edit Master title style</a:t>
            </a:r>
            <a:endParaRPr lang="en-US" dirty="0"/>
          </a:p>
        </p:txBody>
      </p:sp>
      <p:sp>
        <p:nvSpPr>
          <p:cNvPr id="3" name="Picture Placeholder 2"/>
          <p:cNvSpPr>
            <a:spLocks noGrp="1" noChangeAspect="1"/>
          </p:cNvSpPr>
          <p:nvPr>
            <p:ph type="pic" idx="1"/>
          </p:nvPr>
        </p:nvSpPr>
        <p:spPr>
          <a:xfrm>
            <a:off x="13189674" y="5892572"/>
            <a:ext cx="5226636" cy="20295533"/>
          </a:xfrm>
          <a:solidFill>
            <a:schemeClr val="bg1">
              <a:lumMod val="85000"/>
            </a:schemeClr>
          </a:solidFill>
          <a:ln w="9525" cap="sq">
            <a:noFill/>
            <a:miter lim="800000"/>
          </a:ln>
          <a:effectLst/>
        </p:spPr>
        <p:txBody>
          <a:bodyPr anchor="t"/>
          <a:lstStyle>
            <a:lvl1pPr marL="0" indent="0" algn="ctr">
              <a:buNone/>
              <a:defRPr sz="5612"/>
            </a:lvl1pPr>
            <a:lvl2pPr marL="801872" indent="0">
              <a:buNone/>
              <a:defRPr sz="4911"/>
            </a:lvl2pPr>
            <a:lvl3pPr marL="1603743" indent="0">
              <a:buNone/>
              <a:defRPr sz="4209"/>
            </a:lvl3pPr>
            <a:lvl4pPr marL="2405615" indent="0">
              <a:buNone/>
              <a:defRPr sz="3508"/>
            </a:lvl4pPr>
            <a:lvl5pPr marL="3207487" indent="0">
              <a:buNone/>
              <a:defRPr sz="3508"/>
            </a:lvl5pPr>
            <a:lvl6pPr marL="4009358" indent="0">
              <a:buNone/>
              <a:defRPr sz="3508"/>
            </a:lvl6pPr>
            <a:lvl7pPr marL="4811230" indent="0">
              <a:buNone/>
              <a:defRPr sz="3508"/>
            </a:lvl7pPr>
            <a:lvl8pPr marL="5613102" indent="0">
              <a:buNone/>
              <a:defRPr sz="3508"/>
            </a:lvl8pPr>
            <a:lvl9pPr marL="6414973" indent="0">
              <a:buNone/>
              <a:defRPr sz="3508"/>
            </a:lvl9pPr>
          </a:lstStyle>
          <a:p>
            <a:r>
              <a:rPr lang="en-GB"/>
              <a:t>Click icon to add picture</a:t>
            </a:r>
            <a:endParaRPr lang="en-US" dirty="0"/>
          </a:p>
        </p:txBody>
      </p:sp>
      <p:sp>
        <p:nvSpPr>
          <p:cNvPr id="4" name="Text Placeholder 3"/>
          <p:cNvSpPr>
            <a:spLocks noGrp="1"/>
          </p:cNvSpPr>
          <p:nvPr>
            <p:ph type="body" sz="half" idx="2"/>
          </p:nvPr>
        </p:nvSpPr>
        <p:spPr>
          <a:xfrm>
            <a:off x="3375667" y="16514275"/>
            <a:ext cx="7577543" cy="10518253"/>
          </a:xfrm>
        </p:spPr>
        <p:txBody>
          <a:bodyPr>
            <a:normAutofit/>
          </a:bodyPr>
          <a:lstStyle>
            <a:lvl1pPr marL="0" indent="0" algn="l">
              <a:buNone/>
              <a:defRPr sz="4209"/>
            </a:lvl1pPr>
            <a:lvl2pPr marL="801872" indent="0">
              <a:buNone/>
              <a:defRPr sz="2455"/>
            </a:lvl2pPr>
            <a:lvl3pPr marL="1603743" indent="0">
              <a:buNone/>
              <a:defRPr sz="2105"/>
            </a:lvl3pPr>
            <a:lvl4pPr marL="2405615" indent="0">
              <a:buNone/>
              <a:defRPr sz="1754"/>
            </a:lvl4pPr>
            <a:lvl5pPr marL="3207487" indent="0">
              <a:buNone/>
              <a:defRPr sz="1754"/>
            </a:lvl5pPr>
            <a:lvl6pPr marL="4009358" indent="0">
              <a:buNone/>
              <a:defRPr sz="1754"/>
            </a:lvl6pPr>
            <a:lvl7pPr marL="4811230" indent="0">
              <a:buNone/>
              <a:defRPr sz="1754"/>
            </a:lvl7pPr>
            <a:lvl8pPr marL="5613102" indent="0">
              <a:buNone/>
              <a:defRPr sz="1754"/>
            </a:lvl8pPr>
            <a:lvl9pPr marL="6414973" indent="0">
              <a:buNone/>
              <a:defRPr sz="1754"/>
            </a:lvl9pPr>
          </a:lstStyle>
          <a:p>
            <a:pPr lvl="0"/>
            <a:r>
              <a:rPr lang="en-GB"/>
              <a:t>Click to edit Master text styles</a:t>
            </a:r>
          </a:p>
        </p:txBody>
      </p:sp>
      <p:sp>
        <p:nvSpPr>
          <p:cNvPr id="5" name="Date Placeholder 4"/>
          <p:cNvSpPr>
            <a:spLocks noGrp="1"/>
          </p:cNvSpPr>
          <p:nvPr>
            <p:ph type="dt" sz="half" idx="10"/>
          </p:nvPr>
        </p:nvSpPr>
        <p:spPr>
          <a:xfrm>
            <a:off x="3359699" y="28712956"/>
            <a:ext cx="7605920" cy="1680424"/>
          </a:xfrm>
        </p:spPr>
        <p:txBody>
          <a:bodyPr/>
          <a:lstStyle>
            <a:lvl1pPr algn="l">
              <a:defRPr/>
            </a:lvl1pPr>
          </a:lstStyle>
          <a:p>
            <a:fld id="{86D7F400-65BB-46AD-9035-4FFDF29320ED}" type="datetimeFigureOut">
              <a:rPr lang="en-GB" smtClean="0"/>
              <a:t>23/05/2025</a:t>
            </a:fld>
            <a:endParaRPr lang="en-GB"/>
          </a:p>
        </p:txBody>
      </p:sp>
      <p:sp>
        <p:nvSpPr>
          <p:cNvPr id="6" name="Footer Placeholder 5"/>
          <p:cNvSpPr>
            <a:spLocks noGrp="1"/>
          </p:cNvSpPr>
          <p:nvPr>
            <p:ph type="ftr" sz="quarter" idx="11"/>
          </p:nvPr>
        </p:nvSpPr>
        <p:spPr>
          <a:xfrm>
            <a:off x="3361726" y="1672650"/>
            <a:ext cx="7603893" cy="1684664"/>
          </a:xfrm>
        </p:spPr>
        <p:txBody>
          <a:bodyPr/>
          <a:lstStyle/>
          <a:p>
            <a:endParaRPr lang="en-GB"/>
          </a:p>
        </p:txBody>
      </p:sp>
      <p:sp>
        <p:nvSpPr>
          <p:cNvPr id="7" name="Slide Number Placeholder 6"/>
          <p:cNvSpPr>
            <a:spLocks noGrp="1"/>
          </p:cNvSpPr>
          <p:nvPr>
            <p:ph type="sldNum" sz="quarter" idx="12"/>
          </p:nvPr>
        </p:nvSpPr>
        <p:spPr/>
        <p:txBody>
          <a:bodyPr/>
          <a:lstStyle/>
          <a:p>
            <a:fld id="{A265DFDE-AFCA-4FE4-A4D6-E808C676DE43}" type="slidenum">
              <a:rPr lang="en-GB" smtClean="0"/>
              <a:t>‹#›</a:t>
            </a:fld>
            <a:endParaRPr lang="en-GB"/>
          </a:p>
        </p:txBody>
      </p:sp>
      <p:cxnSp>
        <p:nvCxnSpPr>
          <p:cNvPr id="31" name="Straight Connector 30"/>
          <p:cNvCxnSpPr/>
          <p:nvPr/>
        </p:nvCxnSpPr>
        <p:spPr>
          <a:xfrm>
            <a:off x="3370497" y="16501744"/>
            <a:ext cx="758158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1384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10581205"/>
            <a:ext cx="21383625" cy="21414647"/>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31995851"/>
            <a:ext cx="21383627" cy="4066779"/>
          </a:xfrm>
          <a:prstGeom prst="rect">
            <a:avLst/>
          </a:prstGeom>
        </p:spPr>
      </p:pic>
      <p:cxnSp>
        <p:nvCxnSpPr>
          <p:cNvPr id="13" name="Straight Connector 12"/>
          <p:cNvCxnSpPr/>
          <p:nvPr/>
        </p:nvCxnSpPr>
        <p:spPr>
          <a:xfrm>
            <a:off x="0" y="32026679"/>
            <a:ext cx="21383625"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3375665" y="4223175"/>
            <a:ext cx="15367359" cy="550775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3375665" y="10581203"/>
            <a:ext cx="15367359" cy="1811332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204675" y="1734218"/>
            <a:ext cx="5538350" cy="1623090"/>
          </a:xfrm>
          <a:prstGeom prst="rect">
            <a:avLst/>
          </a:prstGeom>
        </p:spPr>
        <p:txBody>
          <a:bodyPr vert="horz" lIns="91440" tIns="45720" rIns="91440" bIns="45720" rtlCol="0" anchor="ctr"/>
          <a:lstStyle>
            <a:lvl1pPr algn="r">
              <a:defRPr sz="2339">
                <a:solidFill>
                  <a:schemeClr val="tx1">
                    <a:tint val="75000"/>
                  </a:schemeClr>
                </a:solidFill>
              </a:defRPr>
            </a:lvl1pPr>
          </a:lstStyle>
          <a:p>
            <a:fld id="{86D7F400-65BB-46AD-9035-4FFDF29320ED}" type="datetimeFigureOut">
              <a:rPr lang="en-GB" smtClean="0"/>
              <a:t>23/05/2025</a:t>
            </a:fld>
            <a:endParaRPr lang="en-GB"/>
          </a:p>
        </p:txBody>
      </p:sp>
      <p:sp>
        <p:nvSpPr>
          <p:cNvPr id="5" name="Footer Placeholder 4"/>
          <p:cNvSpPr>
            <a:spLocks noGrp="1"/>
          </p:cNvSpPr>
          <p:nvPr>
            <p:ph type="ftr" sz="quarter" idx="3"/>
          </p:nvPr>
        </p:nvSpPr>
        <p:spPr>
          <a:xfrm>
            <a:off x="3375665" y="1728645"/>
            <a:ext cx="9433686" cy="1623090"/>
          </a:xfrm>
          <a:prstGeom prst="rect">
            <a:avLst/>
          </a:prstGeom>
        </p:spPr>
        <p:txBody>
          <a:bodyPr vert="horz" lIns="91440" tIns="45720" rIns="91440" bIns="45720" rtlCol="0" anchor="ctr"/>
          <a:lstStyle>
            <a:lvl1pPr algn="l">
              <a:defRPr sz="2339">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140566" y="4194053"/>
            <a:ext cx="1860885" cy="2643434"/>
          </a:xfrm>
          <a:prstGeom prst="rect">
            <a:avLst/>
          </a:prstGeom>
        </p:spPr>
        <p:txBody>
          <a:bodyPr vert="horz" lIns="91440" tIns="45720" rIns="91440" bIns="45720" rtlCol="0" anchor="t"/>
          <a:lstStyle>
            <a:lvl1pPr algn="r">
              <a:defRPr sz="6548">
                <a:solidFill>
                  <a:schemeClr val="accent1"/>
                </a:solidFill>
              </a:defRPr>
            </a:lvl1pPr>
          </a:lstStyle>
          <a:p>
            <a:fld id="{A265DFDE-AFCA-4FE4-A4D6-E808C676DE43}" type="slidenum">
              <a:rPr lang="en-GB" smtClean="0"/>
              <a:t>‹#›</a:t>
            </a:fld>
            <a:endParaRPr lang="en-GB"/>
          </a:p>
        </p:txBody>
      </p:sp>
    </p:spTree>
    <p:extLst>
      <p:ext uri="{BB962C8B-B14F-4D97-AF65-F5344CB8AC3E}">
        <p14:creationId xmlns:p14="http://schemas.microsoft.com/office/powerpoint/2010/main" val="176871746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1603743" rtl="0" eaLnBrk="1" latinLnBrk="0" hangingPunct="1">
        <a:lnSpc>
          <a:spcPct val="90000"/>
        </a:lnSpc>
        <a:spcBef>
          <a:spcPct val="0"/>
        </a:spcBef>
        <a:buNone/>
        <a:defRPr sz="7483" b="0" i="0" kern="1200" cap="all">
          <a:solidFill>
            <a:schemeClr val="tx1"/>
          </a:solidFill>
          <a:effectLst/>
          <a:latin typeface="+mj-lt"/>
          <a:ea typeface="+mj-ea"/>
          <a:cs typeface="+mj-cs"/>
        </a:defRPr>
      </a:lvl1pPr>
    </p:titleStyle>
    <p:bodyStyle>
      <a:lvl1pPr marL="534581" indent="-534581" algn="l" defTabSz="1603743" rtl="0" eaLnBrk="1" latinLnBrk="0" hangingPunct="1">
        <a:lnSpc>
          <a:spcPct val="120000"/>
        </a:lnSpc>
        <a:spcBef>
          <a:spcPts val="2339"/>
        </a:spcBef>
        <a:buClr>
          <a:schemeClr val="accent1"/>
        </a:buClr>
        <a:buSzPct val="100000"/>
        <a:buFont typeface="Arial" panose="020B0604020202020204" pitchFamily="34" charset="0"/>
        <a:buChar char="•"/>
        <a:defRPr sz="4677" kern="1200" cap="none">
          <a:solidFill>
            <a:schemeClr val="tx1"/>
          </a:solidFill>
          <a:effectLst/>
          <a:latin typeface="+mn-lt"/>
          <a:ea typeface="+mn-ea"/>
          <a:cs typeface="+mn-cs"/>
        </a:defRPr>
      </a:lvl1pPr>
      <a:lvl2pPr marL="1603743" indent="-534581" algn="l" defTabSz="1603743" rtl="0" eaLnBrk="1" latinLnBrk="0" hangingPunct="1">
        <a:lnSpc>
          <a:spcPct val="120000"/>
        </a:lnSpc>
        <a:spcBef>
          <a:spcPts val="1169"/>
        </a:spcBef>
        <a:buClr>
          <a:schemeClr val="accent1"/>
        </a:buClr>
        <a:buSzPct val="100000"/>
        <a:buFont typeface="Arial" panose="020B0604020202020204" pitchFamily="34" charset="0"/>
        <a:buChar char="•"/>
        <a:defRPr sz="3742" kern="1200" cap="none" baseline="0">
          <a:solidFill>
            <a:schemeClr val="tx1"/>
          </a:solidFill>
          <a:effectLst/>
          <a:latin typeface="+mn-lt"/>
          <a:ea typeface="+mn-ea"/>
          <a:cs typeface="+mn-cs"/>
        </a:defRPr>
      </a:lvl2pPr>
      <a:lvl3pPr marL="2672906" indent="-534581" algn="l" defTabSz="1603743" rtl="0" eaLnBrk="1" latinLnBrk="0" hangingPunct="1">
        <a:lnSpc>
          <a:spcPct val="120000"/>
        </a:lnSpc>
        <a:spcBef>
          <a:spcPts val="1169"/>
        </a:spcBef>
        <a:buClr>
          <a:schemeClr val="accent1"/>
        </a:buClr>
        <a:buSzPct val="100000"/>
        <a:buFont typeface="Arial" panose="020B0604020202020204" pitchFamily="34" charset="0"/>
        <a:buChar char="•"/>
        <a:defRPr sz="3742" kern="1200" cap="none">
          <a:solidFill>
            <a:schemeClr val="tx1"/>
          </a:solidFill>
          <a:effectLst/>
          <a:latin typeface="+mn-lt"/>
          <a:ea typeface="+mn-ea"/>
          <a:cs typeface="+mn-cs"/>
        </a:defRPr>
      </a:lvl3pPr>
      <a:lvl4pPr marL="3742068" indent="-534581" algn="l" defTabSz="1603743" rtl="0" eaLnBrk="1" latinLnBrk="0" hangingPunct="1">
        <a:lnSpc>
          <a:spcPct val="120000"/>
        </a:lnSpc>
        <a:spcBef>
          <a:spcPts val="1169"/>
        </a:spcBef>
        <a:buClr>
          <a:schemeClr val="accent1"/>
        </a:buClr>
        <a:buSzPct val="100000"/>
        <a:buFont typeface="Arial" panose="020B0604020202020204" pitchFamily="34" charset="0"/>
        <a:buChar char="•"/>
        <a:defRPr sz="3274" kern="1200" cap="none" baseline="0">
          <a:solidFill>
            <a:schemeClr val="tx1"/>
          </a:solidFill>
          <a:effectLst/>
          <a:latin typeface="+mn-lt"/>
          <a:ea typeface="+mn-ea"/>
          <a:cs typeface="+mn-cs"/>
        </a:defRPr>
      </a:lvl4pPr>
      <a:lvl5pPr marL="4811230" indent="-534581" algn="l" defTabSz="1603743" rtl="0" eaLnBrk="1" latinLnBrk="0" hangingPunct="1">
        <a:lnSpc>
          <a:spcPct val="120000"/>
        </a:lnSpc>
        <a:spcBef>
          <a:spcPts val="1169"/>
        </a:spcBef>
        <a:buClr>
          <a:schemeClr val="accent1"/>
        </a:buClr>
        <a:buSzPct val="100000"/>
        <a:buFont typeface="Arial" panose="020B0604020202020204" pitchFamily="34" charset="0"/>
        <a:buChar char="•"/>
        <a:defRPr sz="2806" kern="1200" cap="none">
          <a:solidFill>
            <a:schemeClr val="tx1"/>
          </a:solidFill>
          <a:effectLst/>
          <a:latin typeface="+mn-lt"/>
          <a:ea typeface="+mn-ea"/>
          <a:cs typeface="+mn-cs"/>
        </a:defRPr>
      </a:lvl5pPr>
      <a:lvl6pPr marL="5880392" indent="-534581" algn="l" defTabSz="2138324" rtl="0" eaLnBrk="1" latinLnBrk="0" hangingPunct="1">
        <a:lnSpc>
          <a:spcPct val="120000"/>
        </a:lnSpc>
        <a:spcBef>
          <a:spcPts val="1169"/>
        </a:spcBef>
        <a:buClr>
          <a:schemeClr val="accent1"/>
        </a:buClr>
        <a:buSzPct val="100000"/>
        <a:buFont typeface="Arial" panose="020B0604020202020204" pitchFamily="34" charset="0"/>
        <a:buChar char="•"/>
        <a:defRPr sz="2806" kern="1200">
          <a:solidFill>
            <a:schemeClr val="tx1"/>
          </a:solidFill>
          <a:effectLst/>
          <a:latin typeface="+mn-lt"/>
          <a:ea typeface="+mn-ea"/>
          <a:cs typeface="+mn-cs"/>
        </a:defRPr>
      </a:lvl6pPr>
      <a:lvl7pPr marL="6949554" indent="-534581" algn="l" defTabSz="2138324" rtl="0" eaLnBrk="1" latinLnBrk="0" hangingPunct="1">
        <a:lnSpc>
          <a:spcPct val="120000"/>
        </a:lnSpc>
        <a:spcBef>
          <a:spcPts val="1169"/>
        </a:spcBef>
        <a:buClr>
          <a:schemeClr val="accent1"/>
        </a:buClr>
        <a:buSzPct val="100000"/>
        <a:buFont typeface="Arial" panose="020B0604020202020204" pitchFamily="34" charset="0"/>
        <a:buChar char="•"/>
        <a:defRPr sz="2806" kern="1200">
          <a:solidFill>
            <a:schemeClr val="tx1"/>
          </a:solidFill>
          <a:effectLst/>
          <a:latin typeface="+mn-lt"/>
          <a:ea typeface="+mn-ea"/>
          <a:cs typeface="+mn-cs"/>
        </a:defRPr>
      </a:lvl7pPr>
      <a:lvl8pPr marL="8018717" indent="-534581" algn="l" defTabSz="2138324" rtl="0" eaLnBrk="1" latinLnBrk="0" hangingPunct="1">
        <a:lnSpc>
          <a:spcPct val="120000"/>
        </a:lnSpc>
        <a:spcBef>
          <a:spcPts val="1169"/>
        </a:spcBef>
        <a:buClr>
          <a:schemeClr val="accent1"/>
        </a:buClr>
        <a:buSzPct val="100000"/>
        <a:buFont typeface="Arial" panose="020B0604020202020204" pitchFamily="34" charset="0"/>
        <a:buChar char="•"/>
        <a:defRPr sz="2806" kern="1200" baseline="0">
          <a:solidFill>
            <a:schemeClr val="tx1"/>
          </a:solidFill>
          <a:effectLst/>
          <a:latin typeface="+mn-lt"/>
          <a:ea typeface="+mn-ea"/>
          <a:cs typeface="+mn-cs"/>
        </a:defRPr>
      </a:lvl8pPr>
      <a:lvl9pPr marL="9087879" indent="-534581" algn="l" defTabSz="2138324" rtl="0" eaLnBrk="1" latinLnBrk="0" hangingPunct="1">
        <a:lnSpc>
          <a:spcPct val="120000"/>
        </a:lnSpc>
        <a:spcBef>
          <a:spcPts val="1169"/>
        </a:spcBef>
        <a:buClr>
          <a:schemeClr val="accent1"/>
        </a:buClr>
        <a:buSzPct val="100000"/>
        <a:buFont typeface="Arial" panose="020B0604020202020204" pitchFamily="34" charset="0"/>
        <a:buChar char="•"/>
        <a:defRPr sz="2806" kern="1200" baseline="0">
          <a:solidFill>
            <a:schemeClr val="tx1"/>
          </a:solidFill>
          <a:effectLst/>
          <a:latin typeface="+mn-lt"/>
          <a:ea typeface="+mn-ea"/>
          <a:cs typeface="+mn-cs"/>
        </a:defRPr>
      </a:lvl9pPr>
    </p:bodyStyle>
    <p:otherStyle>
      <a:defPPr>
        <a:defRPr lang="en-US"/>
      </a:defPPr>
      <a:lvl1pPr marL="0" algn="l" defTabSz="1603743" rtl="0" eaLnBrk="1" latinLnBrk="0" hangingPunct="1">
        <a:defRPr sz="3157" kern="1200">
          <a:solidFill>
            <a:schemeClr val="tx1"/>
          </a:solidFill>
          <a:latin typeface="+mn-lt"/>
          <a:ea typeface="+mn-ea"/>
          <a:cs typeface="+mn-cs"/>
        </a:defRPr>
      </a:lvl1pPr>
      <a:lvl2pPr marL="801872" algn="l" defTabSz="1603743" rtl="0" eaLnBrk="1" latinLnBrk="0" hangingPunct="1">
        <a:defRPr sz="3157" kern="1200">
          <a:solidFill>
            <a:schemeClr val="tx1"/>
          </a:solidFill>
          <a:latin typeface="+mn-lt"/>
          <a:ea typeface="+mn-ea"/>
          <a:cs typeface="+mn-cs"/>
        </a:defRPr>
      </a:lvl2pPr>
      <a:lvl3pPr marL="1603743" algn="l" defTabSz="1603743" rtl="0" eaLnBrk="1" latinLnBrk="0" hangingPunct="1">
        <a:defRPr sz="3157" kern="1200">
          <a:solidFill>
            <a:schemeClr val="tx1"/>
          </a:solidFill>
          <a:latin typeface="+mn-lt"/>
          <a:ea typeface="+mn-ea"/>
          <a:cs typeface="+mn-cs"/>
        </a:defRPr>
      </a:lvl3pPr>
      <a:lvl4pPr marL="2405615" algn="l" defTabSz="1603743" rtl="0" eaLnBrk="1" latinLnBrk="0" hangingPunct="1">
        <a:defRPr sz="3157" kern="1200">
          <a:solidFill>
            <a:schemeClr val="tx1"/>
          </a:solidFill>
          <a:latin typeface="+mn-lt"/>
          <a:ea typeface="+mn-ea"/>
          <a:cs typeface="+mn-cs"/>
        </a:defRPr>
      </a:lvl4pPr>
      <a:lvl5pPr marL="3207487" algn="l" defTabSz="1603743" rtl="0" eaLnBrk="1" latinLnBrk="0" hangingPunct="1">
        <a:defRPr sz="3157" kern="1200">
          <a:solidFill>
            <a:schemeClr val="tx1"/>
          </a:solidFill>
          <a:latin typeface="+mn-lt"/>
          <a:ea typeface="+mn-ea"/>
          <a:cs typeface="+mn-cs"/>
        </a:defRPr>
      </a:lvl5pPr>
      <a:lvl6pPr marL="4009358" algn="l" defTabSz="1603743" rtl="0" eaLnBrk="1" latinLnBrk="0" hangingPunct="1">
        <a:defRPr sz="3157" kern="1200">
          <a:solidFill>
            <a:schemeClr val="tx1"/>
          </a:solidFill>
          <a:latin typeface="+mn-lt"/>
          <a:ea typeface="+mn-ea"/>
          <a:cs typeface="+mn-cs"/>
        </a:defRPr>
      </a:lvl6pPr>
      <a:lvl7pPr marL="4811230" algn="l" defTabSz="1603743" rtl="0" eaLnBrk="1" latinLnBrk="0" hangingPunct="1">
        <a:defRPr sz="3157" kern="1200">
          <a:solidFill>
            <a:schemeClr val="tx1"/>
          </a:solidFill>
          <a:latin typeface="+mn-lt"/>
          <a:ea typeface="+mn-ea"/>
          <a:cs typeface="+mn-cs"/>
        </a:defRPr>
      </a:lvl7pPr>
      <a:lvl8pPr marL="5613102" algn="l" defTabSz="1603743" rtl="0" eaLnBrk="1" latinLnBrk="0" hangingPunct="1">
        <a:defRPr sz="3157" kern="1200">
          <a:solidFill>
            <a:schemeClr val="tx1"/>
          </a:solidFill>
          <a:latin typeface="+mn-lt"/>
          <a:ea typeface="+mn-ea"/>
          <a:cs typeface="+mn-cs"/>
        </a:defRPr>
      </a:lvl8pPr>
      <a:lvl9pPr marL="6414973" algn="l" defTabSz="1603743" rtl="0" eaLnBrk="1" latinLnBrk="0" hangingPunct="1">
        <a:defRPr sz="31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hyperlink" Target="https://doi.org/10.1016/j.csite.2021.100946" TargetMode="External"/><Relationship Id="rId18" Type="http://schemas.openxmlformats.org/officeDocument/2006/relationships/hyperlink" Target="https://doi.org/10.1007/s12053-013-9245-3" TargetMode="External"/><Relationship Id="rId3" Type="http://schemas.openxmlformats.org/officeDocument/2006/relationships/diagramLayout" Target="../diagrams/layout1.xml"/><Relationship Id="rId21" Type="http://schemas.openxmlformats.org/officeDocument/2006/relationships/hyperlink" Target="https://doi.org/10.1016/j.energy.2021.119840" TargetMode="External"/><Relationship Id="rId7" Type="http://schemas.openxmlformats.org/officeDocument/2006/relationships/chart" Target="../charts/chart1.xml"/><Relationship Id="rId12" Type="http://schemas.openxmlformats.org/officeDocument/2006/relationships/hyperlink" Target="https://doi.org/10.1016/j.rser.2022.112161" TargetMode="External"/><Relationship Id="rId17" Type="http://schemas.openxmlformats.org/officeDocument/2006/relationships/hyperlink" Target="https://doi.org/10.1016/j.enpol.2018.12.033" TargetMode="External"/><Relationship Id="rId2" Type="http://schemas.openxmlformats.org/officeDocument/2006/relationships/diagramData" Target="../diagrams/data1.xml"/><Relationship Id="rId16" Type="http://schemas.openxmlformats.org/officeDocument/2006/relationships/hyperlink" Target="https://lup.lub.lu.se/luur/download?func=downloadFile&amp;recordOId=9053306&amp;fileOId=9053330" TargetMode="External"/><Relationship Id="rId20" Type="http://schemas.openxmlformats.org/officeDocument/2006/relationships/hyperlink" Target="https://doi.org/10.2139/ssrn.3719084" TargetMode="Externa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chart" Target="../charts/chart5.xml"/><Relationship Id="rId5" Type="http://schemas.openxmlformats.org/officeDocument/2006/relationships/diagramColors" Target="../diagrams/colors1.xml"/><Relationship Id="rId15" Type="http://schemas.openxmlformats.org/officeDocument/2006/relationships/hyperlink" Target="https://doi.org/10.1016/j.erss.2019.101386" TargetMode="External"/><Relationship Id="rId23" Type="http://schemas.openxmlformats.org/officeDocument/2006/relationships/image" Target="../media/image3.jpeg"/><Relationship Id="rId10" Type="http://schemas.openxmlformats.org/officeDocument/2006/relationships/chart" Target="../charts/chart4.xml"/><Relationship Id="rId19" Type="http://schemas.openxmlformats.org/officeDocument/2006/relationships/hyperlink" Target="https://post.parliament.uk/housing-demographic-and-environmental-trends/" TargetMode="External"/><Relationship Id="rId4" Type="http://schemas.openxmlformats.org/officeDocument/2006/relationships/diagramQuickStyle" Target="../diagrams/quickStyle1.xml"/><Relationship Id="rId9" Type="http://schemas.openxmlformats.org/officeDocument/2006/relationships/chart" Target="../charts/chart3.xml"/><Relationship Id="rId14" Type="http://schemas.openxmlformats.org/officeDocument/2006/relationships/hyperlink" Target="https://doi.org/10.1016/j.enpol.2021.112658" TargetMode="External"/><Relationship Id="rId2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F7B9E586-D984-AAC0-5C19-388994BF8601}"/>
              </a:ext>
            </a:extLst>
          </p:cNvPr>
          <p:cNvSpPr/>
          <p:nvPr/>
        </p:nvSpPr>
        <p:spPr>
          <a:xfrm>
            <a:off x="11064640" y="14103457"/>
            <a:ext cx="10167178" cy="49646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930A454D-AF4C-3217-76DE-E894D9B9D1B7}"/>
              </a:ext>
            </a:extLst>
          </p:cNvPr>
          <p:cNvSpPr/>
          <p:nvPr/>
        </p:nvSpPr>
        <p:spPr>
          <a:xfrm>
            <a:off x="643703" y="18077811"/>
            <a:ext cx="10188827" cy="39691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50" name="Rectangle 49">
            <a:extLst>
              <a:ext uri="{FF2B5EF4-FFF2-40B4-BE49-F238E27FC236}">
                <a16:creationId xmlns:a16="http://schemas.microsoft.com/office/drawing/2014/main" id="{297EB561-E27B-4EDB-E50E-528BD9552E25}"/>
              </a:ext>
            </a:extLst>
          </p:cNvPr>
          <p:cNvSpPr/>
          <p:nvPr/>
        </p:nvSpPr>
        <p:spPr>
          <a:xfrm>
            <a:off x="643703" y="14493240"/>
            <a:ext cx="10048108" cy="3200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BF4A1CA-7DEB-A6B7-1D59-3B89B60906A1}"/>
              </a:ext>
            </a:extLst>
          </p:cNvPr>
          <p:cNvSpPr/>
          <p:nvPr/>
        </p:nvSpPr>
        <p:spPr>
          <a:xfrm>
            <a:off x="567034" y="1762882"/>
            <a:ext cx="10152746" cy="39225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704"/>
          </a:p>
        </p:txBody>
      </p:sp>
      <p:sp>
        <p:nvSpPr>
          <p:cNvPr id="25" name="Rectangle 24">
            <a:extLst>
              <a:ext uri="{FF2B5EF4-FFF2-40B4-BE49-F238E27FC236}">
                <a16:creationId xmlns:a16="http://schemas.microsoft.com/office/drawing/2014/main" id="{7CC62F2F-CCA5-344E-D7A2-F779CC10FBA1}"/>
              </a:ext>
            </a:extLst>
          </p:cNvPr>
          <p:cNvSpPr/>
          <p:nvPr/>
        </p:nvSpPr>
        <p:spPr>
          <a:xfrm>
            <a:off x="870098" y="4733625"/>
            <a:ext cx="9669284" cy="291583"/>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sz="1704"/>
          </a:p>
        </p:txBody>
      </p:sp>
      <p:sp>
        <p:nvSpPr>
          <p:cNvPr id="18" name="Rectangle 17">
            <a:extLst>
              <a:ext uri="{FF2B5EF4-FFF2-40B4-BE49-F238E27FC236}">
                <a16:creationId xmlns:a16="http://schemas.microsoft.com/office/drawing/2014/main" id="{898506BE-7B23-58AA-F0F9-8E36C3B15075}"/>
              </a:ext>
            </a:extLst>
          </p:cNvPr>
          <p:cNvSpPr/>
          <p:nvPr/>
        </p:nvSpPr>
        <p:spPr>
          <a:xfrm>
            <a:off x="2575451" y="6"/>
            <a:ext cx="18241150" cy="170775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704"/>
          </a:p>
        </p:txBody>
      </p:sp>
      <p:sp>
        <p:nvSpPr>
          <p:cNvPr id="8" name="TextBox 7">
            <a:extLst>
              <a:ext uri="{FF2B5EF4-FFF2-40B4-BE49-F238E27FC236}">
                <a16:creationId xmlns:a16="http://schemas.microsoft.com/office/drawing/2014/main" id="{1429F557-0081-10B2-0F28-16761BDBED81}"/>
              </a:ext>
            </a:extLst>
          </p:cNvPr>
          <p:cNvSpPr txBox="1"/>
          <p:nvPr/>
        </p:nvSpPr>
        <p:spPr>
          <a:xfrm>
            <a:off x="567030" y="1"/>
            <a:ext cx="20249571" cy="173374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lnSpc>
                <a:spcPct val="115000"/>
              </a:lnSpc>
              <a:spcAft>
                <a:spcPts val="534"/>
              </a:spcAft>
            </a:pPr>
            <a:r>
              <a:rPr lang="en-US" sz="3030" b="1" dirty="0">
                <a:solidFill>
                  <a:srgbClr val="262626"/>
                </a:solidFill>
                <a:latin typeface="Calibri" panose="020F0502020204030204" pitchFamily="34" charset="0"/>
                <a:ea typeface="Calibri" panose="020F0502020204030204" pitchFamily="34" charset="0"/>
                <a:cs typeface="Times New Roman" panose="02020603050405020304" pitchFamily="18" charset="0"/>
              </a:rPr>
              <a:t>Retrofitting Social Housing in Stoke-on-Trent: </a:t>
            </a:r>
            <a:br>
              <a:rPr lang="en-US" sz="3030" b="1" dirty="0">
                <a:solidFill>
                  <a:srgbClr val="262626"/>
                </a:solidFill>
                <a:latin typeface="Calibri" panose="020F0502020204030204" pitchFamily="34" charset="0"/>
                <a:ea typeface="Calibri" panose="020F0502020204030204" pitchFamily="34" charset="0"/>
                <a:cs typeface="Times New Roman" panose="02020603050405020304" pitchFamily="18" charset="0"/>
              </a:rPr>
            </a:br>
            <a:r>
              <a:rPr lang="en-US" sz="3030" b="1" dirty="0">
                <a:solidFill>
                  <a:srgbClr val="262626"/>
                </a:solidFill>
                <a:latin typeface="Calibri" panose="020F0502020204030204" pitchFamily="34" charset="0"/>
                <a:ea typeface="Calibri" panose="020F0502020204030204" pitchFamily="34" charset="0"/>
                <a:cs typeface="Times New Roman" panose="02020603050405020304" pitchFamily="18" charset="0"/>
              </a:rPr>
              <a:t>Strategic Recommendations for Effective Implementation</a:t>
            </a:r>
          </a:p>
          <a:p>
            <a:pPr algn="ctr">
              <a:lnSpc>
                <a:spcPct val="115000"/>
              </a:lnSpc>
              <a:spcAft>
                <a:spcPts val="534"/>
              </a:spcAft>
            </a:pPr>
            <a:r>
              <a:rPr lang="en-US" sz="3030" b="1" dirty="0">
                <a:solidFill>
                  <a:srgbClr val="262626"/>
                </a:solidFill>
                <a:latin typeface="Calibri" panose="020F0502020204030204" pitchFamily="34" charset="0"/>
                <a:ea typeface="Calibri" panose="020F0502020204030204" pitchFamily="34" charset="0"/>
                <a:cs typeface="Times New Roman" panose="02020603050405020304" pitchFamily="18" charset="0"/>
              </a:rPr>
              <a:t>Student number: 22014691</a:t>
            </a:r>
            <a:endParaRPr lang="en-GB" sz="3030" dirty="0">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ADF867BF-69DA-D487-4DD5-B7A4E12737F3}"/>
              </a:ext>
            </a:extLst>
          </p:cNvPr>
          <p:cNvSpPr txBox="1"/>
          <p:nvPr/>
        </p:nvSpPr>
        <p:spPr>
          <a:xfrm>
            <a:off x="567028" y="1762880"/>
            <a:ext cx="10124786" cy="3595921"/>
          </a:xfrm>
          <a:prstGeom prst="rect">
            <a:avLst/>
          </a:prstGeom>
          <a:noFill/>
        </p:spPr>
        <p:txBody>
          <a:bodyPr wrap="square" rtlCol="0">
            <a:spAutoFit/>
          </a:bodyPr>
          <a:lstStyle/>
          <a:p>
            <a:pPr algn="ctr">
              <a:lnSpc>
                <a:spcPct val="115000"/>
              </a:lnSpc>
              <a:spcAft>
                <a:spcPts val="534"/>
              </a:spcAft>
            </a:pPr>
            <a:r>
              <a:rPr lang="en-US" sz="1492" b="1" dirty="0">
                <a:latin typeface="Calibri" panose="020F0502020204030204" pitchFamily="34" charset="0"/>
                <a:ea typeface="Calibri" panose="020F0502020204030204" pitchFamily="34" charset="0"/>
                <a:cs typeface="Times New Roman" panose="02020603050405020304" pitchFamily="18" charset="0"/>
              </a:rPr>
              <a:t>INTRODUCTION</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Retrofitting existing housing</a:t>
            </a:r>
            <a:r>
              <a:rPr lang="en-US" sz="1492" dirty="0">
                <a:solidFill>
                  <a:srgbClr val="000000"/>
                </a:solidFill>
                <a:latin typeface="Calibri" panose="020F0502020204030204" pitchFamily="34" charset="0"/>
                <a:ea typeface="Calibri" panose="020F0502020204030204" pitchFamily="34" charset="0"/>
                <a:cs typeface="Times New Roman" panose="02020603050405020304" pitchFamily="18" charset="0"/>
              </a:rPr>
              <a:t> is now recognized as a cornerstone of the UK’s climate strategy. The UK government defines retrofitting as “the introduction of new materials, products and technologies into an existing building to reduce the energy needed to occupy that building” (Gov.UK, 2014).</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Aim</a:t>
            </a:r>
            <a:r>
              <a:rPr lang="en-US" sz="1492" dirty="0">
                <a:solidFill>
                  <a:srgbClr val="000000"/>
                </a:solidFill>
                <a:latin typeface="Calibri" panose="020F0502020204030204" pitchFamily="34" charset="0"/>
                <a:ea typeface="Calibri" panose="020F0502020204030204" pitchFamily="34" charset="0"/>
                <a:cs typeface="Times New Roman" panose="02020603050405020304" pitchFamily="18" charset="0"/>
              </a:rPr>
              <a:t>: The aim of this research is to improve energy efficiency of the existing council homes in the community, reduce energy waste and promote responsible practices.</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Objectives</a:t>
            </a:r>
            <a:r>
              <a:rPr lang="en-US" sz="1492"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marL="182661" indent="-182661">
              <a:buFont typeface="Symbol" panose="05050102010706020507" pitchFamily="18" charset="2"/>
              <a:buChar char=""/>
            </a:pPr>
            <a:r>
              <a:rPr lang="en-US" sz="1492" dirty="0">
                <a:solidFill>
                  <a:srgbClr val="000000"/>
                </a:solidFill>
                <a:latin typeface="Times New Roman" panose="02020603050405020304" pitchFamily="18" charset="0"/>
                <a:ea typeface="Times New Roman" panose="02020603050405020304" pitchFamily="18" charset="0"/>
              </a:rPr>
              <a:t>To complete energy audits for at least 10 homes in the community.</a:t>
            </a:r>
            <a:endParaRPr lang="en-GB" sz="1492" dirty="0">
              <a:latin typeface="Times New Roman" panose="02020603050405020304" pitchFamily="18" charset="0"/>
              <a:ea typeface="Times New Roman" panose="02020603050405020304" pitchFamily="18" charset="0"/>
            </a:endParaRPr>
          </a:p>
          <a:p>
            <a:pPr marL="182661" indent="-182661">
              <a:buFont typeface="Symbol" panose="05050102010706020507" pitchFamily="18" charset="2"/>
              <a:buChar char=""/>
            </a:pPr>
            <a:r>
              <a:rPr lang="en-US" sz="1492" dirty="0">
                <a:solidFill>
                  <a:srgbClr val="000000"/>
                </a:solidFill>
                <a:latin typeface="Times New Roman" panose="02020603050405020304" pitchFamily="18" charset="0"/>
                <a:ea typeface="Times New Roman" panose="02020603050405020304" pitchFamily="18" charset="0"/>
              </a:rPr>
              <a:t>To make home more environmentally friendly</a:t>
            </a:r>
            <a:endParaRPr lang="en-GB" sz="1492" dirty="0">
              <a:latin typeface="Times New Roman" panose="02020603050405020304" pitchFamily="18" charset="0"/>
              <a:ea typeface="Times New Roman" panose="02020603050405020304" pitchFamily="18" charset="0"/>
            </a:endParaRPr>
          </a:p>
          <a:p>
            <a:pPr marL="182661" indent="-182661">
              <a:buFont typeface="Symbol" panose="05050102010706020507" pitchFamily="18" charset="2"/>
              <a:buChar char=""/>
            </a:pPr>
            <a:r>
              <a:rPr lang="en-US" sz="1492" dirty="0">
                <a:solidFill>
                  <a:srgbClr val="000000"/>
                </a:solidFill>
                <a:latin typeface="Times New Roman" panose="02020603050405020304" pitchFamily="18" charset="0"/>
                <a:ea typeface="Times New Roman" panose="02020603050405020304" pitchFamily="18" charset="0"/>
              </a:rPr>
              <a:t>To recommend on how to reduce energy waste and how to implement these impactful measures.</a:t>
            </a:r>
            <a:endParaRPr lang="en-GB" sz="1492" dirty="0">
              <a:latin typeface="Times New Roman" panose="02020603050405020304" pitchFamily="18" charset="0"/>
              <a:ea typeface="Times New Roman" panose="02020603050405020304" pitchFamily="18" charset="0"/>
            </a:endParaRPr>
          </a:p>
          <a:p>
            <a:pPr>
              <a:lnSpc>
                <a:spcPct val="115000"/>
              </a:lnSpc>
              <a:spcAft>
                <a:spcPts val="534"/>
              </a:spcAft>
            </a:pPr>
            <a:r>
              <a:rPr lang="en-US" sz="1492" dirty="0">
                <a:latin typeface="Calibri" panose="020F0502020204030204" pitchFamily="34" charset="0"/>
                <a:ea typeface="Calibri" panose="020F0502020204030204" pitchFamily="34" charset="0"/>
                <a:cs typeface="Times New Roman" panose="02020603050405020304" pitchFamily="18" charset="0"/>
              </a:rPr>
              <a:t> </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960" dirty="0">
                <a:latin typeface="Calibri" panose="020F0502020204030204" pitchFamily="34" charset="0"/>
                <a:ea typeface="Calibri" panose="020F0502020204030204" pitchFamily="34" charset="0"/>
                <a:cs typeface="Times New Roman" panose="02020603050405020304" pitchFamily="18" charset="0"/>
              </a:rPr>
              <a:t> </a:t>
            </a:r>
            <a:endParaRPr lang="en-GB" sz="960" dirty="0">
              <a:latin typeface="Calibri" panose="020F0502020204030204" pitchFamily="34" charset="0"/>
              <a:ea typeface="Calibri" panose="020F0502020204030204" pitchFamily="34" charset="0"/>
              <a:cs typeface="Times New Roman" panose="02020603050405020304" pitchFamily="18" charset="0"/>
            </a:endParaRPr>
          </a:p>
          <a:p>
            <a:endParaRPr lang="en-GB" sz="960" dirty="0"/>
          </a:p>
        </p:txBody>
      </p:sp>
      <p:sp>
        <p:nvSpPr>
          <p:cNvPr id="16" name="TextBox 15">
            <a:extLst>
              <a:ext uri="{FF2B5EF4-FFF2-40B4-BE49-F238E27FC236}">
                <a16:creationId xmlns:a16="http://schemas.microsoft.com/office/drawing/2014/main" id="{66AAC298-8784-FAD1-E4EB-A7B6AD428AA0}"/>
              </a:ext>
            </a:extLst>
          </p:cNvPr>
          <p:cNvSpPr txBox="1"/>
          <p:nvPr/>
        </p:nvSpPr>
        <p:spPr>
          <a:xfrm>
            <a:off x="567025" y="4726826"/>
            <a:ext cx="9926358" cy="3894208"/>
          </a:xfrm>
          <a:prstGeom prst="rect">
            <a:avLst/>
          </a:prstGeom>
          <a:noFill/>
        </p:spPr>
        <p:txBody>
          <a:bodyPr wrap="square">
            <a:spAutoFit/>
          </a:bodyPr>
          <a:lstStyle/>
          <a:p>
            <a:pPr algn="ctr">
              <a:lnSpc>
                <a:spcPct val="115000"/>
              </a:lnSpc>
              <a:spcAft>
                <a:spcPts val="534"/>
              </a:spcAft>
            </a:pPr>
            <a:r>
              <a:rPr lang="en-US" sz="1492" b="1" dirty="0">
                <a:latin typeface="Calibri" panose="020F0502020204030204" pitchFamily="34" charset="0"/>
                <a:ea typeface="Calibri" panose="020F0502020204030204" pitchFamily="34" charset="0"/>
                <a:cs typeface="Times New Roman" panose="02020603050405020304" pitchFamily="18" charset="0"/>
              </a:rPr>
              <a:t>METHODOLOGY</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b="1" dirty="0">
                <a:latin typeface="Calibri" panose="020F0502020204030204" pitchFamily="34" charset="0"/>
                <a:ea typeface="Calibri" panose="020F0502020204030204" pitchFamily="34" charset="0"/>
                <a:cs typeface="Times New Roman" panose="02020603050405020304" pitchFamily="18" charset="0"/>
              </a:rPr>
              <a:t>Research onion</a:t>
            </a:r>
            <a:r>
              <a:rPr lang="en-US" sz="1492" dirty="0">
                <a:latin typeface="Calibri" panose="020F0502020204030204" pitchFamily="34" charset="0"/>
                <a:ea typeface="Calibri" panose="020F0502020204030204" pitchFamily="34" charset="0"/>
                <a:cs typeface="Times New Roman" panose="02020603050405020304" pitchFamily="18" charset="0"/>
              </a:rPr>
              <a:t> is one of the existing models for constructing a theoretical framework of research (Saunders </a:t>
            </a:r>
            <a:r>
              <a:rPr lang="en-US" sz="1492" i="1" dirty="0">
                <a:latin typeface="Calibri" panose="020F0502020204030204" pitchFamily="34" charset="0"/>
                <a:ea typeface="Calibri" panose="020F0502020204030204" pitchFamily="34" charset="0"/>
                <a:cs typeface="Times New Roman" panose="02020603050405020304" pitchFamily="18" charset="0"/>
              </a:rPr>
              <a:t>et al, </a:t>
            </a:r>
            <a:r>
              <a:rPr lang="en-US" sz="1492" dirty="0">
                <a:latin typeface="Calibri" panose="020F0502020204030204" pitchFamily="34" charset="0"/>
                <a:ea typeface="Calibri" panose="020F0502020204030204" pitchFamily="34" charset="0"/>
                <a:cs typeface="Times New Roman" panose="02020603050405020304" pitchFamily="18" charset="0"/>
              </a:rPr>
              <a:t>2019)</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dirty="0">
                <a:latin typeface="Calibri" panose="020F0502020204030204" pitchFamily="34" charset="0"/>
                <a:ea typeface="Calibri" panose="020F0502020204030204" pitchFamily="34" charset="0"/>
                <a:cs typeface="Times New Roman" panose="02020603050405020304" pitchFamily="18" charset="0"/>
              </a:rPr>
              <a:t> </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b="1" dirty="0">
                <a:latin typeface="Calibri" panose="020F0502020204030204" pitchFamily="34" charset="0"/>
                <a:ea typeface="Calibri" panose="020F0502020204030204" pitchFamily="34" charset="0"/>
                <a:cs typeface="Times New Roman" panose="02020603050405020304" pitchFamily="18" charset="0"/>
              </a:rPr>
              <a:t>Philosophy</a:t>
            </a:r>
            <a:r>
              <a:rPr lang="en-US" sz="1492" dirty="0">
                <a:latin typeface="Calibri" panose="020F0502020204030204" pitchFamily="34" charset="0"/>
                <a:ea typeface="Calibri" panose="020F0502020204030204" pitchFamily="34" charset="0"/>
                <a:cs typeface="Times New Roman" panose="02020603050405020304" pitchFamily="18" charset="0"/>
              </a:rPr>
              <a:t>: Pragmatism        </a:t>
            </a:r>
            <a:r>
              <a:rPr lang="en-US" sz="1492" b="1" dirty="0">
                <a:latin typeface="Calibri" panose="020F0502020204030204" pitchFamily="34" charset="0"/>
                <a:ea typeface="Calibri" panose="020F0502020204030204" pitchFamily="34" charset="0"/>
                <a:cs typeface="Times New Roman" panose="02020603050405020304" pitchFamily="18" charset="0"/>
              </a:rPr>
              <a:t>Strategy</a:t>
            </a:r>
            <a:r>
              <a:rPr lang="en-US" sz="1492" dirty="0">
                <a:latin typeface="Calibri" panose="020F0502020204030204" pitchFamily="34" charset="0"/>
                <a:ea typeface="Calibri" panose="020F0502020204030204" pitchFamily="34" charset="0"/>
                <a:cs typeface="Times New Roman" panose="02020603050405020304" pitchFamily="18" charset="0"/>
              </a:rPr>
              <a:t>: Mixed-methods	</a:t>
            </a:r>
            <a:r>
              <a:rPr lang="en-US" sz="1492" b="1" dirty="0">
                <a:latin typeface="Calibri" panose="020F0502020204030204" pitchFamily="34" charset="0"/>
                <a:ea typeface="Calibri" panose="020F0502020204030204" pitchFamily="34" charset="0"/>
                <a:cs typeface="Times New Roman" panose="02020603050405020304" pitchFamily="18" charset="0"/>
              </a:rPr>
              <a:t>Time-horizon</a:t>
            </a:r>
            <a:r>
              <a:rPr lang="en-US" sz="1492" dirty="0">
                <a:latin typeface="Calibri" panose="020F0502020204030204" pitchFamily="34" charset="0"/>
                <a:ea typeface="Calibri" panose="020F0502020204030204" pitchFamily="34" charset="0"/>
                <a:cs typeface="Times New Roman" panose="02020603050405020304" pitchFamily="18" charset="0"/>
              </a:rPr>
              <a:t>: Cross-sectional</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b="1" dirty="0">
                <a:latin typeface="Calibri" panose="020F0502020204030204" pitchFamily="34" charset="0"/>
                <a:ea typeface="Calibri" panose="020F0502020204030204" pitchFamily="34" charset="0"/>
                <a:cs typeface="Times New Roman" panose="02020603050405020304" pitchFamily="18" charset="0"/>
              </a:rPr>
              <a:t>DATA SOURCES</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 the quantitative strand, data will be collected via structured surveys administered through digital platforms such as Google Forms and </a:t>
            </a:r>
            <a:r>
              <a:rPr lang="en-US" sz="1492"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Typeform</a:t>
            </a:r>
            <a:r>
              <a:rPr lang="en-US" sz="1492" dirty="0">
                <a:solidFill>
                  <a:srgbClr val="000000"/>
                </a:solidFill>
                <a:latin typeface="Calibri" panose="020F0502020204030204" pitchFamily="34" charset="0"/>
                <a:ea typeface="Calibri" panose="020F0502020204030204" pitchFamily="34" charset="0"/>
                <a:cs typeface="Times New Roman" panose="02020603050405020304" pitchFamily="18" charset="0"/>
              </a:rPr>
              <a:t>. These platforms offer user-friendly interfaces that facilitate respondent engagement and improve response rates.</a:t>
            </a:r>
            <a:endParaRPr lang="en-GB" sz="1492"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534"/>
              </a:spcAft>
            </a:pPr>
            <a:r>
              <a:rPr lang="en-US" sz="1492" dirty="0">
                <a:solidFill>
                  <a:srgbClr val="000000"/>
                </a:solidFill>
                <a:latin typeface="Calibri" panose="020F0502020204030204" pitchFamily="34" charset="0"/>
                <a:ea typeface="Calibri" panose="020F0502020204030204" pitchFamily="34" charset="0"/>
                <a:cs typeface="Times New Roman" panose="02020603050405020304" pitchFamily="18" charset="0"/>
              </a:rPr>
              <a:t>In the qualitative component, data will be gathered through semi-structured interviews. This format strikes a balance between structure and flexibility, enabling the interviewer to probe key topics –such as economic viability, occupant comfort, environmental performance, and inter-stakeholder dynamics – while remaining open to emergent insights (Kvale and Brinkmann, 2015). The interviews will be audio-recorded with informed consent, transcribed verbatim, and subjected to thematic analysis following Braun and Clarke’s (2006) six-phase framework.</a:t>
            </a:r>
            <a:endParaRPr lang="en-GB" sz="1492" dirty="0">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63B290B7-22F1-C633-6266-9944AF4864DF}"/>
              </a:ext>
            </a:extLst>
          </p:cNvPr>
          <p:cNvSpPr txBox="1"/>
          <p:nvPr/>
        </p:nvSpPr>
        <p:spPr>
          <a:xfrm>
            <a:off x="567028" y="10761012"/>
            <a:ext cx="10124784" cy="4277838"/>
          </a:xfrm>
          <a:prstGeom prst="rect">
            <a:avLst/>
          </a:prstGeom>
          <a:noFill/>
        </p:spPr>
        <p:txBody>
          <a:bodyPr wrap="square">
            <a:spAutoFit/>
          </a:bodyPr>
          <a:lstStyle/>
          <a:p>
            <a:pPr>
              <a:lnSpc>
                <a:spcPct val="115000"/>
              </a:lnSpc>
              <a:spcBef>
                <a:spcPts val="1136"/>
              </a:spcBef>
              <a:spcAft>
                <a:spcPts val="1136"/>
              </a:spcAft>
            </a:pPr>
            <a:r>
              <a:rPr lang="en-GB" sz="1704" dirty="0">
                <a:latin typeface="Times New Roman" panose="02020603050405020304" pitchFamily="18" charset="0"/>
                <a:ea typeface="Times New Roman" panose="02020603050405020304" pitchFamily="18" charset="0"/>
                <a:cs typeface="Times New Roman" panose="02020603050405020304" pitchFamily="18" charset="0"/>
              </a:rPr>
              <a:t>A conceptual framework serves as a foundation for understanding the underlying mechanisms of a research problem. It is the rational justification for why a study should be carried out (</a:t>
            </a:r>
            <a:r>
              <a:rPr lang="en-GB" sz="1704" dirty="0" err="1">
                <a:latin typeface="Times New Roman" panose="02020603050405020304" pitchFamily="18" charset="0"/>
                <a:ea typeface="Times New Roman" panose="02020603050405020304" pitchFamily="18" charset="0"/>
                <a:cs typeface="Times New Roman" panose="02020603050405020304" pitchFamily="18" charset="0"/>
              </a:rPr>
              <a:t>Varpio</a:t>
            </a:r>
            <a:r>
              <a:rPr lang="en-GB" sz="1704" dirty="0">
                <a:latin typeface="Times New Roman" panose="02020603050405020304" pitchFamily="18" charset="0"/>
                <a:ea typeface="Times New Roman" panose="02020603050405020304" pitchFamily="18" charset="0"/>
                <a:cs typeface="Times New Roman" panose="02020603050405020304" pitchFamily="18" charset="0"/>
              </a:rPr>
              <a:t> </a:t>
            </a:r>
            <a:r>
              <a:rPr lang="en-GB" sz="1704" i="1" dirty="0">
                <a:latin typeface="Times New Roman" panose="02020603050405020304" pitchFamily="18" charset="0"/>
                <a:ea typeface="Times New Roman" panose="02020603050405020304" pitchFamily="18" charset="0"/>
                <a:cs typeface="Times New Roman" panose="02020603050405020304" pitchFamily="18" charset="0"/>
              </a:rPr>
              <a:t>et al.</a:t>
            </a:r>
            <a:r>
              <a:rPr lang="en-GB" sz="1704" dirty="0">
                <a:latin typeface="Times New Roman" panose="02020603050405020304" pitchFamily="18" charset="0"/>
                <a:ea typeface="Times New Roman" panose="02020603050405020304" pitchFamily="18" charset="0"/>
                <a:cs typeface="Times New Roman" panose="02020603050405020304" pitchFamily="18" charset="0"/>
              </a:rPr>
              <a:t>, 2020). Whilst Retrofitting involves upgrading existing housing stock to meet modern energy efficiency and comfort standards (Lingard, 2020). In the UK, local governments have been instrumental in implementing retrofitting programs to address climate change and fuel poverty (</a:t>
            </a:r>
            <a:r>
              <a:rPr lang="en-GB" sz="1704" dirty="0" err="1">
                <a:latin typeface="Times New Roman" panose="02020603050405020304" pitchFamily="18" charset="0"/>
                <a:ea typeface="Times New Roman" panose="02020603050405020304" pitchFamily="18" charset="0"/>
                <a:cs typeface="Times New Roman" panose="02020603050405020304" pitchFamily="18" charset="0"/>
              </a:rPr>
              <a:t>Alabid</a:t>
            </a:r>
            <a:r>
              <a:rPr lang="en-GB" sz="1704" dirty="0">
                <a:latin typeface="Times New Roman" panose="02020603050405020304" pitchFamily="18" charset="0"/>
                <a:ea typeface="Times New Roman" panose="02020603050405020304" pitchFamily="18" charset="0"/>
                <a:cs typeface="Times New Roman" panose="02020603050405020304" pitchFamily="18" charset="0"/>
              </a:rPr>
              <a:t>, </a:t>
            </a:r>
            <a:r>
              <a:rPr lang="en-GB" sz="1704" dirty="0" err="1">
                <a:latin typeface="Times New Roman" panose="02020603050405020304" pitchFamily="18" charset="0"/>
                <a:ea typeface="Times New Roman" panose="02020603050405020304" pitchFamily="18" charset="0"/>
                <a:cs typeface="Times New Roman" panose="02020603050405020304" pitchFamily="18" charset="0"/>
              </a:rPr>
              <a:t>Bennadji</a:t>
            </a:r>
            <a:r>
              <a:rPr lang="en-GB" sz="1704" dirty="0">
                <a:latin typeface="Times New Roman" panose="02020603050405020304" pitchFamily="18" charset="0"/>
                <a:ea typeface="Times New Roman" panose="02020603050405020304" pitchFamily="18" charset="0"/>
                <a:cs typeface="Times New Roman" panose="02020603050405020304" pitchFamily="18" charset="0"/>
              </a:rPr>
              <a:t> and Seddiki, 2022). The Local councils, including Stoke City, play a crucial role in facilitating retrofitting programs through policy formulation, stakeholder engagement, and strategic partnerships (Wade, Bush and Webb, 2020). By collaborating with private contractors, housing associations, and energy providers, councils can leverage funding and technical expertise to implement large-scale retrofitting projects. There might be multiple benefits of retrofitting beyond energy savings. For example, improved retrofit innovations allow for significant annual energy savings annually (</a:t>
            </a:r>
            <a:r>
              <a:rPr lang="en-GB" sz="1704" dirty="0" err="1">
                <a:latin typeface="Times New Roman" panose="02020603050405020304" pitchFamily="18" charset="0"/>
                <a:ea typeface="Times New Roman" panose="02020603050405020304" pitchFamily="18" charset="0"/>
                <a:cs typeface="Times New Roman" panose="02020603050405020304" pitchFamily="18" charset="0"/>
              </a:rPr>
              <a:t>Dehwah</a:t>
            </a:r>
            <a:r>
              <a:rPr lang="en-GB" sz="1704" dirty="0">
                <a:latin typeface="Times New Roman" panose="02020603050405020304" pitchFamily="18" charset="0"/>
                <a:ea typeface="Times New Roman" panose="02020603050405020304" pitchFamily="18" charset="0"/>
                <a:cs typeface="Times New Roman" panose="02020603050405020304" pitchFamily="18" charset="0"/>
              </a:rPr>
              <a:t> and </a:t>
            </a:r>
            <a:r>
              <a:rPr lang="en-GB" sz="1704" dirty="0" err="1">
                <a:latin typeface="Times New Roman" panose="02020603050405020304" pitchFamily="18" charset="0"/>
                <a:ea typeface="Times New Roman" panose="02020603050405020304" pitchFamily="18" charset="0"/>
                <a:cs typeface="Times New Roman" panose="02020603050405020304" pitchFamily="18" charset="0"/>
              </a:rPr>
              <a:t>Krarti</a:t>
            </a:r>
            <a:r>
              <a:rPr lang="en-GB" sz="1704" dirty="0">
                <a:latin typeface="Times New Roman" panose="02020603050405020304" pitchFamily="18" charset="0"/>
                <a:ea typeface="Times New Roman" panose="02020603050405020304" pitchFamily="18" charset="0"/>
                <a:cs typeface="Times New Roman" panose="02020603050405020304" pitchFamily="18" charset="0"/>
              </a:rPr>
              <a:t>, 2021). In Stoke City, the adoption of retrofitting strategies must be tailored to the socio-economic dynamics of the region to maximize participation and impact.</a:t>
            </a:r>
            <a:endParaRPr lang="en-GB" sz="1704" dirty="0">
              <a:latin typeface="Aptos" panose="020B0004020202020204" pitchFamily="34" charset="0"/>
              <a:ea typeface="Times New Roman" panose="02020603050405020304" pitchFamily="18" charset="0"/>
              <a:cs typeface="Times New Roman" panose="02020603050405020304" pitchFamily="18" charset="0"/>
            </a:endParaRPr>
          </a:p>
          <a:p>
            <a:pPr>
              <a:lnSpc>
                <a:spcPct val="115000"/>
              </a:lnSpc>
              <a:spcBef>
                <a:spcPts val="1136"/>
              </a:spcBef>
              <a:spcAft>
                <a:spcPts val="1136"/>
              </a:spcAft>
            </a:pPr>
            <a:endParaRPr lang="en-GB" sz="1704"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4" name="Diagram 23">
            <a:extLst>
              <a:ext uri="{FF2B5EF4-FFF2-40B4-BE49-F238E27FC236}">
                <a16:creationId xmlns:a16="http://schemas.microsoft.com/office/drawing/2014/main" id="{9E21C24B-428E-F1FD-6F7D-5752812E0040}"/>
              </a:ext>
            </a:extLst>
          </p:cNvPr>
          <p:cNvGraphicFramePr/>
          <p:nvPr>
            <p:extLst>
              <p:ext uri="{D42A27DB-BD31-4B8C-83A1-F6EECF244321}">
                <p14:modId xmlns:p14="http://schemas.microsoft.com/office/powerpoint/2010/main" val="2574245168"/>
              </p:ext>
            </p:extLst>
          </p:nvPr>
        </p:nvGraphicFramePr>
        <p:xfrm>
          <a:off x="567034" y="8667347"/>
          <a:ext cx="10152746" cy="2401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 name="TextBox 26">
            <a:extLst>
              <a:ext uri="{FF2B5EF4-FFF2-40B4-BE49-F238E27FC236}">
                <a16:creationId xmlns:a16="http://schemas.microsoft.com/office/drawing/2014/main" id="{A56F4F84-3727-8903-2715-53E165252669}"/>
              </a:ext>
            </a:extLst>
          </p:cNvPr>
          <p:cNvSpPr txBox="1"/>
          <p:nvPr/>
        </p:nvSpPr>
        <p:spPr>
          <a:xfrm>
            <a:off x="10796444" y="3604286"/>
            <a:ext cx="10048117" cy="10045122"/>
          </a:xfrm>
          <a:prstGeom prst="rect">
            <a:avLst/>
          </a:prstGeom>
          <a:noFill/>
        </p:spPr>
        <p:txBody>
          <a:bodyPr wrap="square">
            <a:spAutoFit/>
          </a:bodyPr>
          <a:lstStyle/>
          <a:p>
            <a:pPr>
              <a:lnSpc>
                <a:spcPct val="115000"/>
              </a:lnSpc>
              <a:spcAft>
                <a:spcPts val="948"/>
              </a:spcAft>
            </a:pPr>
            <a:r>
              <a:rPr lang="en-US" sz="1704"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Building</a:t>
            </a:r>
            <a:r>
              <a:rPr lang="en-US" sz="1704" dirty="0">
                <a:solidFill>
                  <a:srgbClr val="000000"/>
                </a:solidFill>
                <a:latin typeface="Calibri" panose="020F0502020204030204" pitchFamily="34" charset="0"/>
                <a:ea typeface="Calibri" panose="020F0502020204030204" pitchFamily="34" charset="0"/>
                <a:cs typeface="Times New Roman" panose="02020603050405020304" pitchFamily="18" charset="0"/>
              </a:rPr>
              <a:t>: Most respondents reside in council-owned properties, with varying perceptions of building quality. While some homes are described as "well insulated," others are noted as "poor" or "very poor," with issues like cold air infiltration through unsealed doors and floors. Most properties feature double-glazed windows, though some residents are unsure or lack them. Concerns over energy loss and rising winter bills are prevalent, with over half expressing worry.</a:t>
            </a:r>
            <a:r>
              <a:rPr lang="en-US" sz="1704"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948"/>
              </a:spcAft>
            </a:pPr>
            <a:r>
              <a:rPr lang="en-US" sz="1704" b="1" dirty="0">
                <a:latin typeface="Calibri" panose="020F0502020204030204" pitchFamily="34" charset="0"/>
                <a:ea typeface="Times New Roman" panose="02020603050405020304" pitchFamily="18" charset="0"/>
                <a:cs typeface="Calibri" panose="020F0502020204030204" pitchFamily="34" charset="0"/>
              </a:rPr>
              <a:t>People:</a:t>
            </a:r>
            <a:r>
              <a:rPr lang="en-US" sz="1704" dirty="0">
                <a:latin typeface="Calibri" panose="020F0502020204030204" pitchFamily="34" charset="0"/>
                <a:ea typeface="Times New Roman" panose="02020603050405020304" pitchFamily="18" charset="0"/>
                <a:cs typeface="Calibri" panose="020F0502020204030204" pitchFamily="34" charset="0"/>
              </a:rPr>
              <a:t> Household sizes varied in the survey, with most having two or more occupants. Engagement with environmental concerns is limited; only a few respondents have discussed such issues with the council or participated in carbon literacy programs.</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r>
              <a:rPr lang="en-US" sz="1704" b="1" dirty="0">
                <a:latin typeface="Calibri" panose="020F0502020204030204" pitchFamily="34" charset="0"/>
                <a:ea typeface="Times New Roman" panose="02020603050405020304" pitchFamily="18" charset="0"/>
                <a:cs typeface="Calibri" panose="020F0502020204030204" pitchFamily="34" charset="0"/>
              </a:rPr>
              <a:t>Energy</a:t>
            </a:r>
            <a:r>
              <a:rPr lang="en-US" sz="1704" dirty="0">
                <a:latin typeface="Calibri" panose="020F0502020204030204" pitchFamily="34" charset="0"/>
                <a:ea typeface="Times New Roman" panose="02020603050405020304" pitchFamily="18" charset="0"/>
                <a:cs typeface="Calibri" panose="020F0502020204030204" pitchFamily="34" charset="0"/>
              </a:rPr>
              <a:t>: Appliance ownership is widespread, with most households possessing essential appliances like refrigerators and heating systems, typically under four years old. </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r>
              <a:rPr lang="en-US" sz="1704" b="1" dirty="0">
                <a:latin typeface="Calibri" panose="020F0502020204030204" pitchFamily="34" charset="0"/>
                <a:ea typeface="Calibri" panose="020F0502020204030204" pitchFamily="34" charset="0"/>
                <a:cs typeface="Calibri" panose="020F0502020204030204" pitchFamily="34" charset="0"/>
              </a:rPr>
              <a:t>Water: </a:t>
            </a:r>
            <a:r>
              <a:rPr lang="en-US" sz="1704" dirty="0">
                <a:latin typeface="Calibri" panose="020F0502020204030204" pitchFamily="34" charset="0"/>
                <a:ea typeface="Times New Roman" panose="02020603050405020304" pitchFamily="18" charset="0"/>
                <a:cs typeface="Calibri" panose="020F0502020204030204" pitchFamily="34" charset="0"/>
              </a:rPr>
              <a:t>Water infrastructure is generally well-maintained, but awareness of wastewater discharge and sustainable systems like greywater recycling is limited among the responding residents. The rise in citizen science monitoring has generated opportunities to overcome this issue (Starkey et al., 2024).</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US"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endParaRPr lang="en-GB" sz="1704"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8" name="Chart 27">
            <a:extLst>
              <a:ext uri="{FF2B5EF4-FFF2-40B4-BE49-F238E27FC236}">
                <a16:creationId xmlns:a16="http://schemas.microsoft.com/office/drawing/2014/main" id="{3B0C52BA-A7FC-372D-0727-EC3ECCABAD10}"/>
              </a:ext>
            </a:extLst>
          </p:cNvPr>
          <p:cNvGraphicFramePr>
            <a:graphicFrameLocks/>
          </p:cNvGraphicFramePr>
          <p:nvPr>
            <p:extLst>
              <p:ext uri="{D42A27DB-BD31-4B8C-83A1-F6EECF244321}">
                <p14:modId xmlns:p14="http://schemas.microsoft.com/office/powerpoint/2010/main" val="3381605750"/>
              </p:ext>
            </p:extLst>
          </p:nvPr>
        </p:nvGraphicFramePr>
        <p:xfrm>
          <a:off x="10539381" y="7778730"/>
          <a:ext cx="4849072" cy="310282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9" name="Chart 28">
            <a:extLst>
              <a:ext uri="{FF2B5EF4-FFF2-40B4-BE49-F238E27FC236}">
                <a16:creationId xmlns:a16="http://schemas.microsoft.com/office/drawing/2014/main" id="{D672F297-FA24-033E-3CC2-9E818DB5EACF}"/>
              </a:ext>
            </a:extLst>
          </p:cNvPr>
          <p:cNvGraphicFramePr>
            <a:graphicFrameLocks/>
          </p:cNvGraphicFramePr>
          <p:nvPr>
            <p:extLst>
              <p:ext uri="{D42A27DB-BD31-4B8C-83A1-F6EECF244321}">
                <p14:modId xmlns:p14="http://schemas.microsoft.com/office/powerpoint/2010/main" val="239431571"/>
              </p:ext>
            </p:extLst>
          </p:nvPr>
        </p:nvGraphicFramePr>
        <p:xfrm>
          <a:off x="10691811" y="1660486"/>
          <a:ext cx="5426343" cy="1943801"/>
        </p:xfrm>
        <a:graphic>
          <a:graphicData uri="http://schemas.openxmlformats.org/drawingml/2006/chart">
            <c:chart xmlns:c="http://schemas.openxmlformats.org/drawingml/2006/chart" xmlns:r="http://schemas.openxmlformats.org/officeDocument/2006/relationships" r:id="rId8"/>
          </a:graphicData>
        </a:graphic>
      </p:graphicFrame>
      <p:sp>
        <p:nvSpPr>
          <p:cNvPr id="30" name="Rectangle 29">
            <a:extLst>
              <a:ext uri="{FF2B5EF4-FFF2-40B4-BE49-F238E27FC236}">
                <a16:creationId xmlns:a16="http://schemas.microsoft.com/office/drawing/2014/main" id="{5632DFFA-60BF-5461-BDC6-94CB455BE5E8}"/>
              </a:ext>
            </a:extLst>
          </p:cNvPr>
          <p:cNvSpPr/>
          <p:nvPr/>
        </p:nvSpPr>
        <p:spPr>
          <a:xfrm>
            <a:off x="16148229" y="1811800"/>
            <a:ext cx="4696329" cy="17625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15000"/>
              </a:lnSpc>
              <a:spcAft>
                <a:spcPts val="948"/>
              </a:spcAft>
            </a:pPr>
            <a:r>
              <a:rPr lang="en-US" sz="1704" b="1" dirty="0">
                <a:latin typeface="Calibri" panose="020F0502020204030204" pitchFamily="34" charset="0"/>
                <a:ea typeface="Calibri" panose="020F0502020204030204" pitchFamily="34" charset="0"/>
                <a:cs typeface="Times New Roman" panose="02020603050405020304" pitchFamily="18" charset="0"/>
              </a:rPr>
              <a:t>ANALYSIS OF KEY FINDINGS</a:t>
            </a:r>
            <a:endParaRPr lang="en-GB" sz="1704"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2" name="Chart 31">
            <a:extLst>
              <a:ext uri="{FF2B5EF4-FFF2-40B4-BE49-F238E27FC236}">
                <a16:creationId xmlns:a16="http://schemas.microsoft.com/office/drawing/2014/main" id="{63BCF891-1396-EFBF-8AA8-D17A45BFFE43}"/>
              </a:ext>
            </a:extLst>
          </p:cNvPr>
          <p:cNvGraphicFramePr>
            <a:graphicFrameLocks/>
          </p:cNvGraphicFramePr>
          <p:nvPr>
            <p:extLst>
              <p:ext uri="{D42A27DB-BD31-4B8C-83A1-F6EECF244321}">
                <p14:modId xmlns:p14="http://schemas.microsoft.com/office/powerpoint/2010/main" val="3665096256"/>
              </p:ext>
            </p:extLst>
          </p:nvPr>
        </p:nvGraphicFramePr>
        <p:xfrm>
          <a:off x="15691517" y="8063750"/>
          <a:ext cx="4527966" cy="2529166"/>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4" name="Chart 33">
            <a:extLst>
              <a:ext uri="{FF2B5EF4-FFF2-40B4-BE49-F238E27FC236}">
                <a16:creationId xmlns:a16="http://schemas.microsoft.com/office/drawing/2014/main" id="{E5DDD806-B39D-3681-CEDB-F86F5B7212F5}"/>
              </a:ext>
            </a:extLst>
          </p:cNvPr>
          <p:cNvGraphicFramePr>
            <a:graphicFrameLocks/>
          </p:cNvGraphicFramePr>
          <p:nvPr>
            <p:extLst>
              <p:ext uri="{D42A27DB-BD31-4B8C-83A1-F6EECF244321}">
                <p14:modId xmlns:p14="http://schemas.microsoft.com/office/powerpoint/2010/main" val="422360537"/>
              </p:ext>
            </p:extLst>
          </p:nvPr>
        </p:nvGraphicFramePr>
        <p:xfrm>
          <a:off x="10721888" y="11069170"/>
          <a:ext cx="5426343" cy="2558031"/>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5" name="Chart 34">
            <a:extLst>
              <a:ext uri="{FF2B5EF4-FFF2-40B4-BE49-F238E27FC236}">
                <a16:creationId xmlns:a16="http://schemas.microsoft.com/office/drawing/2014/main" id="{46B2FDE7-A2F6-6E1E-4119-5946545E7E86}"/>
              </a:ext>
            </a:extLst>
          </p:cNvPr>
          <p:cNvGraphicFramePr>
            <a:graphicFrameLocks/>
          </p:cNvGraphicFramePr>
          <p:nvPr>
            <p:extLst>
              <p:ext uri="{D42A27DB-BD31-4B8C-83A1-F6EECF244321}">
                <p14:modId xmlns:p14="http://schemas.microsoft.com/office/powerpoint/2010/main" val="2056711314"/>
              </p:ext>
            </p:extLst>
          </p:nvPr>
        </p:nvGraphicFramePr>
        <p:xfrm>
          <a:off x="15889956" y="10945905"/>
          <a:ext cx="4329529" cy="2597717"/>
        </p:xfrm>
        <a:graphic>
          <a:graphicData uri="http://schemas.openxmlformats.org/drawingml/2006/chart">
            <c:chart xmlns:c="http://schemas.openxmlformats.org/drawingml/2006/chart" xmlns:r="http://schemas.openxmlformats.org/officeDocument/2006/relationships" r:id="rId11"/>
          </a:graphicData>
        </a:graphic>
      </p:graphicFrame>
      <p:sp>
        <p:nvSpPr>
          <p:cNvPr id="37" name="TextBox 36">
            <a:extLst>
              <a:ext uri="{FF2B5EF4-FFF2-40B4-BE49-F238E27FC236}">
                <a16:creationId xmlns:a16="http://schemas.microsoft.com/office/drawing/2014/main" id="{FCDC97CA-BCE3-9739-B003-C55EEAB9824B}"/>
              </a:ext>
            </a:extLst>
          </p:cNvPr>
          <p:cNvSpPr txBox="1"/>
          <p:nvPr/>
        </p:nvSpPr>
        <p:spPr>
          <a:xfrm>
            <a:off x="643703" y="14455724"/>
            <a:ext cx="10048119" cy="3376630"/>
          </a:xfrm>
          <a:prstGeom prst="rect">
            <a:avLst/>
          </a:prstGeom>
          <a:noFill/>
        </p:spPr>
        <p:txBody>
          <a:bodyPr wrap="square">
            <a:spAutoFit/>
          </a:bodyPr>
          <a:lstStyle/>
          <a:p>
            <a:pPr algn="ctr">
              <a:lnSpc>
                <a:spcPct val="115000"/>
              </a:lnSpc>
              <a:spcAft>
                <a:spcPts val="948"/>
              </a:spcAft>
            </a:pPr>
            <a:r>
              <a:rPr lang="en-US" sz="1704" b="1" dirty="0">
                <a:latin typeface="Calibri" panose="020F0502020204030204" pitchFamily="34" charset="0"/>
                <a:ea typeface="Calibri" panose="020F0502020204030204" pitchFamily="34" charset="0"/>
                <a:cs typeface="Times New Roman" panose="02020603050405020304" pitchFamily="18" charset="0"/>
              </a:rPr>
              <a:t>REFLECTION</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r>
              <a:rPr lang="en-US" sz="1704"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reflective chapter employs Driscoll’s “What? So What? Now What?” model to examine my learning journey and outcomes of the retrofitting project undertaken for Stoke-on-Trent City Council. Driscoll’s framework prompts three questions: “What?” to describe the experience, “So What?” to interpret its significance, and “Now What?” to identify future actions (Plack and Driscoll, 2024).</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15000"/>
              </a:lnSpc>
              <a:buFont typeface="Symbol" panose="05050102010706020507" pitchFamily="18" charset="2"/>
              <a:buChar char=""/>
            </a:pPr>
            <a:r>
              <a:rPr lang="en-US" sz="1704"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What?</a:t>
            </a:r>
            <a:r>
              <a:rPr lang="en-US" sz="1704" dirty="0">
                <a:solidFill>
                  <a:srgbClr val="000000"/>
                </a:solidFill>
                <a:latin typeface="Calibri" panose="020F0502020204030204" pitchFamily="34" charset="0"/>
                <a:ea typeface="Calibri" panose="020F0502020204030204" pitchFamily="34" charset="0"/>
                <a:cs typeface="Times New Roman" panose="02020603050405020304" pitchFamily="18" charset="0"/>
              </a:rPr>
              <a:t> Literature reviews of peer-reviewed articles to understand technical considerations of housing retrofits</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15000"/>
              </a:lnSpc>
              <a:buFont typeface="Symbol" panose="05050102010706020507" pitchFamily="18" charset="2"/>
              <a:buChar char=""/>
            </a:pPr>
            <a:r>
              <a:rPr lang="en-US" sz="1704"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So What?</a:t>
            </a:r>
            <a:r>
              <a:rPr lang="en-US" sz="1704" dirty="0">
                <a:solidFill>
                  <a:srgbClr val="000000"/>
                </a:solidFill>
                <a:latin typeface="Calibri" panose="020F0502020204030204" pitchFamily="34" charset="0"/>
                <a:ea typeface="Calibri" panose="020F0502020204030204" pitchFamily="34" charset="0"/>
                <a:cs typeface="Times New Roman" panose="02020603050405020304" pitchFamily="18" charset="0"/>
              </a:rPr>
              <a:t> Identifying key trends in sustainable housing.</a:t>
            </a:r>
            <a:endParaRPr lang="en-GB" sz="1704"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15000"/>
              </a:lnSpc>
              <a:spcAft>
                <a:spcPts val="948"/>
              </a:spcAft>
              <a:buFont typeface="Symbol" panose="05050102010706020507" pitchFamily="18" charset="2"/>
              <a:buChar char=""/>
            </a:pPr>
            <a:r>
              <a:rPr lang="en-US" sz="1704"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Now What?</a:t>
            </a:r>
            <a:r>
              <a:rPr lang="en-US" sz="1704" dirty="0">
                <a:solidFill>
                  <a:srgbClr val="000000"/>
                </a:solidFill>
                <a:latin typeface="Calibri" panose="020F0502020204030204" pitchFamily="34" charset="0"/>
                <a:ea typeface="Calibri" panose="020F0502020204030204" pitchFamily="34" charset="0"/>
                <a:cs typeface="Times New Roman" panose="02020603050405020304" pitchFamily="18" charset="0"/>
              </a:rPr>
              <a:t> Integrating participatory design sessions with tenants and local stakeholders at the outset to ensure that lived experiences directly inform research questions and solution pathways</a:t>
            </a:r>
            <a:endParaRPr lang="en-GB" sz="1704" dirty="0">
              <a:latin typeface="Calibri" panose="020F0502020204030204" pitchFamily="34" charset="0"/>
              <a:ea typeface="Calibri" panose="020F0502020204030204" pitchFamily="34" charset="0"/>
              <a:cs typeface="Times New Roman" panose="02020603050405020304" pitchFamily="18" charset="0"/>
            </a:endParaRPr>
          </a:p>
        </p:txBody>
      </p:sp>
      <p:sp>
        <p:nvSpPr>
          <p:cNvPr id="39" name="TextBox 38">
            <a:extLst>
              <a:ext uri="{FF2B5EF4-FFF2-40B4-BE49-F238E27FC236}">
                <a16:creationId xmlns:a16="http://schemas.microsoft.com/office/drawing/2014/main" id="{E07262E2-9B30-D90A-446F-269905024ACE}"/>
              </a:ext>
            </a:extLst>
          </p:cNvPr>
          <p:cNvSpPr txBox="1"/>
          <p:nvPr/>
        </p:nvSpPr>
        <p:spPr>
          <a:xfrm>
            <a:off x="11064640" y="14103457"/>
            <a:ext cx="10167178" cy="7294305"/>
          </a:xfrm>
          <a:prstGeom prst="rect">
            <a:avLst/>
          </a:prstGeom>
          <a:noFill/>
        </p:spPr>
        <p:txBody>
          <a:bodyPr wrap="square">
            <a:spAutoFit/>
          </a:bodyPr>
          <a:lstStyle/>
          <a:p>
            <a:pPr algn="ctr">
              <a:lnSpc>
                <a:spcPct val="115000"/>
              </a:lnSpc>
              <a:spcAft>
                <a:spcPts val="948"/>
              </a:spcAft>
            </a:pPr>
            <a:r>
              <a:rPr lang="en-US" sz="1894" b="1" dirty="0">
                <a:latin typeface="Calibri" panose="020F0502020204030204" pitchFamily="34" charset="0"/>
                <a:ea typeface="Times New Roman" panose="02020603050405020304" pitchFamily="18" charset="0"/>
                <a:cs typeface="Calibri" panose="020F0502020204030204" pitchFamily="34" charset="0"/>
              </a:rPr>
              <a:t>RECOMMENDATIONS</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r>
              <a:rPr lang="en-US" sz="1704" b="1" dirty="0">
                <a:latin typeface="Calibri" panose="020F0502020204030204" pitchFamily="34" charset="0"/>
                <a:ea typeface="Calibri" panose="020F0502020204030204" pitchFamily="34" charset="0"/>
                <a:cs typeface="Calibri" panose="020F0502020204030204" pitchFamily="34" charset="0"/>
              </a:rPr>
              <a:t>Short Term:</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50000"/>
              </a:lnSpc>
              <a:spcAft>
                <a:spcPts val="948"/>
              </a:spcAft>
              <a:buFont typeface="Arial" panose="020B0604020202020204" pitchFamily="34" charset="0"/>
              <a:buChar char="●"/>
            </a:pPr>
            <a:r>
              <a:rPr lang="en-US" sz="1704" b="1" dirty="0">
                <a:latin typeface="Calibri" panose="020F0502020204030204" pitchFamily="34" charset="0"/>
                <a:ea typeface="Times New Roman" panose="02020603050405020304" pitchFamily="18" charset="0"/>
                <a:cs typeface="Calibri" panose="020F0502020204030204" pitchFamily="34" charset="0"/>
              </a:rPr>
              <a:t>Standardize Methodological Protocols:</a:t>
            </a:r>
            <a:r>
              <a:rPr lang="en-US" sz="1704" dirty="0">
                <a:latin typeface="Calibri" panose="020F0502020204030204" pitchFamily="34" charset="0"/>
                <a:ea typeface="Times New Roman" panose="02020603050405020304" pitchFamily="18" charset="0"/>
                <a:cs typeface="Calibri" panose="020F0502020204030204" pitchFamily="34" charset="0"/>
              </a:rPr>
              <a:t> Conduct a comprehensive audit of current research procedures within the first year to identify inconsistencies. Implement standardized data collection templates and quality control checklists across teams to reduce variability and improve reproducibility. Audit water systems for leaks and inefficiencies and provide free or subsidized LED bulbs and promote their usage.</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948"/>
              </a:spcAft>
            </a:pPr>
            <a:r>
              <a:rPr lang="en-US" sz="1704" b="1" dirty="0">
                <a:latin typeface="Calibri" panose="020F0502020204030204" pitchFamily="34" charset="0"/>
                <a:ea typeface="Times New Roman" panose="02020603050405020304" pitchFamily="18" charset="0"/>
                <a:cs typeface="Calibri" panose="020F0502020204030204" pitchFamily="34" charset="0"/>
              </a:rPr>
              <a:t>Medium Term:</a:t>
            </a:r>
            <a:r>
              <a:rPr lang="en-US" sz="1704" dirty="0">
                <a:latin typeface="Calibri" panose="020F0502020204030204" pitchFamily="34" charset="0"/>
                <a:ea typeface="Times New Roman" panose="02020603050405020304" pitchFamily="18" charset="0"/>
                <a:cs typeface="Calibri" panose="020F0502020204030204" pitchFamily="34" charset="0"/>
              </a:rPr>
              <a:t> </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50000"/>
              </a:lnSpc>
              <a:spcAft>
                <a:spcPts val="948"/>
              </a:spcAft>
              <a:buFont typeface="Symbol" panose="05050102010706020507" pitchFamily="18" charset="2"/>
              <a:buChar char=""/>
            </a:pPr>
            <a:r>
              <a:rPr lang="en-US" sz="1704" b="1" dirty="0">
                <a:latin typeface="Times New Roman" panose="02020603050405020304" pitchFamily="18" charset="0"/>
                <a:ea typeface="Times New Roman" panose="02020603050405020304" pitchFamily="18" charset="0"/>
                <a:cs typeface="Times New Roman" panose="02020603050405020304" pitchFamily="18" charset="0"/>
              </a:rPr>
              <a:t>Skill Development Initiatives:</a:t>
            </a:r>
            <a:r>
              <a:rPr lang="en-US" sz="1704" dirty="0">
                <a:latin typeface="Times New Roman" panose="02020603050405020304" pitchFamily="18" charset="0"/>
                <a:ea typeface="Times New Roman" panose="02020603050405020304" pitchFamily="18" charset="0"/>
                <a:cs typeface="Times New Roman" panose="02020603050405020304" pitchFamily="18" charset="0"/>
              </a:rPr>
              <a:t> Offer appliance replacement programs for older, inefficient models and educate households about simple energy-saving habits, like unplugging devices, smart thermostat use, etc.</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948"/>
              </a:spcAft>
            </a:pPr>
            <a:r>
              <a:rPr lang="en-US" sz="1704" b="1" dirty="0">
                <a:latin typeface="Calibri" panose="020F0502020204030204" pitchFamily="34" charset="0"/>
                <a:ea typeface="Times New Roman" panose="02020603050405020304" pitchFamily="18" charset="0"/>
                <a:cs typeface="Calibri" panose="020F0502020204030204" pitchFamily="34" charset="0"/>
              </a:rPr>
              <a:t>Long Term:</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50000"/>
              </a:lnSpc>
              <a:spcAft>
                <a:spcPts val="948"/>
              </a:spcAft>
              <a:buFont typeface="Symbol" panose="05050102010706020507" pitchFamily="18" charset="2"/>
              <a:buChar char=""/>
            </a:pPr>
            <a:r>
              <a:rPr lang="en-US" sz="1704" b="1" dirty="0">
                <a:latin typeface="Times New Roman" panose="02020603050405020304" pitchFamily="18" charset="0"/>
                <a:ea typeface="Times New Roman" panose="02020603050405020304" pitchFamily="18" charset="0"/>
                <a:cs typeface="Times New Roman" panose="02020603050405020304" pitchFamily="18" charset="0"/>
              </a:rPr>
              <a:t>Institutionalize Continuous Methodological Innovation:</a:t>
            </a:r>
            <a:r>
              <a:rPr lang="en-US" sz="1704" dirty="0">
                <a:latin typeface="Times New Roman" panose="02020603050405020304" pitchFamily="18" charset="0"/>
                <a:ea typeface="Times New Roman" panose="02020603050405020304" pitchFamily="18" charset="0"/>
                <a:cs typeface="Times New Roman" panose="02020603050405020304" pitchFamily="18" charset="0"/>
              </a:rPr>
              <a:t> Establish a dedicated unit by Year 6 to continuously evaluate and update research protocols, integrating emerging tools such as AI-driven experimental design to maintain cutting-edge standards.</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marL="324730" indent="-324730">
              <a:lnSpc>
                <a:spcPct val="150000"/>
              </a:lnSpc>
              <a:spcAft>
                <a:spcPts val="1136"/>
              </a:spcAft>
              <a:buFont typeface="Arial" panose="020B0604020202020204" pitchFamily="34" charset="0"/>
              <a:buChar char="●"/>
            </a:pPr>
            <a:r>
              <a:rPr lang="en-US" sz="1704" b="1" dirty="0">
                <a:latin typeface="Times New Roman" panose="02020603050405020304" pitchFamily="18" charset="0"/>
                <a:ea typeface="Times New Roman" panose="02020603050405020304" pitchFamily="18" charset="0"/>
                <a:cs typeface="Times New Roman" panose="02020603050405020304" pitchFamily="18" charset="0"/>
              </a:rPr>
              <a:t>Sustainable Infrastructure Fund:</a:t>
            </a:r>
            <a:r>
              <a:rPr lang="en-US" sz="1704" dirty="0">
                <a:latin typeface="Times New Roman" panose="02020603050405020304" pitchFamily="18" charset="0"/>
                <a:ea typeface="Times New Roman" panose="02020603050405020304" pitchFamily="18" charset="0"/>
                <a:cs typeface="Times New Roman" panose="02020603050405020304" pitchFamily="18" charset="0"/>
              </a:rPr>
              <a:t> Create an endowment fund by Year 8 to finance regular technology refresh cycles every 5 years, mitigating risks of obsolescence and ensuring ongoing operational excellence.</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948"/>
              </a:spcAft>
            </a:pPr>
            <a:r>
              <a:rPr lang="en-US" sz="1704" b="1" dirty="0">
                <a:latin typeface="Calibri" panose="020F0502020204030204" pitchFamily="34" charset="0"/>
                <a:ea typeface="Times New Roman" panose="02020603050405020304" pitchFamily="18" charset="0"/>
                <a:cs typeface="Calibri" panose="020F0502020204030204" pitchFamily="34" charset="0"/>
              </a:rPr>
              <a:t> </a:t>
            </a:r>
            <a:endParaRPr lang="en-GB" sz="3030" dirty="0">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4B2A85D7-8463-291E-FC3B-44F71420720B}"/>
              </a:ext>
            </a:extLst>
          </p:cNvPr>
          <p:cNvSpPr txBox="1"/>
          <p:nvPr/>
        </p:nvSpPr>
        <p:spPr>
          <a:xfrm>
            <a:off x="643703" y="18077811"/>
            <a:ext cx="10188827" cy="3106043"/>
          </a:xfrm>
          <a:prstGeom prst="rect">
            <a:avLst/>
          </a:prstGeom>
          <a:noFill/>
        </p:spPr>
        <p:txBody>
          <a:bodyPr wrap="square">
            <a:spAutoFit/>
          </a:bodyPr>
          <a:lstStyle/>
          <a:p>
            <a:pPr algn="ctr">
              <a:lnSpc>
                <a:spcPct val="115000"/>
              </a:lnSpc>
              <a:spcAft>
                <a:spcPts val="948"/>
              </a:spcAft>
            </a:pPr>
            <a:r>
              <a:rPr lang="en-US" sz="1894" b="1" dirty="0">
                <a:latin typeface="Calibri" panose="020F0502020204030204" pitchFamily="34" charset="0"/>
                <a:ea typeface="Calibri" panose="020F0502020204030204" pitchFamily="34" charset="0"/>
                <a:cs typeface="Times New Roman" panose="02020603050405020304" pitchFamily="18" charset="0"/>
              </a:rPr>
              <a:t>CONCLUSION</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r>
              <a:rPr lang="en-US" sz="1704" dirty="0">
                <a:latin typeface="Calibri" panose="020F0502020204030204" pitchFamily="34" charset="0"/>
                <a:ea typeface="Times New Roman" panose="02020603050405020304" pitchFamily="18" charset="0"/>
                <a:cs typeface="Calibri" panose="020F0502020204030204" pitchFamily="34" charset="0"/>
              </a:rPr>
              <a:t>From multiple indications, Stoke-on-Trent City Council has placed retrofit at the heart of its strategy to tackle fuel poverty, improve home comfort and drive down carbon emissions. In its Fuel Poverty Strategy 2023–2028, the Council commits to four strategic objectives: helping residents reduce energy bills, improving domestic building efficiencies to curb cold-related illness, maximizing incomes and boosting renewable energy uptake (Benton, 2025). To deliver on these aims, a five-year, £117 million capital investment program (2023–2028) dedicates £15 million alone to energy efficiency measures – chiefly external wall and loft insulation and replacement of outdated heating systems – to mitigate damp and heat loss in its housing stock.</a:t>
            </a:r>
            <a:endParaRPr lang="en-GB" sz="303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948"/>
              </a:spcAft>
            </a:pPr>
            <a:r>
              <a:rPr lang="en-US" sz="1704" dirty="0">
                <a:latin typeface="Calibri" panose="020F0502020204030204" pitchFamily="34" charset="0"/>
                <a:ea typeface="Times New Roman" panose="02020603050405020304" pitchFamily="18" charset="0"/>
                <a:cs typeface="Calibri" panose="020F0502020204030204" pitchFamily="34" charset="0"/>
              </a:rPr>
              <a:t> </a:t>
            </a:r>
            <a:endParaRPr lang="en-GB" sz="3030" dirty="0">
              <a:latin typeface="Calibri" panose="020F0502020204030204" pitchFamily="34" charset="0"/>
              <a:ea typeface="Calibri" panose="020F0502020204030204" pitchFamily="34" charset="0"/>
              <a:cs typeface="Times New Roman" panose="02020603050405020304" pitchFamily="18" charset="0"/>
            </a:endParaRPr>
          </a:p>
        </p:txBody>
      </p:sp>
      <p:sp>
        <p:nvSpPr>
          <p:cNvPr id="42" name="Rectangle 41">
            <a:extLst>
              <a:ext uri="{FF2B5EF4-FFF2-40B4-BE49-F238E27FC236}">
                <a16:creationId xmlns:a16="http://schemas.microsoft.com/office/drawing/2014/main" id="{EC682D65-A33D-825D-B190-EEC4C3D78C68}"/>
              </a:ext>
            </a:extLst>
          </p:cNvPr>
          <p:cNvSpPr/>
          <p:nvPr/>
        </p:nvSpPr>
        <p:spPr>
          <a:xfrm>
            <a:off x="4" y="22632013"/>
            <a:ext cx="21383625" cy="123590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1000"/>
              </a:spcAft>
            </a:pPr>
            <a:r>
              <a:rPr lang="en-US" sz="2400" b="1" dirty="0">
                <a:latin typeface="Calibri" panose="020F0502020204030204" pitchFamily="34" charset="0"/>
                <a:ea typeface="Calibri" panose="020F0502020204030204" pitchFamily="34" charset="0"/>
                <a:cs typeface="Times New Roman" panose="02020603050405020304" pitchFamily="18" charset="0"/>
              </a:rPr>
              <a:t> List of References</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Act on Energy (2024). </a:t>
            </a:r>
            <a:r>
              <a:rPr lang="en-US" i="1" dirty="0">
                <a:latin typeface="Times New Roman" panose="02020603050405020304" pitchFamily="18" charset="0"/>
                <a:ea typeface="Times New Roman" panose="02020603050405020304" pitchFamily="18" charset="0"/>
                <a:cs typeface="Times New Roman" panose="02020603050405020304" pitchFamily="18" charset="0"/>
              </a:rPr>
              <a:t>Energy Company Obligation 4 Scheme | Act on Energy</a:t>
            </a:r>
            <a:r>
              <a:rPr lang="en-US" dirty="0">
                <a:latin typeface="Times New Roman" panose="02020603050405020304" pitchFamily="18" charset="0"/>
                <a:ea typeface="Times New Roman" panose="02020603050405020304" pitchFamily="18" charset="0"/>
                <a:cs typeface="Times New Roman" panose="02020603050405020304" pitchFamily="18" charset="0"/>
              </a:rPr>
              <a:t>. [online] Actonenergy.org.uk. Available at: https://www.actonenergy.org.uk/eco [Accessed 19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Alabid</a:t>
            </a:r>
            <a:r>
              <a:rPr lang="en-US" dirty="0">
                <a:latin typeface="Times New Roman" panose="02020603050405020304" pitchFamily="18" charset="0"/>
                <a:ea typeface="Times New Roman" panose="02020603050405020304" pitchFamily="18" charset="0"/>
                <a:cs typeface="Times New Roman" panose="02020603050405020304" pitchFamily="18" charset="0"/>
              </a:rPr>
              <a:t>, J.,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Bennadji</a:t>
            </a:r>
            <a:r>
              <a:rPr lang="en-US" dirty="0">
                <a:latin typeface="Times New Roman" panose="02020603050405020304" pitchFamily="18" charset="0"/>
                <a:ea typeface="Times New Roman" panose="02020603050405020304" pitchFamily="18" charset="0"/>
                <a:cs typeface="Times New Roman" panose="02020603050405020304" pitchFamily="18" charset="0"/>
              </a:rPr>
              <a:t>, A. and Seddiki, M. (2022). A Review on the Energy Retrofit Policies and Improvements of the UK Existing Buildings, Challenges and Benefits. </a:t>
            </a:r>
            <a:r>
              <a:rPr lang="en-US" i="1" dirty="0">
                <a:latin typeface="Times New Roman" panose="02020603050405020304" pitchFamily="18" charset="0"/>
                <a:ea typeface="Times New Roman" panose="02020603050405020304" pitchFamily="18" charset="0"/>
                <a:cs typeface="Times New Roman" panose="02020603050405020304" pitchFamily="18" charset="0"/>
              </a:rPr>
              <a:t>Renewable and Sustainable Energy Reviews</a:t>
            </a:r>
            <a:r>
              <a:rPr lang="en-US" dirty="0">
                <a:latin typeface="Times New Roman" panose="02020603050405020304" pitchFamily="18" charset="0"/>
                <a:ea typeface="Times New Roman" panose="02020603050405020304" pitchFamily="18" charset="0"/>
                <a:cs typeface="Times New Roman" panose="02020603050405020304" pitchFamily="18" charset="0"/>
              </a:rPr>
              <a:t>, [online] 159, p.112161.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2"/>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2"/>
              </a:rPr>
              <a:t>://doi.org/10.1016/j.rser.2022.112161</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19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Alazazmeh</a:t>
            </a:r>
            <a:r>
              <a:rPr lang="en-US" dirty="0">
                <a:latin typeface="Times New Roman" panose="02020603050405020304" pitchFamily="18" charset="0"/>
                <a:ea typeface="Times New Roman" panose="02020603050405020304" pitchFamily="18" charset="0"/>
                <a:cs typeface="Times New Roman" panose="02020603050405020304" pitchFamily="18" charset="0"/>
              </a:rPr>
              <a:t>, A. and Asif, M. (2021). Commercial building retrofitting: Assessment of improvements in energy performance and indoor air quality. </a:t>
            </a:r>
            <a:r>
              <a:rPr lang="en-US" i="1" dirty="0">
                <a:latin typeface="Times New Roman" panose="02020603050405020304" pitchFamily="18" charset="0"/>
                <a:ea typeface="Times New Roman" panose="02020603050405020304" pitchFamily="18" charset="0"/>
                <a:cs typeface="Times New Roman" panose="02020603050405020304" pitchFamily="18" charset="0"/>
              </a:rPr>
              <a:t>Case Studies in Thermal Engineering</a:t>
            </a:r>
            <a:r>
              <a:rPr lang="en-US" dirty="0">
                <a:latin typeface="Times New Roman" panose="02020603050405020304" pitchFamily="18" charset="0"/>
                <a:ea typeface="Times New Roman" panose="02020603050405020304" pitchFamily="18" charset="0"/>
                <a:cs typeface="Times New Roman" panose="02020603050405020304" pitchFamily="18" charset="0"/>
              </a:rPr>
              <a:t>, 26, p.100946.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3"/>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3"/>
              </a:rPr>
              <a:t>://doi.org/10.1016/j.csite.2021.100946</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19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Avanzini</a:t>
            </a:r>
            <a:r>
              <a:rPr lang="en-US" dirty="0">
                <a:latin typeface="Times New Roman" panose="02020603050405020304" pitchFamily="18" charset="0"/>
                <a:ea typeface="Times New Roman" panose="02020603050405020304" pitchFamily="18" charset="0"/>
                <a:cs typeface="Times New Roman" panose="02020603050405020304" pitchFamily="18" charset="0"/>
              </a:rPr>
              <a:t>, M., Pinheiro, M.D., Gomes, R. and Rolim, C. (2022). Energy retrofit as an answer to public health costs of fuel poverty in Lisbon social housing. </a:t>
            </a:r>
            <a:r>
              <a:rPr lang="en-US" i="1" dirty="0">
                <a:latin typeface="Times New Roman" panose="02020603050405020304" pitchFamily="18" charset="0"/>
                <a:ea typeface="Times New Roman" panose="02020603050405020304" pitchFamily="18" charset="0"/>
                <a:cs typeface="Times New Roman" panose="02020603050405020304" pitchFamily="18" charset="0"/>
              </a:rPr>
              <a:t>Energy Policy</a:t>
            </a:r>
            <a:r>
              <a:rPr lang="en-US" dirty="0">
                <a:latin typeface="Times New Roman" panose="02020603050405020304" pitchFamily="18" charset="0"/>
                <a:ea typeface="Times New Roman" panose="02020603050405020304" pitchFamily="18" charset="0"/>
                <a:cs typeface="Times New Roman" panose="02020603050405020304" pitchFamily="18" charset="0"/>
              </a:rPr>
              <a:t>, 160, p.112658.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4"/>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4"/>
              </a:rPr>
              <a:t>://doi.org/10.1016/j.enpol.2021.112658</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19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Bergman, N. and Foxon, T.J. (2020). Reframing policy for the energy efficiency challenge: Insights from housing retrofits in the United Kingdom. </a:t>
            </a:r>
            <a:r>
              <a:rPr lang="en-US" i="1" dirty="0">
                <a:latin typeface="Times New Roman" panose="02020603050405020304" pitchFamily="18" charset="0"/>
                <a:ea typeface="Times New Roman" panose="02020603050405020304" pitchFamily="18" charset="0"/>
                <a:cs typeface="Times New Roman" panose="02020603050405020304" pitchFamily="18" charset="0"/>
              </a:rPr>
              <a:t>Energy Research &amp; Social Science</a:t>
            </a:r>
            <a:r>
              <a:rPr lang="en-US" dirty="0">
                <a:latin typeface="Times New Roman" panose="02020603050405020304" pitchFamily="18" charset="0"/>
                <a:ea typeface="Times New Roman" panose="02020603050405020304" pitchFamily="18" charset="0"/>
                <a:cs typeface="Times New Roman" panose="02020603050405020304" pitchFamily="18" charset="0"/>
              </a:rPr>
              <a:t>, 63, p.101386.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5"/>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5"/>
              </a:rPr>
              <a:t>://doi.org/10.1016/j.erss.2019.101386</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19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Brodin, J. and Boyner, E. (2021). </a:t>
            </a:r>
            <a:r>
              <a:rPr lang="en-US" i="1" dirty="0">
                <a:latin typeface="Times New Roman" panose="02020603050405020304" pitchFamily="18" charset="0"/>
                <a:ea typeface="Times New Roman" panose="02020603050405020304" pitchFamily="18" charset="0"/>
                <a:cs typeface="Times New Roman" panose="02020603050405020304" pitchFamily="18" charset="0"/>
              </a:rPr>
              <a:t>Smart Homes: Design &amp; Development of an Application From a User Centered Perspective</a:t>
            </a:r>
            <a:r>
              <a:rPr lang="en-US" dirty="0">
                <a:latin typeface="Times New Roman" panose="02020603050405020304" pitchFamily="18" charset="0"/>
                <a:ea typeface="Times New Roman" panose="02020603050405020304" pitchFamily="18" charset="0"/>
                <a:cs typeface="Times New Roman" panose="02020603050405020304" pitchFamily="18" charset="0"/>
              </a:rPr>
              <a:t>. [online] Available at: </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6"/>
              </a:rPr>
              <a:t>https://lup.lub.lu.se/luur/download?func=downloadFile&amp;recordOId=9053306&amp;fileOId=9053330</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20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Brown, D., Sorrell, S. and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Kivimaa</a:t>
            </a:r>
            <a:r>
              <a:rPr lang="en-US" dirty="0">
                <a:latin typeface="Times New Roman" panose="02020603050405020304" pitchFamily="18" charset="0"/>
                <a:ea typeface="Times New Roman" panose="02020603050405020304" pitchFamily="18" charset="0"/>
                <a:cs typeface="Times New Roman" panose="02020603050405020304" pitchFamily="18" charset="0"/>
              </a:rPr>
              <a:t>, P. (2019). Worth the risk? An evaluation of alternative finance mechanisms for residential retrofit. </a:t>
            </a:r>
            <a:r>
              <a:rPr lang="en-US" i="1" dirty="0">
                <a:latin typeface="Times New Roman" panose="02020603050405020304" pitchFamily="18" charset="0"/>
                <a:ea typeface="Times New Roman" panose="02020603050405020304" pitchFamily="18" charset="0"/>
                <a:cs typeface="Times New Roman" panose="02020603050405020304" pitchFamily="18" charset="0"/>
              </a:rPr>
              <a:t>Energy Policy</a:t>
            </a:r>
            <a:r>
              <a:rPr lang="en-US" dirty="0">
                <a:latin typeface="Times New Roman" panose="02020603050405020304" pitchFamily="18" charset="0"/>
                <a:ea typeface="Times New Roman" panose="02020603050405020304" pitchFamily="18" charset="0"/>
                <a:cs typeface="Times New Roman" panose="02020603050405020304" pitchFamily="18" charset="0"/>
              </a:rPr>
              <a:t>, 128, pp.418–430.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7"/>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7"/>
              </a:rPr>
              <a:t>://doi.org/10.1016/j.enpol.2018.12.033</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20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Brown, P., Swan, W. and Chahal, S. (2014). Retrofitting social housing: reflections by tenants on adopting and living with retrofit technology. </a:t>
            </a:r>
            <a:r>
              <a:rPr lang="en-US" i="1" dirty="0">
                <a:latin typeface="Times New Roman" panose="02020603050405020304" pitchFamily="18" charset="0"/>
                <a:ea typeface="Times New Roman" panose="02020603050405020304" pitchFamily="18" charset="0"/>
                <a:cs typeface="Times New Roman" panose="02020603050405020304" pitchFamily="18" charset="0"/>
              </a:rPr>
              <a:t>Energy Efficiency</a:t>
            </a:r>
            <a:r>
              <a:rPr lang="en-US" dirty="0">
                <a:latin typeface="Times New Roman" panose="02020603050405020304" pitchFamily="18" charset="0"/>
                <a:ea typeface="Times New Roman" panose="02020603050405020304" pitchFamily="18" charset="0"/>
                <a:cs typeface="Times New Roman" panose="02020603050405020304" pitchFamily="18" charset="0"/>
              </a:rPr>
              <a:t>, [online] 7(4), pp.641–653.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8"/>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8"/>
              </a:rPr>
              <a:t>://doi.org/10.1007/s12053-013-9245-3</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20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Cary, E. and Webb, L. (2025). </a:t>
            </a:r>
            <a:r>
              <a:rPr lang="en-US" i="1" dirty="0">
                <a:latin typeface="Times New Roman" panose="02020603050405020304" pitchFamily="18" charset="0"/>
                <a:ea typeface="Times New Roman" panose="02020603050405020304" pitchFamily="18" charset="0"/>
                <a:cs typeface="Times New Roman" panose="02020603050405020304" pitchFamily="18" charset="0"/>
              </a:rPr>
              <a:t>Housing: demographic and environmental trends</a:t>
            </a:r>
            <a:r>
              <a:rPr lang="en-US" dirty="0">
                <a:latin typeface="Times New Roman" panose="02020603050405020304" pitchFamily="18" charset="0"/>
                <a:ea typeface="Times New Roman" panose="02020603050405020304" pitchFamily="18" charset="0"/>
                <a:cs typeface="Times New Roman" panose="02020603050405020304" pitchFamily="18" charset="0"/>
              </a:rPr>
              <a:t>. [online] POST. Available at: </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19"/>
              </a:rPr>
              <a:t>https://post.parliament.uk/housing-demographic-and-environmental-trends/</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20 Mar. 2025]</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7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Coccia, M. (2020). Fishbone Diagram for Technological Analysis and Foresight. </a:t>
            </a:r>
            <a:r>
              <a:rPr lang="en-US" i="1" dirty="0">
                <a:latin typeface="Times New Roman" panose="02020603050405020304" pitchFamily="18" charset="0"/>
                <a:ea typeface="Times New Roman" panose="02020603050405020304" pitchFamily="18" charset="0"/>
                <a:cs typeface="Times New Roman" panose="02020603050405020304" pitchFamily="18" charset="0"/>
              </a:rPr>
              <a:t>SSRN Electronic Journal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doi:</a:t>
            </a:r>
            <a:r>
              <a:rPr lang="en-US" dirty="0" err="1">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20"/>
              </a:rPr>
              <a:t>https</a:t>
            </a:r>
            <a:r>
              <a:rPr lang="en-US" dirty="0">
                <a:solidFill>
                  <a:srgbClr val="1155CC"/>
                </a:solidFill>
                <a:latin typeface="Times New Roman" panose="02020603050405020304" pitchFamily="18" charset="0"/>
                <a:ea typeface="Times New Roman" panose="02020603050405020304" pitchFamily="18" charset="0"/>
                <a:cs typeface="Times New Roman" panose="02020603050405020304" pitchFamily="18" charset="0"/>
                <a:hlinkClick r:id="rId20"/>
              </a:rPr>
              <a:t>://doi.org/10.2139/ssrn.3719084</a:t>
            </a:r>
            <a:r>
              <a:rPr lang="en-US" dirty="0">
                <a:latin typeface="Times New Roman" panose="02020603050405020304" pitchFamily="18" charset="0"/>
                <a:ea typeface="Times New Roman" panose="02020603050405020304" pitchFamily="18" charset="0"/>
                <a:cs typeface="Times New Roman" panose="02020603050405020304" pitchFamily="18" charset="0"/>
              </a:rPr>
              <a:t>. [Accessed 21 Mar. 2025]</a:t>
            </a:r>
          </a:p>
          <a:p>
            <a:pPr>
              <a:lnSpc>
                <a:spcPct val="150000"/>
              </a:lnSpc>
              <a:spcAft>
                <a:spcPts val="700"/>
              </a:spcAft>
            </a:pPr>
            <a:r>
              <a:rPr lang="en-GB" sz="1800" dirty="0" err="1">
                <a:latin typeface="Times New Roman" panose="02020603050405020304" pitchFamily="18" charset="0"/>
                <a:ea typeface="Times New Roman" panose="02020603050405020304" pitchFamily="18" charset="0"/>
              </a:rPr>
              <a:t>Dehwah</a:t>
            </a:r>
            <a:r>
              <a:rPr lang="en-GB" sz="1800" dirty="0">
                <a:latin typeface="Times New Roman" panose="02020603050405020304" pitchFamily="18" charset="0"/>
                <a:ea typeface="Times New Roman" panose="02020603050405020304" pitchFamily="18" charset="0"/>
              </a:rPr>
              <a:t>, A.H.A. and </a:t>
            </a:r>
            <a:r>
              <a:rPr lang="en-GB" sz="1800" dirty="0" err="1">
                <a:latin typeface="Times New Roman" panose="02020603050405020304" pitchFamily="18" charset="0"/>
                <a:ea typeface="Times New Roman" panose="02020603050405020304" pitchFamily="18" charset="0"/>
              </a:rPr>
              <a:t>Krarti</a:t>
            </a:r>
            <a:r>
              <a:rPr lang="en-GB" sz="1800" dirty="0">
                <a:latin typeface="Times New Roman" panose="02020603050405020304" pitchFamily="18" charset="0"/>
                <a:ea typeface="Times New Roman" panose="02020603050405020304" pitchFamily="18" charset="0"/>
              </a:rPr>
              <a:t>, M. (2021). Cost-benefit analysis of retrofitting attic-integrated switchable insulation systems of existing US residential buildings. </a:t>
            </a:r>
            <a:r>
              <a:rPr lang="en-GB" sz="1800" i="1" dirty="0">
                <a:latin typeface="Times New Roman" panose="02020603050405020304" pitchFamily="18" charset="0"/>
                <a:ea typeface="Times New Roman" panose="02020603050405020304" pitchFamily="18" charset="0"/>
              </a:rPr>
              <a:t>Energy</a:t>
            </a:r>
            <a:r>
              <a:rPr lang="en-GB" sz="1800" dirty="0">
                <a:latin typeface="Times New Roman" panose="02020603050405020304" pitchFamily="18" charset="0"/>
                <a:ea typeface="Times New Roman" panose="02020603050405020304" pitchFamily="18" charset="0"/>
              </a:rPr>
              <a:t>, 221, p.119840. </a:t>
            </a:r>
            <a:r>
              <a:rPr lang="en-GB" sz="1800" dirty="0" err="1">
                <a:latin typeface="Times New Roman" panose="02020603050405020304" pitchFamily="18" charset="0"/>
                <a:ea typeface="Times New Roman" panose="02020603050405020304" pitchFamily="18" charset="0"/>
              </a:rPr>
              <a:t>doi:</a:t>
            </a:r>
            <a:r>
              <a:rPr lang="en-GB" sz="1800" u="sng" dirty="0" err="1">
                <a:solidFill>
                  <a:srgbClr val="1155CC"/>
                </a:solidFill>
                <a:latin typeface="Times New Roman" panose="02020603050405020304" pitchFamily="18" charset="0"/>
                <a:ea typeface="Times New Roman" panose="02020603050405020304" pitchFamily="18" charset="0"/>
                <a:hlinkClick r:id="rId21"/>
              </a:rPr>
              <a:t>https</a:t>
            </a:r>
            <a:r>
              <a:rPr lang="en-GB" sz="1800" u="sng" dirty="0">
                <a:solidFill>
                  <a:srgbClr val="1155CC"/>
                </a:solidFill>
                <a:latin typeface="Times New Roman" panose="02020603050405020304" pitchFamily="18" charset="0"/>
                <a:ea typeface="Times New Roman" panose="02020603050405020304" pitchFamily="18" charset="0"/>
                <a:hlinkClick r:id="rId21"/>
              </a:rPr>
              <a:t>://doi.org/10.1016/j.energy.2021.119840</a:t>
            </a:r>
            <a:r>
              <a:rPr lang="en-GB" sz="1800" dirty="0">
                <a:latin typeface="Times New Roman" panose="02020603050405020304" pitchFamily="18" charset="0"/>
                <a:ea typeface="Times New Roman" panose="02020603050405020304" pitchFamily="18" charset="0"/>
              </a:rPr>
              <a:t>. [Accessed 21 Mar. 2025]</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700"/>
              </a:spcAft>
            </a:pPr>
            <a:r>
              <a:rPr lang="en-GB" sz="1800" dirty="0" err="1">
                <a:latin typeface="Times New Roman" panose="02020603050405020304" pitchFamily="18" charset="0"/>
                <a:ea typeface="Times New Roman" panose="02020603050405020304" pitchFamily="18" charset="0"/>
              </a:rPr>
              <a:t>Varpio</a:t>
            </a:r>
            <a:r>
              <a:rPr lang="en-GB" sz="1800" dirty="0">
                <a:latin typeface="Times New Roman" panose="02020603050405020304" pitchFamily="18" charset="0"/>
                <a:ea typeface="Times New Roman" panose="02020603050405020304" pitchFamily="18" charset="0"/>
              </a:rPr>
              <a:t>, L., Paradis, E., </a:t>
            </a:r>
            <a:r>
              <a:rPr lang="en-GB" sz="1800" dirty="0" err="1">
                <a:latin typeface="Times New Roman" panose="02020603050405020304" pitchFamily="18" charset="0"/>
                <a:ea typeface="Times New Roman" panose="02020603050405020304" pitchFamily="18" charset="0"/>
              </a:rPr>
              <a:t>Uijtdehaage</a:t>
            </a:r>
            <a:r>
              <a:rPr lang="en-GB" sz="1800" dirty="0">
                <a:latin typeface="Times New Roman" panose="02020603050405020304" pitchFamily="18" charset="0"/>
                <a:ea typeface="Times New Roman" panose="02020603050405020304" pitchFamily="18" charset="0"/>
              </a:rPr>
              <a:t>, S. and Young, M. (2020). </a:t>
            </a:r>
            <a:r>
              <a:rPr lang="en-GB" sz="1800" i="1" dirty="0">
                <a:latin typeface="Times New Roman" panose="02020603050405020304" pitchFamily="18" charset="0"/>
                <a:ea typeface="Times New Roman" panose="02020603050405020304" pitchFamily="18" charset="0"/>
              </a:rPr>
              <a:t>The Distinctions Between Theory, Theoretical Framework, and Conceptual Framework</a:t>
            </a:r>
            <a:r>
              <a:rPr lang="en-GB" sz="1800" dirty="0">
                <a:latin typeface="Times New Roman" panose="02020603050405020304" pitchFamily="18" charset="0"/>
                <a:ea typeface="Times New Roman" panose="02020603050405020304" pitchFamily="18" charset="0"/>
              </a:rPr>
              <a:t>. [online] Lww.com. Available at: </a:t>
            </a:r>
            <a:endParaRPr lang="en-GB" dirty="0"/>
          </a:p>
          <a:p>
            <a:pPr algn="ctr"/>
            <a:endParaRPr lang="en-GB" dirty="0"/>
          </a:p>
        </p:txBody>
      </p:sp>
      <p:pic>
        <p:nvPicPr>
          <p:cNvPr id="47" name="Picture 46" descr="A logo of a family crest&#10;&#10;AI-generated content may be incorrect.">
            <a:extLst>
              <a:ext uri="{FF2B5EF4-FFF2-40B4-BE49-F238E27FC236}">
                <a16:creationId xmlns:a16="http://schemas.microsoft.com/office/drawing/2014/main" id="{AAF0460F-8A83-4F35-B8CD-9F7FB7834E41}"/>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521026" y="13705"/>
            <a:ext cx="4035734" cy="1726839"/>
          </a:xfrm>
          <a:prstGeom prst="rect">
            <a:avLst/>
          </a:prstGeom>
        </p:spPr>
      </p:pic>
      <p:pic>
        <p:nvPicPr>
          <p:cNvPr id="49" name="Picture 48" descr="A red and white coat of arms&#10;&#10;AI-generated content may be incorrect.">
            <a:extLst>
              <a:ext uri="{FF2B5EF4-FFF2-40B4-BE49-F238E27FC236}">
                <a16:creationId xmlns:a16="http://schemas.microsoft.com/office/drawing/2014/main" id="{4417F5C7-8C21-BC2A-C5F7-1E041B0BFA34}"/>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15388454" y="57286"/>
            <a:ext cx="5426343" cy="1670935"/>
          </a:xfrm>
          <a:prstGeom prst="rect">
            <a:avLst/>
          </a:prstGeom>
        </p:spPr>
      </p:pic>
    </p:spTree>
    <p:extLst>
      <p:ext uri="{BB962C8B-B14F-4D97-AF65-F5344CB8AC3E}">
        <p14:creationId xmlns:p14="http://schemas.microsoft.com/office/powerpoint/2010/main" val="337843633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524</TotalTime>
  <Words>1842</Words>
  <Application>Microsoft Office PowerPoint</Application>
  <PresentationFormat>Custom</PresentationFormat>
  <Paragraphs>80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Symbol</vt:lpstr>
      <vt:lpstr>Times New Roman</vt:lpstr>
      <vt:lpstr>Gallery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Augustine Ayezuma</dc:creator>
  <cp:lastModifiedBy>Augustine Ayezuma</cp:lastModifiedBy>
  <cp:revision>2</cp:revision>
  <dcterms:created xsi:type="dcterms:W3CDTF">2025-05-22T13:27:42Z</dcterms:created>
  <dcterms:modified xsi:type="dcterms:W3CDTF">2025-05-23T15:32:37Z</dcterms:modified>
</cp:coreProperties>
</file>