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8"/>
  </p:notesMasterIdLst>
  <p:handoutMasterIdLst>
    <p:handoutMasterId r:id="rId49"/>
  </p:handoutMasterIdLst>
  <p:sldIdLst>
    <p:sldId id="358" r:id="rId5"/>
    <p:sldId id="327" r:id="rId6"/>
    <p:sldId id="328" r:id="rId7"/>
    <p:sldId id="329" r:id="rId8"/>
    <p:sldId id="326" r:id="rId9"/>
    <p:sldId id="316" r:id="rId10"/>
    <p:sldId id="344" r:id="rId11"/>
    <p:sldId id="359" r:id="rId12"/>
    <p:sldId id="361" r:id="rId13"/>
    <p:sldId id="349" r:id="rId14"/>
    <p:sldId id="340" r:id="rId15"/>
    <p:sldId id="363" r:id="rId16"/>
    <p:sldId id="346" r:id="rId17"/>
    <p:sldId id="364" r:id="rId18"/>
    <p:sldId id="341" r:id="rId19"/>
    <p:sldId id="366" r:id="rId20"/>
    <p:sldId id="347" r:id="rId21"/>
    <p:sldId id="373" r:id="rId22"/>
    <p:sldId id="388" r:id="rId23"/>
    <p:sldId id="387" r:id="rId24"/>
    <p:sldId id="337" r:id="rId25"/>
    <p:sldId id="317" r:id="rId26"/>
    <p:sldId id="348" r:id="rId27"/>
    <p:sldId id="378" r:id="rId28"/>
    <p:sldId id="375" r:id="rId29"/>
    <p:sldId id="379" r:id="rId30"/>
    <p:sldId id="380" r:id="rId31"/>
    <p:sldId id="381" r:id="rId32"/>
    <p:sldId id="331" r:id="rId33"/>
    <p:sldId id="367" r:id="rId34"/>
    <p:sldId id="368" r:id="rId35"/>
    <p:sldId id="369" r:id="rId36"/>
    <p:sldId id="318" r:id="rId37"/>
    <p:sldId id="382" r:id="rId38"/>
    <p:sldId id="370" r:id="rId39"/>
    <p:sldId id="390" r:id="rId40"/>
    <p:sldId id="389" r:id="rId41"/>
    <p:sldId id="371" r:id="rId42"/>
    <p:sldId id="384" r:id="rId43"/>
    <p:sldId id="345" r:id="rId44"/>
    <p:sldId id="385" r:id="rId45"/>
    <p:sldId id="386" r:id="rId46"/>
    <p:sldId id="3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EDD7D-DFBE-87A6-D494-B218C7A251D6}" v="1837" dt="2025-02-26T23:07:53.612"/>
    <p1510:client id="{E05540F1-4411-48E6-947F-82706670E3ED}" v="4" dt="2025-02-27T02:07:42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74" autoAdjust="0"/>
  </p:normalViewPr>
  <p:slideViewPr>
    <p:cSldViewPr snapToGrid="0">
      <p:cViewPr varScale="1">
        <p:scale>
          <a:sx n="92" d="100"/>
          <a:sy n="92" d="100"/>
        </p:scale>
        <p:origin x="1278" y="84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6E05-7B60-CF80-08EE-1AE8E3DAB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FB6CA-7C50-7269-BF9D-C0147E472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36A4FE-2F61-C1E5-3B73-BE467AD37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 FYP is to have a guideline tool that can support UI design in game industry.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95381-9F80-1876-2AD9-EADCAF6DD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0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Point 1: no one want to read large amount of data in game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Point 2: Rewrite the game data and present in a different way</a:t>
            </a:r>
          </a:p>
          <a:p>
            <a:endParaRPr lang="en-GB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dirty="0">
                <a:ea typeface="Calibri"/>
                <a:cs typeface="Calibri"/>
              </a:rPr>
              <a:t>Point 3: </a:t>
            </a:r>
            <a:r>
              <a:rPr lang="en-US" dirty="0"/>
              <a:t>Consider the layout, color use, typo and font selection etc. (Size and Resolution in game) --&gt; god of war game example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ea typeface="Calibri"/>
                <a:cs typeface="Calibri"/>
              </a:rPr>
              <a:t>Point 4: Understanding what is the hierarchy to show the important of game data</a:t>
            </a:r>
            <a:endParaRPr lang="en-US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ea typeface="Calibri"/>
                <a:cs typeface="Calibri"/>
              </a:rPr>
              <a:t>Point 5: Designer also in challenge to special user/ too boring common/ game competition (concept art and UI get the attention)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>
                <a:ea typeface="Calibri"/>
                <a:cs typeface="Calibri"/>
              </a:rPr>
              <a:t>Point 4 &amp; Point 5: Persona 5 game example</a:t>
            </a: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3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D4EAF-A51B-72FE-EC5C-D32EC235E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D9B10-C4BE-7E73-7B0E-5E5E7BD61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6DF61-18D7-0622-51F6-F7C0DBDFD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will break down into graph:</a:t>
            </a:r>
            <a:endParaRPr lang="en-US" dirty="0"/>
          </a:p>
          <a:p>
            <a:r>
              <a:rPr lang="en-GB" dirty="0">
                <a:ea typeface="Calibri"/>
                <a:cs typeface="Calibri"/>
              </a:rPr>
              <a:t>Programmer perspective </a:t>
            </a:r>
            <a:r>
              <a:rPr lang="en-GB" dirty="0" err="1">
                <a:ea typeface="Calibri"/>
                <a:cs typeface="Calibri"/>
              </a:rPr>
              <a:t>reverese</a:t>
            </a:r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Usability is important --&gt; a funny example in-game example mentioned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9CB74-0980-DA7F-67EE-6CFCEB15B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40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 1: If you can't use it what is the point?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a typeface="Calibri"/>
                <a:cs typeface="Calibri"/>
              </a:rPr>
              <a:t>Point 2: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a typeface="Calibri"/>
                <a:cs typeface="Calibri"/>
              </a:rPr>
              <a:t>have the function work but less from user perspective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a typeface="Calibri"/>
                <a:cs typeface="Calibri"/>
              </a:rPr>
              <a:t>focus on efficiency and unaware outcome could be less user-centre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Point 3: UI system are very similar so just duplicate it; also hard to found the issue in UI --&gt; about data linking (minor mistake)</a:t>
            </a:r>
          </a:p>
          <a:p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8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6770F-2FAE-034D-7C01-3793B4FCB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01D76-E000-983D-9E16-7325EC8BB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B787E5-DDFA-1A72-88D3-93D23D758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I am supporting both professionalism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20D07-99AA-5C89-9B44-DFB1EEE93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Point 1: UX in UI is...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2: 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Visual: Perspective-base --&gt; observe people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Programmer: Heuristic --&gt; Checklist/ simply yes or no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UX: Cognitive: Cognitive --&gt; Psychology knowledge, human habit</a:t>
            </a: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3: UI that contains UX is about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4: Not every people with the same experience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Game Persona 3/ Persona 5/ Metaphor from Atlus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99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9950D-44EC-6F19-BBC6-8B206CB8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EFBC3-29ED-5DB0-6093-74D3A4747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4D9FB-7AF1-3C28-A041-6A00526FA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Literature review focus on:</a:t>
            </a:r>
          </a:p>
          <a:p>
            <a:r>
              <a:rPr lang="en-GB" dirty="0">
                <a:ea typeface="Calibri"/>
                <a:cs typeface="Calibri"/>
              </a:rPr>
              <a:t>The above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Visual – Thing related to visual appearance in  UI</a:t>
            </a:r>
          </a:p>
          <a:p>
            <a:r>
              <a:rPr lang="en-GB" dirty="0">
                <a:ea typeface="Calibri"/>
                <a:cs typeface="Calibri"/>
              </a:rPr>
              <a:t>Programming – Coding method and perspective</a:t>
            </a:r>
          </a:p>
          <a:p>
            <a:r>
              <a:rPr lang="en-GB" dirty="0">
                <a:ea typeface="Calibri"/>
                <a:cs typeface="Calibri"/>
              </a:rPr>
              <a:t>User Experience – different UX practices link to visual and programming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What and how UI could bring influence in game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42BAB-D860-256F-F7A9-C83252B75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67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B6E5A-1E22-C701-8138-97AA82EBE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00D6D-B002-50E2-4FE2-F1B324F1C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D96DB-4FB2-B69A-F75A-617FAC2F3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Literature review focus on:</a:t>
            </a:r>
          </a:p>
          <a:p>
            <a:r>
              <a:rPr lang="en-GB" dirty="0">
                <a:ea typeface="Calibri"/>
                <a:cs typeface="Calibri"/>
              </a:rPr>
              <a:t>The above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Visual – Thing related to visual appearance in  UI</a:t>
            </a:r>
          </a:p>
          <a:p>
            <a:r>
              <a:rPr lang="en-GB" dirty="0">
                <a:ea typeface="Calibri"/>
                <a:cs typeface="Calibri"/>
              </a:rPr>
              <a:t>Programming – Coding method and perspective</a:t>
            </a:r>
          </a:p>
          <a:p>
            <a:r>
              <a:rPr lang="en-GB" dirty="0">
                <a:ea typeface="Calibri"/>
                <a:cs typeface="Calibri"/>
              </a:rPr>
              <a:t>User Experience – different UX practices link to visual and programming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What and how UI could bring influence in game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A667-659E-F372-31F3-BAF88C723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47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617E-EBF8-5CEB-6F47-FD9FFAD0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F5D036-2CE8-2739-BA67-36854697E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C0A4A-B077-BA7D-1BA9-7DE73748F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/>
              <a:t>Dead Space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Fit to the game backstory, visual balance with system to keep players' level of immersion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Full use on diegetic, communication during development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Bench's</a:t>
            </a:r>
            <a:r>
              <a:rPr lang="en-US" dirty="0"/>
              <a:t> experience --&gt; Usability always got first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C176C-F846-6954-E53A-354F92EDA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1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0A752-B342-BB0D-4D02-C4B341B6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37562-2812-0187-01FA-4B144011B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C83A1-3E94-E54C-2D75-FD5F70CA6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/>
              <a:t>'God of War Ragnarök’</a:t>
            </a:r>
            <a:endParaRPr lang="en-GB" dirty="0"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Limit visual element (only one section of UI element be on HUD at a time)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Max up UX (Gate travel including diegetic UI on area unlock + available task)</a:t>
            </a:r>
            <a:endParaRPr lang="en-US"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Customization (system for text size arrange and maintain layout)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74AC6-E85C-9647-473F-411586DC3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00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/>
              <a:t>Persona 5 (Alex, 2017)/ (Khan, 2019) </a:t>
            </a:r>
            <a:endParaRPr lang="en-US"/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UI change Altus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/>
              <a:t>An example on how UI help branding the game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UX of giving player feedback in battle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57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33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B183C-F146-3F7C-8CD6-0A1F4312D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E2F98-A38E-2F4A-B83A-A62C60DEC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698FF-0368-BAF2-5FA8-1D169BA74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Level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C8C28-887B-D051-3961-38A9401E1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59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Questionnaire detail</a:t>
            </a:r>
          </a:p>
          <a:p>
            <a:endParaRPr lang="en-US" dirty="0"/>
          </a:p>
          <a:p>
            <a:pPr marL="285750" indent="-285750">
              <a:buFont typeface="Symbol"/>
              <a:buChar char="•"/>
            </a:pPr>
            <a:r>
              <a:rPr lang="en-US" dirty="0"/>
              <a:t>What is your gender? 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/>
              <a:t>Are you use to/ experience on Unreal Engine?</a:t>
            </a:r>
          </a:p>
          <a:p>
            <a:pPr marL="285750" indent="-285750">
              <a:buFont typeface="Symbol"/>
              <a:buChar char="•"/>
            </a:pPr>
            <a:r>
              <a:rPr lang="en-US" dirty="0"/>
              <a:t>Have you look up Unreal Engine UI/ Widget design tutorial?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Have you heard or explore Unreal Engine "Content Example" created by Epic Game?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What impress you in this framework?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Rank the booths unreal widget design in the framework. *From most useful to less useful.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Which booths you found most helpful?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Did you encounter any difficulties when exploring the framework?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What are the difficulties?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Any suggestion or improvement need to make on this framework?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Please scale the helpfulness of this framework in overall.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en-US" dirty="0"/>
              <a:t>Overall, what is your opinion about the framework?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0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Point 2: proof my research importance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3: Visual </a:t>
            </a:r>
            <a:r>
              <a:rPr lang="en-US" dirty="0" err="1">
                <a:ea typeface="Calibri"/>
                <a:cs typeface="Calibri"/>
              </a:rPr>
              <a:t>colour</a:t>
            </a:r>
            <a:r>
              <a:rPr lang="en-US" dirty="0">
                <a:ea typeface="Calibri"/>
                <a:cs typeface="Calibri"/>
              </a:rPr>
              <a:t> and layout</a:t>
            </a:r>
          </a:p>
          <a:p>
            <a:r>
              <a:rPr lang="en-US" dirty="0">
                <a:ea typeface="Calibri"/>
                <a:cs typeface="Calibri"/>
              </a:rPr>
              <a:t>Point 3: Program -&gt; Don't know other ways to do it/ don't know other </a:t>
            </a:r>
            <a:r>
              <a:rPr lang="en-US" dirty="0" err="1">
                <a:ea typeface="Calibri"/>
                <a:cs typeface="Calibri"/>
              </a:rPr>
              <a:t>effinicy</a:t>
            </a:r>
            <a:r>
              <a:rPr lang="en-US" dirty="0">
                <a:ea typeface="Calibri"/>
                <a:cs typeface="Calibri"/>
              </a:rPr>
              <a:t> way/ new to engine/ lack of information detail (out date tutorial)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4: Which engine should the framework develop on?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2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11FAC-E5BC-E1A1-07E7-F0C2E457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4EB20-8B66-3717-5B6C-273795B38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2D439-4A28-FD8C-2413-9AFE1C5AF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Point 1: Right amount of number for prototype framework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2: 2 got more experience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3: Question ask do they know content example --&gt; compare with it</a:t>
            </a:r>
          </a:p>
          <a:p>
            <a:r>
              <a:rPr lang="en-US" dirty="0">
                <a:ea typeface="Calibri"/>
                <a:cs typeface="Calibri"/>
              </a:rPr>
              <a:t>Point 3: 4 people and 2 said yes (keep them interest/ have a better understanding then the content example/ give you detail) and  2 said no (just said I know/ no significant reason)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4: People really love it</a:t>
            </a:r>
            <a:endParaRPr lang="en-US" dirty="0"/>
          </a:p>
          <a:p>
            <a:r>
              <a:rPr lang="en-US" dirty="0"/>
              <a:t>45% Interactable Widget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27% Video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27% Blueprint Comment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5: Surprise me --&gt; not Set up HUD</a:t>
            </a:r>
          </a:p>
          <a:p>
            <a:r>
              <a:rPr lang="en-US" dirty="0">
                <a:ea typeface="Calibri"/>
                <a:cs typeface="Calibri"/>
              </a:rPr>
              <a:t>Point 5: reason was unaware color is important in UI/ interactable widget could observe the variable change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Point 6: People feel this framework provide strong help in UI design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656E5-3989-713C-7D03-51839711F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89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7BF5-CE66-2707-19E1-364A1C410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FED0A5-206B-E86C-3241-7DAF4D8C5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BC25D-4904-0E30-E625-A1E939139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32E3B-CC83-E28D-211F-44212F4FE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81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108E-2AE8-442B-077E-F6877756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0D847-8AE2-1554-51C1-38BEE20E8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F2808-C905-F045-53F7-A355AA066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C11D4-91E6-47C2-5369-49C98E154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63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26CF-9292-67CC-9F88-90394F9F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F498B-060B-7236-AFA5-A8A82870D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8BC15-3288-A625-83A3-FABCD6330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Point 4: question using software type question, some not right fill into the research.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BF648-1834-A0DA-46F4-6E73B4EC1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58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70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8C9BF-F9F4-52CF-D69C-D4DC7811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4F8DD-74BD-84BD-F649-BB72BD760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757DC-88F5-9979-9E6D-33FA63EA0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F68DF-E7FB-1A6A-E3C0-84B5AF107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6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love UI and experience the conflict in UI (my education background)</a:t>
            </a:r>
            <a:endParaRPr lang="en-US" dirty="0"/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Point 1: No UI how can I use inventory/ map/ even start a game</a:t>
            </a:r>
            <a:endParaRPr lang="en-GB" dirty="0"/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Point 2: Just read it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Point 3: And the reason is due to the conflict in the following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The image is World of Warcraft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I love UI and experience the conflict in UI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31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E1A5A-B25A-4366-434C-FD960C3C4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8BC5E-C9A8-B85E-2DA0-9E70399D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45B3A1-A08D-9355-8C71-0EC7F495A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EF7F-72B0-C218-0427-8E0BC8A7F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97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6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0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Literature review focus on:</a:t>
            </a:r>
          </a:p>
          <a:p>
            <a:r>
              <a:rPr lang="en-GB" dirty="0">
                <a:ea typeface="Calibri"/>
                <a:cs typeface="Calibri"/>
              </a:rPr>
              <a:t>The above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Visual – Thing related to visual appearance in  UI</a:t>
            </a:r>
          </a:p>
          <a:p>
            <a:r>
              <a:rPr lang="en-GB" dirty="0">
                <a:ea typeface="Calibri"/>
                <a:cs typeface="Calibri"/>
              </a:rPr>
              <a:t>Programming – Coding method and perspective</a:t>
            </a:r>
          </a:p>
          <a:p>
            <a:r>
              <a:rPr lang="en-GB" dirty="0">
                <a:ea typeface="Calibri"/>
                <a:cs typeface="Calibri"/>
              </a:rPr>
              <a:t>User Experience – different UX practices link to visual and programming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What and how UI could bring influence in game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4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F8F2-AC3F-1205-9102-BBE51EF4F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36537-13BD-3C60-8AE7-640AC867B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BF78A-3A31-A73A-A0C7-3D56E941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give a background understanding, UI require several professional (separate into 3 in this project)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Designer Focus on …</a:t>
            </a:r>
          </a:p>
          <a:p>
            <a:r>
              <a:rPr lang="en-GB" dirty="0">
                <a:ea typeface="Calibri"/>
                <a:cs typeface="Calibri"/>
              </a:rPr>
              <a:t>Developer focus on...</a:t>
            </a:r>
          </a:p>
          <a:p>
            <a:r>
              <a:rPr lang="en-GB" dirty="0">
                <a:ea typeface="Calibri"/>
                <a:cs typeface="Calibri"/>
              </a:rPr>
              <a:t>UX focus on...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The aim of all is the same</a:t>
            </a:r>
          </a:p>
          <a:p>
            <a:endParaRPr lang="en-GB" dirty="0"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/>
              <a:t>Perspective in designer and developer conflict</a:t>
            </a:r>
          </a:p>
          <a:p>
            <a:pPr marL="628650" lvl="1" indent="-171450">
              <a:lnSpc>
                <a:spcPct val="90000"/>
              </a:lnSpc>
              <a:spcAft>
                <a:spcPts val="1200"/>
              </a:spcAft>
              <a:buFont typeface="Courier New,monospace"/>
              <a:buChar char="o"/>
            </a:pPr>
            <a:r>
              <a:rPr lang="en-US"/>
              <a:t>PSD file to developer (need more than that)</a:t>
            </a:r>
          </a:p>
          <a:p>
            <a:pPr marL="628650" lvl="1" indent="-171450">
              <a:lnSpc>
                <a:spcPct val="90000"/>
              </a:lnSpc>
              <a:spcAft>
                <a:spcPts val="1200"/>
              </a:spcAft>
              <a:buFont typeface="Courier New,monospace"/>
              <a:buChar char="o"/>
            </a:pPr>
            <a:r>
              <a:rPr lang="en-US"/>
              <a:t>Difficulty understanding the relationship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dirty="0"/>
              <a:t>(Wood, 2014, pp.140) 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8FD35-2206-7D77-2584-27DCFDB74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82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F6058-AE09-B0C1-C0B9-8C4F511D2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D281B-2EF1-49E4-0D63-C8B281D3C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1557D-077A-DD81-2C22-91F0FAB4E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Diagram: They are not speaking the same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EAE1F-19F0-C2CA-CCF6-52B8A3425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2DC9-75CD-8D6C-6154-885A69BA5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B618C-AC6E-D4E6-207F-B97819F75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3DF5F-78DF-D0B6-A040-1528C2B8A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will break down into graph:</a:t>
            </a:r>
            <a:endParaRPr lang="en-US" dirty="0"/>
          </a:p>
          <a:p>
            <a:r>
              <a:rPr lang="en-GB" dirty="0">
                <a:ea typeface="Calibri"/>
                <a:cs typeface="Calibri"/>
              </a:rPr>
              <a:t>Visual perspective</a:t>
            </a:r>
          </a:p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Working with UX but not Technical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372C8-3D69-253C-57B0-937FC07B6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4996-9779-1D0F-B5C6-7FE85FFF1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773681"/>
            <a:ext cx="5674360" cy="3200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B97173-A601-1D66-1651-4FE0D76A0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54" t="1728"/>
          <a:stretch/>
        </p:blipFill>
        <p:spPr>
          <a:xfrm>
            <a:off x="-1" y="0"/>
            <a:ext cx="8264995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E5D17C7-3503-7305-8191-20863B738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824" b="26760"/>
          <a:stretch/>
        </p:blipFill>
        <p:spPr>
          <a:xfrm>
            <a:off x="9229725" y="1835240"/>
            <a:ext cx="2962275" cy="50227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6E1AE6-3E01-1CBD-CAEC-11056D00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3413" y="1835240"/>
            <a:ext cx="7000875" cy="427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28F03-2149-7C50-779B-6A2D8D78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0903" r="75060" b="10347"/>
          <a:stretch/>
        </p:blipFill>
        <p:spPr>
          <a:xfrm rot="16200000">
            <a:off x="149650" y="-149653"/>
            <a:ext cx="1672375" cy="197167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A4CAE4E-4252-8471-C50B-1DD5AFBFE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2" cy="160346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93CE42-5465-91AC-A1F4-A4821AE37A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3299013" cy="391491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0"/>
            </a:lvl1pPr>
            <a:lvl2pPr>
              <a:spcBef>
                <a:spcPts val="0"/>
              </a:spcBef>
              <a:spcAft>
                <a:spcPts val="1200"/>
              </a:spcAft>
              <a:defRPr sz="1800" b="0"/>
            </a:lvl2pPr>
            <a:lvl3pPr>
              <a:spcBef>
                <a:spcPts val="0"/>
              </a:spcBef>
              <a:spcAft>
                <a:spcPts val="1200"/>
              </a:spcAft>
              <a:defRPr sz="1600" b="0"/>
            </a:lvl3pPr>
            <a:lvl4pPr>
              <a:spcBef>
                <a:spcPts val="0"/>
              </a:spcBef>
              <a:spcAft>
                <a:spcPts val="1200"/>
              </a:spcAft>
              <a:defRPr sz="1400" b="0"/>
            </a:lvl4pPr>
            <a:lvl5pPr>
              <a:spcBef>
                <a:spcPts val="0"/>
              </a:spcBef>
              <a:spcAft>
                <a:spcPts val="1200"/>
              </a:spcAft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156A00B1-F3E3-B7FF-58F4-61DE3EF07C07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602163" y="2017713"/>
            <a:ext cx="6675437" cy="393223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insert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1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A42171-0D82-07BF-4667-498861CC2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83" t="34408" r="46636" b="1"/>
          <a:stretch/>
        </p:blipFill>
        <p:spPr>
          <a:xfrm flipH="1" flipV="1">
            <a:off x="10506072" y="3984078"/>
            <a:ext cx="1685928" cy="287392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3C71A0D-EE6D-54C4-71DE-04BE28558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718" t="47145" r="39389" b="8754"/>
          <a:stretch/>
        </p:blipFill>
        <p:spPr>
          <a:xfrm rot="5400000" flipV="1">
            <a:off x="9781526" y="-311511"/>
            <a:ext cx="2098964" cy="272198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F82FA92-501B-5A05-E15F-2FB9BCEBE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990" y="434225"/>
            <a:ext cx="9524998" cy="149962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63EEE0-BE31-122C-586C-8BA8D90371E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6257366" cy="391491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/>
            </a:lvl1pPr>
            <a:lvl2pPr marL="228600">
              <a:spcBef>
                <a:spcPts val="0"/>
              </a:spcBef>
              <a:spcAft>
                <a:spcPts val="1200"/>
              </a:spcAft>
              <a:defRPr sz="2000" b="0"/>
            </a:lvl2pPr>
            <a:lvl3pPr marL="685800">
              <a:spcBef>
                <a:spcPts val="0"/>
              </a:spcBef>
              <a:spcAft>
                <a:spcPts val="1200"/>
              </a:spcAft>
              <a:defRPr sz="1800" b="0"/>
            </a:lvl3pPr>
            <a:lvl4pPr marL="914400">
              <a:spcBef>
                <a:spcPts val="0"/>
              </a:spcBef>
              <a:spcAft>
                <a:spcPts val="1200"/>
              </a:spcAft>
              <a:defRPr sz="1600" b="0"/>
            </a:lvl4pPr>
            <a:lvl5pPr marL="1143000">
              <a:spcBef>
                <a:spcPts val="0"/>
              </a:spcBef>
              <a:spcAft>
                <a:spcPts val="1200"/>
              </a:spcAft>
              <a:defRPr sz="1600" b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2C157D5-2C68-BA6A-033B-A4CC016CA6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7475" y="2018119"/>
            <a:ext cx="2449514" cy="393191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 marL="411480">
              <a:spcBef>
                <a:spcPts val="0"/>
              </a:spcBef>
              <a:spcAft>
                <a:spcPts val="1200"/>
              </a:spcAft>
              <a:defRPr sz="1800" b="1"/>
            </a:lvl2pPr>
            <a:lvl3pPr marL="502920">
              <a:spcBef>
                <a:spcPts val="0"/>
              </a:spcBef>
              <a:spcAft>
                <a:spcPts val="1200"/>
              </a:spcAft>
              <a:defRPr sz="1600" b="1"/>
            </a:lvl3pPr>
            <a:lvl4pPr marL="594360">
              <a:spcBef>
                <a:spcPts val="0"/>
              </a:spcBef>
              <a:spcAft>
                <a:spcPts val="1200"/>
              </a:spcAft>
              <a:defRPr sz="1400" b="1"/>
            </a:lvl4pPr>
            <a:lvl5pPr marL="685800"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42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CC9A46-E0E7-B31D-3E27-6F4303A45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83" t="18052" r="46636"/>
          <a:stretch/>
        </p:blipFill>
        <p:spPr>
          <a:xfrm rot="16200000" flipH="1" flipV="1">
            <a:off x="9553763" y="-952310"/>
            <a:ext cx="1685928" cy="359054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7669DC-4C7F-9B50-FCC0-F2AF5B2A9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545" y="584477"/>
            <a:ext cx="10354052" cy="120976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BEF581C2-7562-2E21-E6DD-20AEFC43AA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23545" y="2009775"/>
            <a:ext cx="10354052" cy="393192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A3E8B6-2BD8-19E0-7F51-7A25EF836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515" y="374090"/>
            <a:ext cx="5057104" cy="36249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F96043-F6A4-F581-7DB8-96138F0E40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1514" y="4172989"/>
            <a:ext cx="5057103" cy="251936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2pPr>
            <a:lvl3pPr marL="12001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3pPr>
            <a:lvl4pPr marL="16573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4pPr>
            <a:lvl5pPr marL="2000250" indent="-1714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805DE67-EFB0-F6F3-6C08-2FE90284C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51" r="18577"/>
          <a:stretch/>
        </p:blipFill>
        <p:spPr>
          <a:xfrm flipH="1"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DFB311A-EAAD-7656-C753-E8C739948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533" t="18691" r="1" b="-131"/>
          <a:stretch/>
        </p:blipFill>
        <p:spPr>
          <a:xfrm rot="5400000">
            <a:off x="7851419" y="-1244552"/>
            <a:ext cx="3096029" cy="5585137"/>
          </a:xfrm>
          <a:custGeom>
            <a:avLst/>
            <a:gdLst>
              <a:gd name="connsiteX0" fmla="*/ 0 w 1756624"/>
              <a:gd name="connsiteY0" fmla="*/ 0 h 6858000"/>
              <a:gd name="connsiteX1" fmla="*/ 1756624 w 1756624"/>
              <a:gd name="connsiteY1" fmla="*/ 0 h 6858000"/>
              <a:gd name="connsiteX2" fmla="*/ 1756624 w 1756624"/>
              <a:gd name="connsiteY2" fmla="*/ 6858000 h 6858000"/>
              <a:gd name="connsiteX3" fmla="*/ 0 w 17566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6624" h="6858000">
                <a:moveTo>
                  <a:pt x="0" y="0"/>
                </a:moveTo>
                <a:lnTo>
                  <a:pt x="1756624" y="0"/>
                </a:lnTo>
                <a:lnTo>
                  <a:pt x="1756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12F0DE-D367-10BB-1F71-60AA652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51" r="18577"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5799-FC34-2F2D-D11E-9B472CAF0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15533"/>
            <a:ext cx="5181600" cy="237686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75025C-084B-CD7A-F546-0E13BA13CF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400" y="2844800"/>
            <a:ext cx="5181600" cy="31289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/>
            </a:lvl1pPr>
            <a:lvl2pPr>
              <a:lnSpc>
                <a:spcPct val="120000"/>
              </a:lnSpc>
              <a:defRPr sz="18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400"/>
            </a:lvl4pPr>
            <a:lvl5pPr>
              <a:lnSpc>
                <a:spcPct val="120000"/>
              </a:lnSpc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5DE041D-A3BF-94FF-029C-719D4DADA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300" t="13815"/>
          <a:stretch/>
        </p:blipFill>
        <p:spPr>
          <a:xfrm>
            <a:off x="0" y="-1"/>
            <a:ext cx="4239206" cy="3776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E605D-0584-F71C-A97D-B672F13E3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80640"/>
            <a:ext cx="5181600" cy="3368819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9AF635C-89E6-F6EF-FA6A-417A9A84BF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-10159"/>
            <a:ext cx="6116320" cy="6868160"/>
          </a:xfrm>
          <a:custGeom>
            <a:avLst/>
            <a:gdLst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0 w 6116320"/>
              <a:gd name="connsiteY3" fmla="*/ 6880225 h 6880225"/>
              <a:gd name="connsiteX4" fmla="*/ 0 w 6116320"/>
              <a:gd name="connsiteY4" fmla="*/ 0 h 6880225"/>
              <a:gd name="connsiteX0" fmla="*/ 0 w 6116320"/>
              <a:gd name="connsiteY0" fmla="*/ 0 h 6880225"/>
              <a:gd name="connsiteX1" fmla="*/ 6116320 w 6116320"/>
              <a:gd name="connsiteY1" fmla="*/ 0 h 6880225"/>
              <a:gd name="connsiteX2" fmla="*/ 6116320 w 6116320"/>
              <a:gd name="connsiteY2" fmla="*/ 6880225 h 6880225"/>
              <a:gd name="connsiteX3" fmla="*/ 2052320 w 6116320"/>
              <a:gd name="connsiteY3" fmla="*/ 6880225 h 6880225"/>
              <a:gd name="connsiteX4" fmla="*/ 0 w 6116320"/>
              <a:gd name="connsiteY4" fmla="*/ 0 h 6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20" h="6880225">
                <a:moveTo>
                  <a:pt x="0" y="0"/>
                </a:moveTo>
                <a:lnTo>
                  <a:pt x="6116320" y="0"/>
                </a:lnTo>
                <a:lnTo>
                  <a:pt x="6116320" y="6880225"/>
                </a:lnTo>
                <a:lnTo>
                  <a:pt x="2052320" y="6880225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73678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B74EE53-DB22-C27E-074F-A7129585F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58" t="-5374" b="78533"/>
          <a:stretch/>
        </p:blipFill>
        <p:spPr>
          <a:xfrm rot="10800000">
            <a:off x="6324600" y="0"/>
            <a:ext cx="5867400" cy="1647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AEF0C-FA4B-8C23-0132-5529EC24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0" y="1310639"/>
            <a:ext cx="4805997" cy="268962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DD4867-9B0B-647C-1F78-5E50BF30F0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016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F4D65D-965A-5E86-4D91-C72D1D03A8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26163" y="4172990"/>
            <a:ext cx="4805997" cy="23897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6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4C9F686-E069-3B60-9625-01EE6A41D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9"/>
          <a:stretch/>
        </p:blipFill>
        <p:spPr>
          <a:xfrm flipH="1">
            <a:off x="9135414" y="0"/>
            <a:ext cx="3056586" cy="6858000"/>
          </a:xfrm>
          <a:custGeom>
            <a:avLst/>
            <a:gdLst>
              <a:gd name="connsiteX0" fmla="*/ 4284372 w 4284372"/>
              <a:gd name="connsiteY0" fmla="*/ 0 h 6858000"/>
              <a:gd name="connsiteX1" fmla="*/ 0 w 4284372"/>
              <a:gd name="connsiteY1" fmla="*/ 0 h 6858000"/>
              <a:gd name="connsiteX2" fmla="*/ 0 w 4284372"/>
              <a:gd name="connsiteY2" fmla="*/ 6858000 h 6858000"/>
              <a:gd name="connsiteX3" fmla="*/ 4284372 w 42843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4372" h="6858000">
                <a:moveTo>
                  <a:pt x="4284372" y="0"/>
                </a:moveTo>
                <a:lnTo>
                  <a:pt x="0" y="0"/>
                </a:lnTo>
                <a:lnTo>
                  <a:pt x="0" y="6858000"/>
                </a:lnTo>
                <a:lnTo>
                  <a:pt x="4284372" y="685800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7227F9-50F9-820B-69B7-924C02120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330"/>
          <a:stretch/>
        </p:blipFill>
        <p:spPr>
          <a:xfrm>
            <a:off x="7810500" y="3025140"/>
            <a:ext cx="4381500" cy="3832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D1E69-316E-A8E1-7ADA-040A0E490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7273637" cy="164655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069CA0-E0AB-99C6-10DB-13AAC019DD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11363"/>
            <a:ext cx="7273638" cy="415575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1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left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89277D-BC14-E7E0-5822-5575F563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039100" y="228600"/>
            <a:ext cx="4381500" cy="392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B1BDE-C8F3-ACC0-740B-CBD81287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75285"/>
            <a:ext cx="4896678" cy="36249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8597A3-47D0-F393-55D9-07FFD951F3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586 w 6096586"/>
              <a:gd name="connsiteY0" fmla="*/ 0 h 6858000"/>
              <a:gd name="connsiteX1" fmla="*/ 4054426 w 6096586"/>
              <a:gd name="connsiteY1" fmla="*/ 0 h 6858000"/>
              <a:gd name="connsiteX2" fmla="*/ 6096586 w 6096586"/>
              <a:gd name="connsiteY2" fmla="*/ 6858000 h 6858000"/>
              <a:gd name="connsiteX3" fmla="*/ 586 w 6096586"/>
              <a:gd name="connsiteY3" fmla="*/ 6858000 h 6858000"/>
              <a:gd name="connsiteX4" fmla="*/ 586 w 6096586"/>
              <a:gd name="connsiteY4" fmla="*/ 3669792 h 6858000"/>
              <a:gd name="connsiteX5" fmla="*/ 586 w 6096586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4053840 w 6096000"/>
              <a:gd name="connsiteY1" fmla="*/ 0 h 6858000"/>
              <a:gd name="connsiteX2" fmla="*/ 6096000 w 6096000"/>
              <a:gd name="connsiteY2" fmla="*/ 6858000 h 6858000"/>
              <a:gd name="connsiteX3" fmla="*/ 950976 w 6096000"/>
              <a:gd name="connsiteY3" fmla="*/ 6858000 h 6858000"/>
              <a:gd name="connsiteX4" fmla="*/ 0 w 6096000"/>
              <a:gd name="connsiteY4" fmla="*/ 3669792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053840" y="0"/>
                </a:lnTo>
                <a:lnTo>
                  <a:pt x="6096000" y="6858000"/>
                </a:lnTo>
                <a:lnTo>
                  <a:pt x="950976" y="6858000"/>
                </a:lnTo>
                <a:lnTo>
                  <a:pt x="0" y="3669792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4BF260CE-C6E3-AE7A-DB8E-A72A1CF5B54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4172990"/>
            <a:ext cx="4896677" cy="230972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11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6E20435-B9A5-359D-133D-5D3EED409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55" t="41988" r="53993" b="33420"/>
          <a:stretch/>
        </p:blipFill>
        <p:spPr>
          <a:xfrm rot="10800000">
            <a:off x="9198864" y="-5"/>
            <a:ext cx="2993136" cy="15179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99CAE4-AA9B-52BA-7DE8-8245CE705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5" t="24819" r="46503"/>
          <a:stretch/>
        </p:blipFill>
        <p:spPr>
          <a:xfrm rot="16200000">
            <a:off x="961221" y="4525179"/>
            <a:ext cx="1371600" cy="329404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DFE681-710B-6FE5-B8E0-3BC9DB9F1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365125"/>
            <a:ext cx="10363201" cy="16296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E383D3-6A16-1891-FF52-470B26B940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4B5EB04-CA6E-7417-56DF-A55B21E94B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4891" y="2022250"/>
            <a:ext cx="499270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9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83FA55-EF1D-66CF-8FD5-29086D71E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1" t="40714" r="61027" b="44471"/>
          <a:stretch/>
        </p:blipFill>
        <p:spPr>
          <a:xfrm rot="10800000" flipV="1">
            <a:off x="-26830" y="5950040"/>
            <a:ext cx="2513521" cy="914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42CEFED-8DE0-0155-A5B6-A44051A6D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883" t="18052" r="46636"/>
          <a:stretch/>
        </p:blipFill>
        <p:spPr>
          <a:xfrm rot="16200000" flipH="1" flipV="1">
            <a:off x="9553763" y="-952310"/>
            <a:ext cx="1685928" cy="359054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FC493E-284F-ADBA-D92D-883CAB13A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125"/>
            <a:ext cx="10439401" cy="161701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8B2035-4AA9-D25E-9F15-3ED36F734D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331012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>
              <a:spcBef>
                <a:spcPts val="0"/>
              </a:spcBef>
              <a:spcAft>
                <a:spcPts val="1200"/>
              </a:spcAft>
              <a:defRPr sz="1800" b="1"/>
            </a:lvl2pPr>
            <a:lvl3pPr>
              <a:spcBef>
                <a:spcPts val="0"/>
              </a:spcBef>
              <a:spcAft>
                <a:spcPts val="1200"/>
              </a:spcAft>
              <a:defRPr sz="1600" b="1"/>
            </a:lvl3pPr>
            <a:lvl4pPr>
              <a:spcBef>
                <a:spcPts val="0"/>
              </a:spcBef>
              <a:spcAft>
                <a:spcPts val="1200"/>
              </a:spcAft>
              <a:defRPr sz="1400" b="1"/>
            </a:lvl4pPr>
            <a:lvl5pPr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A694422-6B3E-3D80-AC41-FD1CED52ACA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02310" y="2018120"/>
            <a:ext cx="6751489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1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right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8DBD2A1-633E-7A22-751B-5CEFCA93F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703" t="485" b="67543"/>
          <a:stretch/>
        </p:blipFill>
        <p:spPr>
          <a:xfrm rot="5400000">
            <a:off x="-115162" y="115164"/>
            <a:ext cx="1895058" cy="16647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E7BF4D0-D641-9859-157D-B9094EF3D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385" y="446313"/>
            <a:ext cx="5179615" cy="144874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115AE488-757F-4C5A-7733-85C1D1EA98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14399" y="2022250"/>
            <a:ext cx="5181600" cy="374718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0"/>
            </a:lvl1pPr>
            <a:lvl2pPr>
              <a:spcBef>
                <a:spcPts val="0"/>
              </a:spcBef>
              <a:spcAft>
                <a:spcPts val="1200"/>
              </a:spcAft>
              <a:defRPr sz="1800" b="0"/>
            </a:lvl2pPr>
            <a:lvl3pPr>
              <a:spcBef>
                <a:spcPts val="0"/>
              </a:spcBef>
              <a:spcAft>
                <a:spcPts val="1200"/>
              </a:spcAft>
              <a:defRPr sz="1600" b="0"/>
            </a:lvl3pPr>
            <a:lvl4pPr>
              <a:spcBef>
                <a:spcPts val="0"/>
              </a:spcBef>
              <a:spcAft>
                <a:spcPts val="1200"/>
              </a:spcAft>
              <a:defRPr sz="1400" b="0"/>
            </a:lvl4pPr>
            <a:lvl5pPr>
              <a:spcBef>
                <a:spcPts val="0"/>
              </a:spcBef>
              <a:spcAft>
                <a:spcPts val="1200"/>
              </a:spcAft>
              <a:defRPr sz="1400" b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B66675-D8A5-0062-EB51-C8069A2C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DD264F-42B5-DBB0-9839-DB4C6827E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6950" y="0"/>
            <a:ext cx="6115050" cy="686888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6700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0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8nivV33IZkS3u2tsyZ7RJM0GhYyFqa9AnJuIe0AUOQVUOVJHUlgzTkw3VzNLUkpMMTFVSTJNUUJHNC4u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8nivV33IZkS3u2tsyZ7RJM0GhYyFqa9AnJuIe0AUOQVUQU1PVktQRlBRNFZWRjJINDMwV0I5NjIxTS4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_PkBLnuL6E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Bv45aPMGyI&amp;t=357s" TargetMode="External"/><Relationship Id="rId13" Type="http://schemas.openxmlformats.org/officeDocument/2006/relationships/hyperlink" Target="https://doi.org/10.1016/j.ijhcs.2008.04.004" TargetMode="External"/><Relationship Id="rId3" Type="http://schemas.openxmlformats.org/officeDocument/2006/relationships/hyperlink" Target="https://www.youtube.com/watch?v=C5gfkeFXDq8" TargetMode="External"/><Relationship Id="rId7" Type="http://schemas.openxmlformats.org/officeDocument/2006/relationships/hyperlink" Target="https://www.youtube.com/watch?v=ONYmBBZiBj8&amp;list=PLq2_De3TJyzhBn-pUH42iCHe5UnPada18&amp;index=4&amp;t=2s" TargetMode="External"/><Relationship Id="rId12" Type="http://schemas.openxmlformats.org/officeDocument/2006/relationships/hyperlink" Target="https://doi.org/10.1007/978-1-4842-2268-3_9.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48550/arXiv.2106.10507" TargetMode="External"/><Relationship Id="rId11" Type="http://schemas.openxmlformats.org/officeDocument/2006/relationships/hyperlink" Target="https://www.youtube.com/watch?v=pXGWJRV1Zoc&amp;t=1s" TargetMode="External"/><Relationship Id="rId5" Type="http://schemas.openxmlformats.org/officeDocument/2006/relationships/hyperlink" Target="https://doi.org/10.1145/2499370.2462170." TargetMode="External"/><Relationship Id="rId10" Type="http://schemas.openxmlformats.org/officeDocument/2006/relationships/hyperlink" Target="https://www.uxdesigninstitute.com/blog/guide-to-the-rule-of-thirds-in-ux/#:~:text=At%20its%20core%2C%20the%20Rule,gridlines%20or%20at%20their%20intersections" TargetMode="External"/><Relationship Id="rId4" Type="http://schemas.openxmlformats.org/officeDocument/2006/relationships/hyperlink" Target="https://www.youtube.com/watch?v=73Pqsk74Jc0" TargetMode="External"/><Relationship Id="rId9" Type="http://schemas.openxmlformats.org/officeDocument/2006/relationships/hyperlink" Target="https://www.youtube.com/watch?v=7psu42EGvTk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978-1-4842-4938-3." TargetMode="External"/><Relationship Id="rId13" Type="http://schemas.openxmlformats.org/officeDocument/2006/relationships/hyperlink" Target="https://pdf.blucher.com.br/designproceedings/9cidi/1.0048.pdf" TargetMode="External"/><Relationship Id="rId3" Type="http://schemas.openxmlformats.org/officeDocument/2006/relationships/hyperlink" Target="https://doi.org/10.3390/app9163242" TargetMode="External"/><Relationship Id="rId7" Type="http://schemas.openxmlformats.org/officeDocument/2006/relationships/hyperlink" Target="https://doi.org/10.1109/EDUCON52537.2022.9766496" TargetMode="External"/><Relationship Id="rId12" Type="http://schemas.openxmlformats.org/officeDocument/2006/relationships/hyperlink" Target="https://www.youtube.com/watch?v=sc3h5JXtIzw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09/CYBERNETICSCOM.2017.8311702" TargetMode="External"/><Relationship Id="rId11" Type="http://schemas.openxmlformats.org/officeDocument/2006/relationships/hyperlink" Target="https://personacentral.com/persona-5-panel-concept-development-ui/" TargetMode="External"/><Relationship Id="rId5" Type="http://schemas.openxmlformats.org/officeDocument/2006/relationships/hyperlink" Target="https://ridwankhan.com/the-ui-and-ux-of-persona-5-183180eb7cce" TargetMode="External"/><Relationship Id="rId10" Type="http://schemas.openxmlformats.org/officeDocument/2006/relationships/hyperlink" Target="https://doi.org/10.17762/turcomat.v12i6.2094" TargetMode="External"/><Relationship Id="rId4" Type="http://schemas.openxmlformats.org/officeDocument/2006/relationships/hyperlink" Target="https://doi.org/10.1051/matecconf/201816401006" TargetMode="External"/><Relationship Id="rId9" Type="http://schemas.openxmlformats.org/officeDocument/2006/relationships/hyperlink" Target="https://www.youtube.com/watch?v=UjW_TTNtXEM&amp;t=2s" TargetMode="External"/><Relationship Id="rId14" Type="http://schemas.openxmlformats.org/officeDocument/2006/relationships/hyperlink" Target="https://www.youtube.com/watch?v=H1MLtML0np0&amp;list=PLq2_De3TJyzhBn-pUH42iCHe5UnPada18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1-4302-0857-0.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kjbxxbmJCh0" TargetMode="External"/><Relationship Id="rId4" Type="http://schemas.openxmlformats.org/officeDocument/2006/relationships/hyperlink" Target="https://doi.org/10.3390/app13211199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DC4BC-AEC1-038A-601F-5D745E5F8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3789-DA02-1CC1-034E-554E98E6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712668"/>
            <a:ext cx="5674360" cy="2824223"/>
          </a:xfrm>
        </p:spPr>
        <p:txBody>
          <a:bodyPr>
            <a:normAutofit fontScale="90000"/>
          </a:bodyPr>
          <a:lstStyle/>
          <a:p>
            <a:pPr algn="r"/>
            <a:r>
              <a:rPr lang="en-GB" b="1" i="1">
                <a:latin typeface="Calibri"/>
                <a:ea typeface="Tahoma"/>
                <a:cs typeface="Tahoma"/>
              </a:rPr>
              <a:t>Guideline Framework to find a balance of UI/UX design in Game Industry</a:t>
            </a:r>
            <a:endParaRPr lang="en-US">
              <a:latin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B0A4C-A348-AC35-6796-59DABE8FCAE1}"/>
              </a:ext>
            </a:extLst>
          </p:cNvPr>
          <p:cNvSpPr>
            <a:spLocks noGrp="1"/>
          </p:cNvSpPr>
          <p:nvPr/>
        </p:nvSpPr>
        <p:spPr>
          <a:xfrm>
            <a:off x="266307" y="5217925"/>
            <a:ext cx="3453201" cy="13504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Student: 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Long Nok Chan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22010313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Supervisor: James Vickers</a:t>
            </a:r>
            <a:endParaRPr lang="en-US" dirty="0" err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Second Supervisor : Luke Barsby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650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E9A9E-3480-7657-0C09-06DBF3C82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074303-D93F-9686-9044-631B38CD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5404"/>
            <a:ext cx="10363201" cy="1629601"/>
          </a:xfrm>
        </p:spPr>
        <p:txBody>
          <a:bodyPr>
            <a:normAutofit/>
          </a:bodyPr>
          <a:lstStyle/>
          <a:p>
            <a:r>
              <a:rPr lang="en-US" sz="4000" dirty="0"/>
              <a:t>VISUAL Designer Perspective</a:t>
            </a:r>
          </a:p>
        </p:txBody>
      </p:sp>
      <p:pic>
        <p:nvPicPr>
          <p:cNvPr id="12" name="Picture 11" descr="A diagram of a user experience&#10;&#10;AI-generated content may be incorrect.">
            <a:extLst>
              <a:ext uri="{FF2B5EF4-FFF2-40B4-BE49-F238E27FC236}">
                <a16:creationId xmlns:a16="http://schemas.microsoft.com/office/drawing/2014/main" id="{85EEA9E5-2FD5-63E9-F242-8A273A2F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15126"/>
            <a:ext cx="76200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1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5896-F79B-27DE-7686-35CC9EDC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85" y="446313"/>
            <a:ext cx="5179615" cy="1448747"/>
          </a:xfrm>
        </p:spPr>
        <p:txBody>
          <a:bodyPr anchor="ctr">
            <a:normAutofit/>
          </a:bodyPr>
          <a:lstStyle/>
          <a:p>
            <a:r>
              <a:rPr lang="en-US"/>
              <a:t>VISUAL/ graphic/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455F2-147F-C068-1172-8488B873C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399" y="2022250"/>
            <a:ext cx="5181600" cy="37471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Simplify complex information for user be able to understanding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(Poulin, 2011; Riot Game, 2018)</a:t>
            </a:r>
          </a:p>
          <a:p>
            <a:r>
              <a:rPr lang="en-US" sz="1700" dirty="0"/>
              <a:t>A writer/ editor, cultural anthropologist and sociologist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(Cullen, 2005)</a:t>
            </a:r>
          </a:p>
          <a:p>
            <a:r>
              <a:rPr lang="en-US" sz="1700" dirty="0"/>
              <a:t>Visual expression balancing (positive and negative)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(Cullen, 2005, Chapter Two Inspiration)</a:t>
            </a:r>
          </a:p>
          <a:p>
            <a:r>
              <a:rPr lang="en-GB" sz="1700" dirty="0"/>
              <a:t>Using graphics elements to get user interest and attention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(Jackson, 2017)</a:t>
            </a:r>
          </a:p>
          <a:p>
            <a:r>
              <a:rPr lang="en-US" sz="1700" dirty="0"/>
              <a:t>Visual presentation impacting users and also impact by users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Jitnupong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Jirachiefpattana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2018)</a:t>
            </a:r>
          </a:p>
        </p:txBody>
      </p:sp>
      <p:pic>
        <p:nvPicPr>
          <p:cNvPr id="7" name="Picture 6" descr="Design with Adobe InDesign and Illustrator | Art &amp; design course | London |  City Lit">
            <a:extLst>
              <a:ext uri="{FF2B5EF4-FFF2-40B4-BE49-F238E27FC236}">
                <a16:creationId xmlns:a16="http://schemas.microsoft.com/office/drawing/2014/main" id="{F1424D48-305C-A15B-A824-197EE472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1" r="7822" b="-1"/>
          <a:stretch/>
        </p:blipFill>
        <p:spPr>
          <a:xfrm>
            <a:off x="6076950" y="10"/>
            <a:ext cx="6115050" cy="686887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6782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8091-C2B3-7FCA-9E67-9C394FC6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526018-DD4E-6E77-D38D-3BFAF3B7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5404"/>
            <a:ext cx="10363201" cy="1629601"/>
          </a:xfrm>
        </p:spPr>
        <p:txBody>
          <a:bodyPr>
            <a:normAutofit/>
          </a:bodyPr>
          <a:lstStyle/>
          <a:p>
            <a:r>
              <a:rPr lang="en-US" sz="4000" dirty="0"/>
              <a:t>Programmer Perspective</a:t>
            </a:r>
          </a:p>
        </p:txBody>
      </p:sp>
      <p:pic>
        <p:nvPicPr>
          <p:cNvPr id="3" name="Picture 2" descr="A diagram of a technical and user experience&#10;&#10;AI-generated content may be incorrect.">
            <a:extLst>
              <a:ext uri="{FF2B5EF4-FFF2-40B4-BE49-F238E27FC236}">
                <a16:creationId xmlns:a16="http://schemas.microsoft.com/office/drawing/2014/main" id="{7E39196D-4C91-751B-D93C-372DF2C9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51" t="11691" r="6997" b="11273"/>
          <a:stretch/>
        </p:blipFill>
        <p:spPr>
          <a:xfrm>
            <a:off x="1852010" y="1425074"/>
            <a:ext cx="8486367" cy="47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4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98DF3-BC8E-FC49-BC76-AB568792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85" y="446313"/>
            <a:ext cx="5179615" cy="1448747"/>
          </a:xfrm>
        </p:spPr>
        <p:txBody>
          <a:bodyPr anchor="ctr">
            <a:normAutofit/>
          </a:bodyPr>
          <a:lstStyle/>
          <a:p>
            <a:r>
              <a:rPr lang="en-GB"/>
              <a:t>Technical/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E2960-CC30-A4F8-CF2E-CFF18025DF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341363"/>
            <a:ext cx="5181600" cy="27783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/>
              <a:t>Functionality and usability are the first priority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Game Maker’s Toolkit, 2021;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Spolsky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2001)</a:t>
            </a:r>
          </a:p>
          <a:p>
            <a:r>
              <a:rPr lang="en-GB" dirty="0"/>
              <a:t>Code and testing from programmers’ view not from users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Burckhardt, S. et al., 2013)</a:t>
            </a:r>
          </a:p>
          <a:p>
            <a:r>
              <a:rPr lang="en-GB" dirty="0"/>
              <a:t>Reuse UI code could reduce development time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(Wood, 2014) 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7 Types of Programming Languages to Know (With Examples) | Built In">
            <a:extLst>
              <a:ext uri="{FF2B5EF4-FFF2-40B4-BE49-F238E27FC236}">
                <a16:creationId xmlns:a16="http://schemas.microsoft.com/office/drawing/2014/main" id="{6FF62946-1259-2A5A-1909-CEC5DBF9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61" r="35155" b="-1"/>
          <a:stretch/>
        </p:blipFill>
        <p:spPr>
          <a:xfrm>
            <a:off x="6076950" y="10"/>
            <a:ext cx="6115050" cy="686887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235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8743C-8778-CC28-59BB-6A381AE6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2CEC537-9149-2A83-857B-B79DD2F8B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5404"/>
            <a:ext cx="10363201" cy="1629601"/>
          </a:xfrm>
        </p:spPr>
        <p:txBody>
          <a:bodyPr>
            <a:normAutofit/>
          </a:bodyPr>
          <a:lstStyle/>
          <a:p>
            <a:r>
              <a:rPr lang="en-US" sz="4000" dirty="0"/>
              <a:t>User Experience Approach</a:t>
            </a:r>
            <a:endParaRPr lang="en-US" dirty="0"/>
          </a:p>
        </p:txBody>
      </p:sp>
      <p:pic>
        <p:nvPicPr>
          <p:cNvPr id="3" name="Picture 2" descr="A diagram of a user experience&#10;&#10;AI-generated content may be incorrect.">
            <a:extLst>
              <a:ext uri="{FF2B5EF4-FFF2-40B4-BE49-F238E27FC236}">
                <a16:creationId xmlns:a16="http://schemas.microsoft.com/office/drawing/2014/main" id="{7FA409F1-2C1B-0AB8-1321-203827A9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148546"/>
            <a:ext cx="812482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2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1EA6-F762-3A7F-A646-080A67B6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78" y="365125"/>
            <a:ext cx="10363201" cy="1629601"/>
          </a:xfrm>
        </p:spPr>
        <p:txBody>
          <a:bodyPr/>
          <a:lstStyle/>
          <a:p>
            <a:r>
              <a:rPr lang="en-US"/>
              <a:t>User EXPERIENCE/ </a:t>
            </a:r>
            <a:r>
              <a:rPr lang="en-US" dirty="0"/>
              <a:t>user-CENTER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54EC2-814A-A125-0DE2-B48BBD6A54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678" y="2398559"/>
            <a:ext cx="6994968" cy="39015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dirty="0"/>
              <a:t>A bridge connect UI and game</a:t>
            </a:r>
          </a:p>
          <a:p>
            <a:pPr marL="342900" indent="-342900"/>
            <a:r>
              <a:rPr lang="en-US" dirty="0"/>
              <a:t>Approach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(Wilson, 2014)</a:t>
            </a:r>
            <a:r>
              <a:rPr lang="en-US" dirty="0"/>
              <a:t>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Perspective-based inspection (Observation)</a:t>
            </a:r>
            <a:endParaRPr lang="en-US" sz="17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Heuristic Inspection </a:t>
            </a:r>
            <a:r>
              <a:rPr lang="en-US" sz="1600" dirty="0"/>
              <a:t>(System base)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Cognitive Walkthrough (Common sense)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/>
            <a:r>
              <a:rPr lang="en-US" dirty="0">
                <a:solidFill>
                  <a:srgbClr val="000000"/>
                </a:solidFill>
              </a:rPr>
              <a:t>Improve functionally by testing and evaluating usability </a:t>
            </a:r>
            <a:endParaRPr lang="en-US" dirty="0">
              <a:solidFill>
                <a:srgbClr val="7F7F7F"/>
              </a:solidFill>
            </a:endParaRPr>
          </a:p>
          <a:p>
            <a:pPr marL="342900" indent="-342900"/>
            <a:r>
              <a:rPr lang="en-US" dirty="0"/>
              <a:t>About understanding audience's expectation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(Wood, 2014) </a:t>
            </a:r>
          </a:p>
        </p:txBody>
      </p:sp>
      <p:pic>
        <p:nvPicPr>
          <p:cNvPr id="6" name="Picture 5" descr="A poster of a person with red eyes&#10;&#10;AI-generated content may be incorrect.">
            <a:extLst>
              <a:ext uri="{FF2B5EF4-FFF2-40B4-BE49-F238E27FC236}">
                <a16:creationId xmlns:a16="http://schemas.microsoft.com/office/drawing/2014/main" id="{14AA87C3-D781-38CE-06AF-815F7F76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184" y="62817"/>
            <a:ext cx="4064644" cy="2247178"/>
          </a:xfrm>
          <a:prstGeom prst="rect">
            <a:avLst/>
          </a:prstGeom>
        </p:spPr>
      </p:pic>
      <p:pic>
        <p:nvPicPr>
          <p:cNvPr id="7" name="Picture 6" descr="Between Persona 3 Reload's Menu and Persona 5 Royal's Menu, which do you  prefer and why? : r/PERSoNA">
            <a:extLst>
              <a:ext uri="{FF2B5EF4-FFF2-40B4-BE49-F238E27FC236}">
                <a16:creationId xmlns:a16="http://schemas.microsoft.com/office/drawing/2014/main" id="{5D16C720-838D-E294-8FFF-AFA28850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325" y="2300590"/>
            <a:ext cx="4151451" cy="2353277"/>
          </a:xfrm>
          <a:prstGeom prst="rect">
            <a:avLst/>
          </a:prstGeom>
        </p:spPr>
      </p:pic>
      <p:pic>
        <p:nvPicPr>
          <p:cNvPr id="8" name="Picture 7" descr="Persona 3 Reload's amazing UI might have the best menus in the history of  JRPG menus, and shows the value of keeping devs around long-term |  GamesRadar+">
            <a:extLst>
              <a:ext uri="{FF2B5EF4-FFF2-40B4-BE49-F238E27FC236}">
                <a16:creationId xmlns:a16="http://schemas.microsoft.com/office/drawing/2014/main" id="{1C993629-CBE5-B36F-5C90-CE04370D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033" y="4634816"/>
            <a:ext cx="3948896" cy="22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88E9B-33BC-A178-2D3A-BFEA8B65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 on Notepad Paper · Free Stock Photo">
            <a:extLst>
              <a:ext uri="{FF2B5EF4-FFF2-40B4-BE49-F238E27FC236}">
                <a16:creationId xmlns:a16="http://schemas.microsoft.com/office/drawing/2014/main" id="{D8C8FD12-AE89-C8BB-AC58-7063CED1C0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0" r="20370"/>
          <a:stretch/>
        </p:blipFill>
        <p:spPr>
          <a:xfrm>
            <a:off x="20" y="-10160"/>
            <a:ext cx="60959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C0A3A7-069C-0877-A316-0D3A155C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533" y="2783784"/>
            <a:ext cx="5087075" cy="1629601"/>
          </a:xfrm>
        </p:spPr>
        <p:txBody>
          <a:bodyPr/>
          <a:lstStyle/>
          <a:p>
            <a:r>
              <a:rPr lang="en-GB" dirty="0"/>
              <a:t>UI In Game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77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C44B5-70A1-4CF9-E44D-78FC47B49B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349" y="1395288"/>
            <a:ext cx="6439545" cy="38243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UI influence in Gameplay</a:t>
            </a:r>
            <a:endParaRPr lang="en-GB" sz="2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UI</a:t>
            </a:r>
            <a:r>
              <a:rPr lang="en-US" dirty="0"/>
              <a:t> choice affect players' game </a:t>
            </a:r>
            <a:r>
              <a:rPr lang="en-US" dirty="0">
                <a:ea typeface="+mn-lt"/>
                <a:cs typeface="+mn-lt"/>
              </a:rPr>
              <a:t>immersion </a:t>
            </a:r>
            <a:r>
              <a:rPr lang="en-US" dirty="0">
                <a:solidFill>
                  <a:schemeClr val="bg1">
                    <a:lumMod val="49000"/>
                  </a:schemeClr>
                </a:solidFill>
                <a:ea typeface="+mn-lt"/>
                <a:cs typeface="+mn-lt"/>
              </a:rPr>
              <a:t>(Tran &amp; Berg, 2021)</a:t>
            </a:r>
            <a:endParaRPr lang="en-US" dirty="0">
              <a:solidFill>
                <a:schemeClr val="bg1">
                  <a:lumMod val="49000"/>
                </a:schemeClr>
              </a:solidFill>
            </a:endParaRP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dirty="0"/>
              <a:t>Difficulties of </a:t>
            </a:r>
            <a:r>
              <a:rPr lang="en-US"/>
              <a:t>UI </a:t>
            </a:r>
            <a:r>
              <a:rPr lang="en-US" dirty="0"/>
              <a:t>= player experience trouble </a:t>
            </a:r>
            <a:r>
              <a:rPr lang="en-US"/>
              <a:t>in game</a:t>
            </a:r>
            <a:endParaRPr lang="en-US" dirty="0"/>
          </a:p>
          <a:p>
            <a:r>
              <a:rPr lang="en-GB" sz="2400" dirty="0"/>
              <a:t>Player vision and UI</a:t>
            </a:r>
            <a:r>
              <a:rPr lang="en-GB" dirty="0"/>
              <a:t>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dirty="0">
                <a:solidFill>
                  <a:srgbClr val="000000"/>
                </a:solidFill>
              </a:rPr>
              <a:t>Eyes saccade count refer to player understanding in UI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Jiang </a:t>
            </a:r>
            <a:r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i="1">
                <a:solidFill>
                  <a:schemeClr val="tx1">
                    <a:lumMod val="50000"/>
                    <a:lumOff val="50000"/>
                  </a:schemeClr>
                </a:solidFill>
              </a:rPr>
              <a:t>et al.,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  <a:r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dirty="0">
                <a:solidFill>
                  <a:srgbClr val="000000"/>
                </a:solidFill>
              </a:rPr>
              <a:t>Visual focal point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Rendering and GUI 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(Chen. </a:t>
            </a:r>
            <a:r>
              <a:rPr lang="en-GB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al., 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2021)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UI crash is the second common issue face in game</a:t>
            </a:r>
            <a:endParaRPr lang="en-US" dirty="0"/>
          </a:p>
        </p:txBody>
      </p:sp>
      <p:pic>
        <p:nvPicPr>
          <p:cNvPr id="4" name="Picture 3" descr="Important UI location - Alice Madness Return">
            <a:extLst>
              <a:ext uri="{FF2B5EF4-FFF2-40B4-BE49-F238E27FC236}">
                <a16:creationId xmlns:a16="http://schemas.microsoft.com/office/drawing/2014/main" id="{DBFCB8C5-EF63-03BE-3DEE-A2AAC9F7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359" y="3567534"/>
            <a:ext cx="5069712" cy="2819160"/>
          </a:xfrm>
          <a:prstGeom prst="rect">
            <a:avLst/>
          </a:prstGeom>
        </p:spPr>
      </p:pic>
      <p:pic>
        <p:nvPicPr>
          <p:cNvPr id="5" name="Picture 4" descr="Call of Duty: Advanced Warfare - Meta UI">
            <a:extLst>
              <a:ext uri="{FF2B5EF4-FFF2-40B4-BE49-F238E27FC236}">
                <a16:creationId xmlns:a16="http://schemas.microsoft.com/office/drawing/2014/main" id="{CE83540D-D1BD-1D80-7064-4D8CCA0F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32" y="506513"/>
            <a:ext cx="4816996" cy="27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8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2E3FD-C648-0A35-4AD2-6D758516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4A1248-BE3E-9AAC-BAE5-9C6FD5CC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594" y="1464968"/>
            <a:ext cx="4805997" cy="2689629"/>
          </a:xfrm>
        </p:spPr>
        <p:txBody>
          <a:bodyPr anchor="b">
            <a:normAutofit/>
          </a:bodyPr>
          <a:lstStyle/>
          <a:p>
            <a:r>
              <a:rPr lang="en-GB" dirty="0"/>
              <a:t>GAME research</a:t>
            </a:r>
            <a:endParaRPr lang="en-US" dirty="0" err="1"/>
          </a:p>
        </p:txBody>
      </p:sp>
      <p:pic>
        <p:nvPicPr>
          <p:cNvPr id="3" name="Picture 2" descr="God Of War Ragnarök Game Review | Gaming - Empire">
            <a:extLst>
              <a:ext uri="{FF2B5EF4-FFF2-40B4-BE49-F238E27FC236}">
                <a16:creationId xmlns:a16="http://schemas.microsoft.com/office/drawing/2014/main" id="{D3C08E3B-7466-1B4A-8634-BDE877CA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65" r="22136"/>
          <a:stretch/>
        </p:blipFill>
        <p:spPr>
          <a:xfrm>
            <a:off x="20" y="-10160"/>
            <a:ext cx="60959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7767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55A57-FC82-CEC9-20FF-E716FC1C5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9D17989-96F2-DD4A-F870-53899B7B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" y="2765"/>
            <a:ext cx="6331973" cy="3570952"/>
          </a:xfrm>
          <a:prstGeom prst="rect">
            <a:avLst/>
          </a:prstGeom>
        </p:spPr>
      </p:pic>
      <p:pic>
        <p:nvPicPr>
          <p:cNvPr id="10" name="Picture 9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F24AB428-9FE5-0085-D95F-F5DAA2FAB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690" y="1711120"/>
            <a:ext cx="6418006" cy="3570953"/>
          </a:xfrm>
          <a:prstGeom prst="rect">
            <a:avLst/>
          </a:prstGeom>
        </p:spPr>
      </p:pic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5256386-85FD-FA85-31C0-147EF93B4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" y="3284280"/>
            <a:ext cx="6331974" cy="35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05EF-9F5E-9A0A-21D5-DA2C7781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pic>
        <p:nvPicPr>
          <p:cNvPr id="11" name="Picture Placeholder 10" descr="A screen shot of a person&amp;#39;s hand&#10;&#10;Description automatically generated">
            <a:extLst>
              <a:ext uri="{FF2B5EF4-FFF2-40B4-BE49-F238E27FC236}">
                <a16:creationId xmlns:a16="http://schemas.microsoft.com/office/drawing/2014/main" id="{849C5E17-CEE5-F203-672C-05742F2E24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0000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8458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99915-3694-2C71-9468-3588C54E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eep Dive Into God of War Ragnarök's User Interface">
            <a:extLst>
              <a:ext uri="{FF2B5EF4-FFF2-40B4-BE49-F238E27FC236}">
                <a16:creationId xmlns:a16="http://schemas.microsoft.com/office/drawing/2014/main" id="{50616BFA-2E96-B946-F91B-AA96DA49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8" y="4198"/>
            <a:ext cx="6678590" cy="3782312"/>
          </a:xfrm>
          <a:prstGeom prst="rect">
            <a:avLst/>
          </a:prstGeom>
        </p:spPr>
      </p:pic>
      <p:pic>
        <p:nvPicPr>
          <p:cNvPr id="13" name="Picture 12" descr="Teleport screenshot of God of War Ragnarök video game interface.">
            <a:extLst>
              <a:ext uri="{FF2B5EF4-FFF2-40B4-BE49-F238E27FC236}">
                <a16:creationId xmlns:a16="http://schemas.microsoft.com/office/drawing/2014/main" id="{65E43B85-5AB9-7E05-5DB3-C6F5C096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337" y="1538589"/>
            <a:ext cx="6678592" cy="3790467"/>
          </a:xfrm>
          <a:prstGeom prst="rect">
            <a:avLst/>
          </a:prstGeom>
        </p:spPr>
      </p:pic>
      <p:pic>
        <p:nvPicPr>
          <p:cNvPr id="6" name="Picture 5" descr="Inventory screenshot of God of War Ragnarök video game interface.">
            <a:extLst>
              <a:ext uri="{FF2B5EF4-FFF2-40B4-BE49-F238E27FC236}">
                <a16:creationId xmlns:a16="http://schemas.microsoft.com/office/drawing/2014/main" id="{A61FF69F-C8B5-E30E-60CC-95BFECF1C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0" y="3207273"/>
            <a:ext cx="6514617" cy="36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he UI and UX of Persona 5. You don't gotta say it over text too! | by  Ridwan | Ridwan Khan">
            <a:extLst>
              <a:ext uri="{FF2B5EF4-FFF2-40B4-BE49-F238E27FC236}">
                <a16:creationId xmlns:a16="http://schemas.microsoft.com/office/drawing/2014/main" id="{D999ED0F-2F20-63F1-7E7C-CED35C5A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" y="-169167"/>
            <a:ext cx="7016186" cy="3965067"/>
          </a:xfrm>
          <a:prstGeom prst="rect">
            <a:avLst/>
          </a:prstGeom>
        </p:spPr>
      </p:pic>
      <p:pic>
        <p:nvPicPr>
          <p:cNvPr id="16" name="Picture 15" descr="Making UI come to life - Study of Persona 5 - itch.io">
            <a:extLst>
              <a:ext uri="{FF2B5EF4-FFF2-40B4-BE49-F238E27FC236}">
                <a16:creationId xmlns:a16="http://schemas.microsoft.com/office/drawing/2014/main" id="{7C41E0D7-15CF-7A53-8C67-BCFC5914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741" y="1528943"/>
            <a:ext cx="7016187" cy="3973733"/>
          </a:xfrm>
          <a:prstGeom prst="rect">
            <a:avLst/>
          </a:prstGeom>
        </p:spPr>
      </p:pic>
      <p:pic>
        <p:nvPicPr>
          <p:cNvPr id="18" name="Picture 17" descr="A hand holding a red sign&#10;&#10;AI-generated content may be incorrect.">
            <a:extLst>
              <a:ext uri="{FF2B5EF4-FFF2-40B4-BE49-F238E27FC236}">
                <a16:creationId xmlns:a16="http://schemas.microsoft.com/office/drawing/2014/main" id="{CCBA1CD2-BDDE-2AC9-48AA-417753F0C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" y="2879323"/>
            <a:ext cx="7112643" cy="39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D59383-E6CD-CF57-B9CF-5820B1CE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439" y="1321077"/>
            <a:ext cx="4837312" cy="1551849"/>
          </a:xfrm>
        </p:spPr>
        <p:txBody>
          <a:bodyPr/>
          <a:lstStyle/>
          <a:p>
            <a:r>
              <a:rPr lang="en-US"/>
              <a:t>Methodology</a:t>
            </a:r>
          </a:p>
        </p:txBody>
      </p:sp>
      <p:pic>
        <p:nvPicPr>
          <p:cNvPr id="9" name="Picture Placeholder 8" descr="A person reaching for a paper on a table full of paper and sticky notes">
            <a:extLst>
              <a:ext uri="{FF2B5EF4-FFF2-40B4-BE49-F238E27FC236}">
                <a16:creationId xmlns:a16="http://schemas.microsoft.com/office/drawing/2014/main" id="{6B2A3F8A-3A03-905B-04AD-ACB03F1317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340" r="20340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D33D8-3FAB-ACEE-19B9-9D9D829CBE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59415" y="3274852"/>
            <a:ext cx="3358291" cy="268246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Research:</a:t>
            </a:r>
          </a:p>
          <a:p>
            <a:pPr marL="342900" indent="-342900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Research Questionnaire</a:t>
            </a:r>
            <a:endParaRPr lang="en-US"/>
          </a:p>
          <a:p>
            <a:pPr marL="342900" indent="-342900"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Framework Research</a:t>
            </a:r>
          </a:p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Artefact Development:</a:t>
            </a:r>
          </a:p>
          <a:p>
            <a:pPr marL="342900" indent="-342900"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Level Mapping</a:t>
            </a:r>
          </a:p>
          <a:p>
            <a:pPr marL="342900" indent="-342900"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Widget Blueprint</a:t>
            </a:r>
          </a:p>
          <a:p>
            <a:pPr marL="342900" indent="-342900"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Node Commenting</a:t>
            </a:r>
          </a:p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Framework Playtest</a:t>
            </a:r>
          </a:p>
          <a:p>
            <a:pPr marL="342900" indent="-342900">
              <a:buChar char="•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Playtest Questionnaire</a:t>
            </a:r>
          </a:p>
          <a:p>
            <a:pPr marL="342900" indent="-342900">
              <a:buChar char="•"/>
            </a:pP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176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3AFA-2D2D-6053-BEB0-69AD8EFC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85" y="446313"/>
            <a:ext cx="5179615" cy="1448747"/>
          </a:xfrm>
        </p:spPr>
        <p:txBody>
          <a:bodyPr anchor="ctr">
            <a:normAutofit/>
          </a:bodyPr>
          <a:lstStyle/>
          <a:p>
            <a:r>
              <a:rPr lang="en-GB" dirty="0"/>
              <a:t>Questionnaire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0D1393-30B6-A079-02CB-0452FB458D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399" y="2022250"/>
            <a:ext cx="5181600" cy="17505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Scope the artefact development direction</a:t>
            </a:r>
          </a:p>
          <a:p>
            <a:r>
              <a:rPr lang="en-US" dirty="0"/>
              <a:t>What should contain</a:t>
            </a:r>
          </a:p>
          <a:p>
            <a:r>
              <a:rPr lang="en-US" dirty="0"/>
              <a:t>What can help in UI design</a:t>
            </a: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80DBBB8-C964-1178-83F5-78C4B5121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338" t="-134" r="7338" b="12166"/>
          <a:stretch/>
        </p:blipFill>
        <p:spPr>
          <a:xfrm>
            <a:off x="6097827" y="10"/>
            <a:ext cx="6115117" cy="6874502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D47DC8-DCDC-8CB9-5E60-78567C5E3D3A}"/>
              </a:ext>
            </a:extLst>
          </p:cNvPr>
          <p:cNvSpPr txBox="1">
            <a:spLocks/>
          </p:cNvSpPr>
          <p:nvPr/>
        </p:nvSpPr>
        <p:spPr>
          <a:xfrm>
            <a:off x="912470" y="4402776"/>
            <a:ext cx="5181600" cy="1567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+mn-lt"/>
                <a:cs typeface="+mn-lt"/>
                <a:hlinkClick r:id="rId3"/>
              </a:rPr>
              <a:t>https://forms.office.com/Pages/ResponsePage.aspx?id=8nivV33IZkS3u2tsyZ7RJM0GhYyFqa9AnJuIe0AUOQVUOVJHUlgzTkw3VzNLUkpMMTFVSTJNUUJHNC4u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32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97295-42FF-B4D4-943C-DEDCF9F5F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CF9E-C631-07E7-1080-90A7E98D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85" y="446313"/>
            <a:ext cx="5179615" cy="1448747"/>
          </a:xfrm>
        </p:spPr>
        <p:txBody>
          <a:bodyPr anchor="ctr">
            <a:normAutofit/>
          </a:bodyPr>
          <a:lstStyle/>
          <a:p>
            <a:r>
              <a:rPr lang="en-GB" dirty="0"/>
              <a:t>Framework Research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D806CC-C98F-DEA3-518A-6394D64ACF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399" y="1665364"/>
            <a:ext cx="5181600" cy="17505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Existing framework example:</a:t>
            </a:r>
          </a:p>
          <a:p>
            <a:r>
              <a:rPr lang="en-US" dirty="0"/>
              <a:t>What it contain?</a:t>
            </a:r>
          </a:p>
          <a:p>
            <a:r>
              <a:rPr lang="en-US" dirty="0"/>
              <a:t>What it looks like?</a:t>
            </a:r>
          </a:p>
          <a:p>
            <a:r>
              <a:rPr lang="en-US"/>
              <a:t>What can I reference?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Gm Universal UI Framework&#10;&#10;https://www.fab.com/listings/7ef5b695-edea-452c-b05b-cc544428c3b6">
            <a:extLst>
              <a:ext uri="{FF2B5EF4-FFF2-40B4-BE49-F238E27FC236}">
                <a16:creationId xmlns:a16="http://schemas.microsoft.com/office/drawing/2014/main" id="{F661FE0B-E8A7-5B96-625E-75FA76C7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34" t="9423" r="-94" b="14768"/>
          <a:stretch/>
        </p:blipFill>
        <p:spPr>
          <a:xfrm>
            <a:off x="6928863" y="443695"/>
            <a:ext cx="5047264" cy="2874389"/>
          </a:xfrm>
          <a:prstGeom prst="rect">
            <a:avLst/>
          </a:prstGeom>
        </p:spPr>
      </p:pic>
      <p:pic>
        <p:nvPicPr>
          <p:cNvPr id="4" name="Picture 3" descr="Omega Game Framework&#10;&#10;https://www.fab.com/listings/1e72596a-b243-43b8-a6f2-b972570fb5f8">
            <a:extLst>
              <a:ext uri="{FF2B5EF4-FFF2-40B4-BE49-F238E27FC236}">
                <a16:creationId xmlns:a16="http://schemas.microsoft.com/office/drawing/2014/main" id="{B716167C-1FFC-3298-F801-0001EF81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894" y="3525576"/>
            <a:ext cx="5386086" cy="2989886"/>
          </a:xfrm>
          <a:prstGeom prst="rect">
            <a:avLst/>
          </a:prstGeom>
        </p:spPr>
      </p:pic>
      <p:pic>
        <p:nvPicPr>
          <p:cNvPr id="8" name="Picture 7" descr="Content Examples&#10;&#10;https://www.fab.com/listings/4d251261-d98c-48e2-baee-8f4e47c67091">
            <a:extLst>
              <a:ext uri="{FF2B5EF4-FFF2-40B4-BE49-F238E27FC236}">
                <a16:creationId xmlns:a16="http://schemas.microsoft.com/office/drawing/2014/main" id="{7006E8F3-849C-F4C7-01F6-AEBF3980D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4" y="3525576"/>
            <a:ext cx="5386086" cy="29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09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8857C-51A1-9C3E-7FDB-B0DCC80CC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C3A3AA-0D72-2F82-0825-D46035FC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512" y="2558693"/>
            <a:ext cx="5719766" cy="1448747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Framework Level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FBCB1-0D90-21F7-223F-FD0171FB3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2699E3CF-211D-C590-16C4-320FBC15E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6" y="0"/>
            <a:ext cx="10870410" cy="6858000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98E6A88-4FBD-DBD9-23A6-98F41C834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54" y="0"/>
            <a:ext cx="10961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2097-8206-F965-E6AF-4E2B84A44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79429A8-3324-960A-EEBE-DECC018D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097" y="2700998"/>
            <a:ext cx="5179615" cy="1448747"/>
          </a:xfrm>
        </p:spPr>
        <p:txBody>
          <a:bodyPr/>
          <a:lstStyle/>
          <a:p>
            <a:pPr algn="ctr"/>
            <a:r>
              <a:rPr lang="en-US" dirty="0"/>
              <a:t>Widget Blueprint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80B92C-4B61-4F53-C1A0-87B27210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77"/>
            <a:ext cx="12192000" cy="6601047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B1E660-20B3-B96C-30AE-A542E8F7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7181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23D2-51BF-06AE-92A0-45296385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4B5979B-44F3-11CA-5051-F51F399F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097" y="2700998"/>
            <a:ext cx="5179615" cy="1448747"/>
          </a:xfrm>
        </p:spPr>
        <p:txBody>
          <a:bodyPr/>
          <a:lstStyle/>
          <a:p>
            <a:pPr algn="ctr"/>
            <a:r>
              <a:rPr lang="en-US" dirty="0"/>
              <a:t>Commenting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9E4E337-CE70-FC90-3F44-ACF0A47D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16"/>
            <a:ext cx="12192000" cy="661876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03AEE5-44C1-99FF-49D9-1C899BFB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55"/>
            <a:ext cx="12192000" cy="63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7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70BD-B59E-295C-4788-0AB09A974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C3E4-2AAF-E1EE-CC20-1FD0A1D1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85" y="446313"/>
            <a:ext cx="5179615" cy="1448747"/>
          </a:xfrm>
        </p:spPr>
        <p:txBody>
          <a:bodyPr anchor="ctr">
            <a:normAutofit/>
          </a:bodyPr>
          <a:lstStyle/>
          <a:p>
            <a:r>
              <a:rPr lang="en-GB" dirty="0" err="1"/>
              <a:t>PLaytest</a:t>
            </a:r>
            <a:r>
              <a:rPr lang="en-GB" dirty="0"/>
              <a:t> and questionnaire</a:t>
            </a:r>
            <a:endParaRPr lang="en-US" dirty="0" err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FB942B-E384-2810-65A1-209828EEB8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399" y="2022250"/>
            <a:ext cx="5181600" cy="17505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Asking student to play the framework</a:t>
            </a:r>
          </a:p>
          <a:p>
            <a:r>
              <a:rPr lang="en-US" dirty="0"/>
              <a:t>Fill out the questionnaire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7CFA7A-365E-9B1E-1749-7FB40E7574AA}"/>
              </a:ext>
            </a:extLst>
          </p:cNvPr>
          <p:cNvSpPr txBox="1">
            <a:spLocks/>
          </p:cNvSpPr>
          <p:nvPr/>
        </p:nvSpPr>
        <p:spPr>
          <a:xfrm>
            <a:off x="912470" y="4402776"/>
            <a:ext cx="5181600" cy="1490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+mn-lt"/>
                <a:cs typeface="+mn-lt"/>
                <a:hlinkClick r:id="rId3"/>
              </a:rPr>
              <a:t>https://forms.office.com/Pages/ResponsePage.aspx?id=8nivV33IZkS3u2tsyZ7RJM0GhYyFqa9AnJuIe0AUOQVUQU1PVktQRlBRNFZWRjJINDMwV0I5NjIxTS4u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16610B-BB2F-1600-FE34-9B015806E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521" y="0"/>
            <a:ext cx="4919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30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CFA4-BA74-B0FA-B677-6C0F17C5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50446"/>
            <a:ext cx="5181600" cy="1599013"/>
          </a:xfrm>
        </p:spPr>
        <p:txBody>
          <a:bodyPr/>
          <a:lstStyle/>
          <a:p>
            <a:r>
              <a:rPr lang="en-US" dirty="0"/>
              <a:t>Artefact Demonstration</a:t>
            </a:r>
            <a:endParaRPr lang="en-US"/>
          </a:p>
        </p:txBody>
      </p:sp>
      <p:pic>
        <p:nvPicPr>
          <p:cNvPr id="4" name="Picture Placeholder 3" descr="Binary code on screen">
            <a:extLst>
              <a:ext uri="{FF2B5EF4-FFF2-40B4-BE49-F238E27FC236}">
                <a16:creationId xmlns:a16="http://schemas.microsoft.com/office/drawing/2014/main" id="{AB5EDB6B-E28E-ABD8-9B03-8CB014F408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958" r="24958"/>
          <a:stretch/>
        </p:blipFill>
        <p:spPr/>
      </p:pic>
    </p:spTree>
    <p:extLst>
      <p:ext uri="{BB962C8B-B14F-4D97-AF65-F5344CB8AC3E}">
        <p14:creationId xmlns:p14="http://schemas.microsoft.com/office/powerpoint/2010/main" val="173510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C903F-2C32-CAB1-D079-4CFD7D0128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399" y="1559263"/>
            <a:ext cx="5171955" cy="4538116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/>
            <a:r>
              <a:rPr lang="en-US" dirty="0"/>
              <a:t>UI is important in game</a:t>
            </a:r>
          </a:p>
          <a:p>
            <a:pPr marL="342900" indent="-342900"/>
            <a:r>
              <a:rPr lang="en-US" dirty="0"/>
              <a:t>Common UI criticism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Messy layout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Not matching game theme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Hard to navigate</a:t>
            </a:r>
          </a:p>
          <a:p>
            <a:pPr marL="342900" indent="-342900"/>
            <a:r>
              <a:rPr lang="en-US" dirty="0"/>
              <a:t>UI design understanding conflict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Design Principle 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/>
              <a:t>Technical issue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280B0E0-9113-6CD9-8B60-CDCFCE79B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2" name="Picture 1" descr="Back in the day, Anyone else was scared of playing WoW because the  screenshots/videos with overloaded UIs? : r/wow">
            <a:extLst>
              <a:ext uri="{FF2B5EF4-FFF2-40B4-BE49-F238E27FC236}">
                <a16:creationId xmlns:a16="http://schemas.microsoft.com/office/drawing/2014/main" id="{EFD9E3A3-56AE-0A88-B4F2-897C61C3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47" r="18451" b="1"/>
          <a:stretch/>
        </p:blipFill>
        <p:spPr>
          <a:xfrm>
            <a:off x="6076950" y="10"/>
            <a:ext cx="6115050" cy="6868876"/>
          </a:xfrm>
          <a:custGeom>
            <a:avLst/>
            <a:gdLst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6858000 h 6858000"/>
              <a:gd name="connsiteX3" fmla="*/ 0 w 6115050"/>
              <a:gd name="connsiteY3" fmla="*/ 6858000 h 6858000"/>
              <a:gd name="connsiteX4" fmla="*/ 2024742 w 6115050"/>
              <a:gd name="connsiteY4" fmla="*/ 0 h 6858000"/>
              <a:gd name="connsiteX0" fmla="*/ 2024742 w 6115050"/>
              <a:gd name="connsiteY0" fmla="*/ 0 h 6858000"/>
              <a:gd name="connsiteX1" fmla="*/ 6115050 w 6115050"/>
              <a:gd name="connsiteY1" fmla="*/ 0 h 6858000"/>
              <a:gd name="connsiteX2" fmla="*/ 6115050 w 6115050"/>
              <a:gd name="connsiteY2" fmla="*/ 3603171 h 6858000"/>
              <a:gd name="connsiteX3" fmla="*/ 6115050 w 6115050"/>
              <a:gd name="connsiteY3" fmla="*/ 6858000 h 6858000"/>
              <a:gd name="connsiteX4" fmla="*/ 0 w 6115050"/>
              <a:gd name="connsiteY4" fmla="*/ 6858000 h 6858000"/>
              <a:gd name="connsiteX5" fmla="*/ 2024742 w 6115050"/>
              <a:gd name="connsiteY5" fmla="*/ 0 h 6858000"/>
              <a:gd name="connsiteX0" fmla="*/ 2024742 w 6115050"/>
              <a:gd name="connsiteY0" fmla="*/ 0 h 6868886"/>
              <a:gd name="connsiteX1" fmla="*/ 6115050 w 6115050"/>
              <a:gd name="connsiteY1" fmla="*/ 0 h 6868886"/>
              <a:gd name="connsiteX2" fmla="*/ 6115050 w 6115050"/>
              <a:gd name="connsiteY2" fmla="*/ 3603171 h 6868886"/>
              <a:gd name="connsiteX3" fmla="*/ 5157107 w 6115050"/>
              <a:gd name="connsiteY3" fmla="*/ 6868886 h 6868886"/>
              <a:gd name="connsiteX4" fmla="*/ 0 w 6115050"/>
              <a:gd name="connsiteY4" fmla="*/ 6858000 h 6868886"/>
              <a:gd name="connsiteX5" fmla="*/ 2024742 w 6115050"/>
              <a:gd name="connsiteY5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5050" h="6868886">
                <a:moveTo>
                  <a:pt x="2024742" y="0"/>
                </a:moveTo>
                <a:lnTo>
                  <a:pt x="6115050" y="0"/>
                </a:lnTo>
                <a:lnTo>
                  <a:pt x="6115050" y="3603171"/>
                </a:lnTo>
                <a:lnTo>
                  <a:pt x="5157107" y="6868886"/>
                </a:lnTo>
                <a:lnTo>
                  <a:pt x="0" y="6858000"/>
                </a:lnTo>
                <a:lnTo>
                  <a:pt x="2024742" y="0"/>
                </a:lnTo>
                <a:close/>
              </a:path>
            </a:pathLst>
          </a:cu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5F2FE-CD29-315E-6111-80C905653A8D}"/>
              </a:ext>
            </a:extLst>
          </p:cNvPr>
          <p:cNvGrpSpPr/>
          <p:nvPr/>
        </p:nvGrpSpPr>
        <p:grpSpPr>
          <a:xfrm>
            <a:off x="6234772" y="1942381"/>
            <a:ext cx="5801032" cy="3539612"/>
            <a:chOff x="5964696" y="1850549"/>
            <a:chExt cx="5801032" cy="3539612"/>
          </a:xfrm>
        </p:grpSpPr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E1E8421E-B0BF-6DDA-4610-2C5DB3BD6A0B}"/>
                </a:ext>
              </a:extLst>
            </p:cNvPr>
            <p:cNvSpPr/>
            <p:nvPr/>
          </p:nvSpPr>
          <p:spPr>
            <a:xfrm>
              <a:off x="5964696" y="1850549"/>
              <a:ext cx="5801032" cy="3539612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9C1B04-5896-B649-782C-C2122CA72649}"/>
                </a:ext>
              </a:extLst>
            </p:cNvPr>
            <p:cNvSpPr txBox="1"/>
            <p:nvPr/>
          </p:nvSpPr>
          <p:spPr>
            <a:xfrm>
              <a:off x="7010462" y="3160479"/>
              <a:ext cx="3711677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5400" b="1" dirty="0"/>
                <a:t>I love 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99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38D0-46C1-32D9-6555-D676FA1E0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11A93DA-2686-510B-306B-01564999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738" y="1138848"/>
            <a:ext cx="6529755" cy="457209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523178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FA971-B761-BBB8-9FA9-5BBE5E13A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Artefact Demonstration Video">
            <a:hlinkClick r:id="" action="ppaction://media"/>
            <a:extLst>
              <a:ext uri="{FF2B5EF4-FFF2-40B4-BE49-F238E27FC236}">
                <a16:creationId xmlns:a16="http://schemas.microsoft.com/office/drawing/2014/main" id="{12123348-79E9-900C-BA59-F9F4D7D184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8411" y="134816"/>
            <a:ext cx="11680213" cy="66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16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A437A-EB46-A791-2F60-52E87AA0E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0FD-64DB-CC8C-3B96-CE59028D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50446"/>
            <a:ext cx="5181600" cy="1599013"/>
          </a:xfrm>
        </p:spPr>
        <p:txBody>
          <a:bodyPr/>
          <a:lstStyle/>
          <a:p>
            <a:r>
              <a:rPr lang="en-US" dirty="0"/>
              <a:t>Results and Findings</a:t>
            </a:r>
          </a:p>
        </p:txBody>
      </p:sp>
      <p:pic>
        <p:nvPicPr>
          <p:cNvPr id="4" name="Picture Placeholder 3" descr="Globe and magnifying glass">
            <a:extLst>
              <a:ext uri="{FF2B5EF4-FFF2-40B4-BE49-F238E27FC236}">
                <a16:creationId xmlns:a16="http://schemas.microsoft.com/office/drawing/2014/main" id="{B3C63B7E-37F1-EDF0-B344-E9D04BFA9F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16" r="20316"/>
          <a:stretch/>
        </p:blipFill>
        <p:spPr>
          <a:xfrm>
            <a:off x="6085840" y="-10159"/>
            <a:ext cx="6116320" cy="6868160"/>
          </a:xfrm>
        </p:spPr>
      </p:pic>
    </p:spTree>
    <p:extLst>
      <p:ext uri="{BB962C8B-B14F-4D97-AF65-F5344CB8AC3E}">
        <p14:creationId xmlns:p14="http://schemas.microsoft.com/office/powerpoint/2010/main" val="3058797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4F0B-A6EB-861C-1C34-CAA9BDE4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0363201" cy="1629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cap="all" baseline="0">
                <a:latin typeface="+mj-lt"/>
                <a:ea typeface="+mj-ea"/>
                <a:cs typeface="+mj-cs"/>
              </a:rPr>
              <a:t>Questionnaire (Artefact Development)</a:t>
            </a:r>
            <a:endParaRPr lang="en-US" kern="1200" cap="all" baseline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63756C-625E-E14A-8378-353BF6D5998B}"/>
              </a:ext>
            </a:extLst>
          </p:cNvPr>
          <p:cNvSpPr txBox="1"/>
          <p:nvPr/>
        </p:nvSpPr>
        <p:spPr>
          <a:xfrm>
            <a:off x="914399" y="2022250"/>
            <a:ext cx="4992709" cy="37471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 people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Quarter of three student experience </a:t>
            </a:r>
            <a:r>
              <a:rPr lang="en-US" sz="2000" dirty="0"/>
              <a:t>difficulties in UI</a:t>
            </a:r>
            <a:endParaRPr lang="en-US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Difficulties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Visual support 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Program conflict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Common Software/ Engine Use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endParaRPr lang="en-US" sz="2000" dirty="0"/>
          </a:p>
          <a:p>
            <a:pPr marL="2286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10" name="Picture 9" descr="A blue and pink circle with black text&#10;&#10;AI-generated content may be incorrect.">
            <a:extLst>
              <a:ext uri="{FF2B5EF4-FFF2-40B4-BE49-F238E27FC236}">
                <a16:creationId xmlns:a16="http://schemas.microsoft.com/office/drawing/2014/main" id="{4200ABD9-F150-DB84-DB6A-787F3DDE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71" t="3030" r="3571" b="4832"/>
          <a:stretch/>
        </p:blipFill>
        <p:spPr>
          <a:xfrm>
            <a:off x="9323090" y="1284440"/>
            <a:ext cx="2387644" cy="24046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E8890410-2F3D-FE6E-E288-6AFE410F3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11" name="Picture 10" descr="A pie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779539AA-3566-0973-86EF-DBAFF29F0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790" y="3777494"/>
            <a:ext cx="3362325" cy="2762250"/>
          </a:xfrm>
          <a:prstGeom prst="rect">
            <a:avLst/>
          </a:prstGeom>
        </p:spPr>
      </p:pic>
      <p:pic>
        <p:nvPicPr>
          <p:cNvPr id="12" name="Picture 11" descr="A green and blue pie chart&#10;&#10;AI-generated content may be incorrect.">
            <a:extLst>
              <a:ext uri="{FF2B5EF4-FFF2-40B4-BE49-F238E27FC236}">
                <a16:creationId xmlns:a16="http://schemas.microsoft.com/office/drawing/2014/main" id="{61A13BB3-FF24-F083-3AC1-E9E4AC0B8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318" y="3777494"/>
            <a:ext cx="33051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0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76EC-47DE-7C6E-B33C-9BE8D5400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1105-7731-AAB4-DF56-CC645FE8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0363201" cy="1629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cap="all" baseline="0" dirty="0">
                <a:latin typeface="+mj-lt"/>
                <a:ea typeface="+mj-ea"/>
                <a:cs typeface="+mj-cs"/>
              </a:rPr>
              <a:t>Questionnaire </a:t>
            </a:r>
            <a:r>
              <a:rPr lang="en-US" b="1" dirty="0"/>
              <a:t>(Framework Playtest)</a:t>
            </a:r>
            <a:endParaRPr lang="en-US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6D511-8C49-27DC-4FBF-9D4652D23F5A}"/>
              </a:ext>
            </a:extLst>
          </p:cNvPr>
          <p:cNvSpPr txBox="1"/>
          <p:nvPr/>
        </p:nvSpPr>
        <p:spPr>
          <a:xfrm>
            <a:off x="914399" y="1635203"/>
            <a:ext cx="5440232" cy="37713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 participant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Average Unreal engine experience: 2-3 years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Framework compare result: 50/50 </a:t>
            </a:r>
            <a:endParaRPr lang="en-US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Most helpful booths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Overall comment very positive : 8.10 rating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endParaRPr lang="en-US" sz="2000" dirty="0"/>
          </a:p>
          <a:p>
            <a:pPr marL="2286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27E9429-5A4F-7CED-5912-54BFD93F7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" y="6246254"/>
            <a:ext cx="631065" cy="296214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3" name="Picture 2" descr="What impress you in this framework?&#10;&#10;45% Interactable Widget&#10;27% Video&#10;27% Blueprint Comment&#10;">
            <a:extLst>
              <a:ext uri="{FF2B5EF4-FFF2-40B4-BE49-F238E27FC236}">
                <a16:creationId xmlns:a16="http://schemas.microsoft.com/office/drawing/2014/main" id="{7BFD1EAA-8BA9-AFE7-1E8F-3C96A4A4F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235" y="1716465"/>
            <a:ext cx="3095625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094D-C380-AC8D-3D45-62C87D68C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384" y="4262287"/>
            <a:ext cx="75819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121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A7882-B860-3DE1-3566-1FC4E09CB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8EEF2-A9C9-6B00-8DD1-237E1995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50446"/>
            <a:ext cx="5181600" cy="1599013"/>
          </a:xfrm>
        </p:spPr>
        <p:txBody>
          <a:bodyPr/>
          <a:lstStyle/>
          <a:p>
            <a:r>
              <a:rPr lang="en-US" dirty="0"/>
              <a:t>Discussions and ANALYSIS</a:t>
            </a:r>
          </a:p>
        </p:txBody>
      </p:sp>
      <p:pic>
        <p:nvPicPr>
          <p:cNvPr id="4" name="Picture Placeholder 3" descr="Human brain nerve cells">
            <a:extLst>
              <a:ext uri="{FF2B5EF4-FFF2-40B4-BE49-F238E27FC236}">
                <a16:creationId xmlns:a16="http://schemas.microsoft.com/office/drawing/2014/main" id="{C4514670-D581-8416-6B47-4A6D0362C8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05" r="16605"/>
          <a:stretch/>
        </p:blipFill>
        <p:spPr>
          <a:xfrm>
            <a:off x="6085840" y="-10159"/>
            <a:ext cx="6116320" cy="6868160"/>
          </a:xfrm>
        </p:spPr>
      </p:pic>
    </p:spTree>
    <p:extLst>
      <p:ext uri="{BB962C8B-B14F-4D97-AF65-F5344CB8AC3E}">
        <p14:creationId xmlns:p14="http://schemas.microsoft.com/office/powerpoint/2010/main" val="995003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5A5F7-4D69-4754-8DF7-F0E60597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FD9EDAB-B14B-F657-74D4-012B67F8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226" y="-2305"/>
            <a:ext cx="4731773" cy="2622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E4D58-98D2-962C-AC1E-DD7F08D9ECDE}"/>
              </a:ext>
            </a:extLst>
          </p:cNvPr>
          <p:cNvSpPr txBox="1"/>
          <p:nvPr/>
        </p:nvSpPr>
        <p:spPr>
          <a:xfrm>
            <a:off x="312173" y="1724339"/>
            <a:ext cx="7039242" cy="40282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Playtest result shows framework does give huge support in UI design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Provide visual support in framework help to relieve understanding difficulties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No significant result show user gains opposite professional perspective from framework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Framework including interactable/ engagement feature helps on understanding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Visual importance in UI is not enough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sz="2000" dirty="0"/>
              <a:t>Great support in UI compare with "Content Example"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FFDF10-974B-24E1-0210-E3B1534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73" y="94738"/>
            <a:ext cx="10363201" cy="1629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The Framework...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BC7CE2C-50D1-0202-8E62-DF6AE5502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973" y="4252451"/>
            <a:ext cx="4619537" cy="26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3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92E01-D39A-8E4E-C0AF-7AD5724D2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2A1B1F-C868-F0FA-E6DF-2E025243B1B8}"/>
              </a:ext>
            </a:extLst>
          </p:cNvPr>
          <p:cNvSpPr txBox="1"/>
          <p:nvPr/>
        </p:nvSpPr>
        <p:spPr>
          <a:xfrm>
            <a:off x="422786" y="1715011"/>
            <a:ext cx="7616864" cy="40602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Framework navigation/ walkthrough not enough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/>
              <a:buChar char="o"/>
            </a:pPr>
            <a:r>
              <a:rPr lang="en-US" sz="2000" dirty="0"/>
              <a:t>Control question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Didn't include time spending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/>
              <a:buChar char="o"/>
            </a:pPr>
            <a:r>
              <a:rPr lang="en-US" sz="2000" dirty="0"/>
              <a:t>Concentration/ interest to the framework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No comparison with poor version UI </a:t>
            </a:r>
          </a:p>
          <a:p>
            <a:pPr marL="800100" lvl="1" indent="-342900">
              <a:lnSpc>
                <a:spcPct val="90000"/>
              </a:lnSpc>
              <a:spcAft>
                <a:spcPts val="1200"/>
              </a:spcAft>
              <a:buFont typeface="Courier New"/>
              <a:buChar char="o"/>
            </a:pPr>
            <a:r>
              <a:rPr lang="en-US" sz="2000" dirty="0"/>
              <a:t>Measurement between balance and unbalance UI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000" dirty="0"/>
              <a:t>Questionnaire not narrow enough for detail scoping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/>
              <a:buChar char="o"/>
            </a:pPr>
            <a:r>
              <a:rPr lang="en-US" sz="2000" dirty="0"/>
              <a:t>Reuse some question from first questionnaire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/>
              <a:buChar char="o"/>
            </a:pPr>
            <a:r>
              <a:rPr lang="en-US" sz="2000" dirty="0"/>
              <a:t>Narrow question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72D35D-BEA0-7EA8-2C23-FD6DA462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6" y="365125"/>
            <a:ext cx="10363201" cy="1629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SOME weakness...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2DFD7-35A7-4560-F269-FD9B387E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22" r="19960" b="-230"/>
          <a:stretch/>
        </p:blipFill>
        <p:spPr>
          <a:xfrm>
            <a:off x="7152968" y="4043"/>
            <a:ext cx="5039053" cy="3420923"/>
          </a:xfrm>
          <a:prstGeom prst="rect">
            <a:avLst/>
          </a:prstGeom>
        </p:spPr>
      </p:pic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0A5B727-B59C-99D0-3C77-EEAB178F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194" y="4031055"/>
            <a:ext cx="5198807" cy="28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3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D976-CE74-723E-B213-89606A71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259C1-CC6B-DF9B-1AE3-F7F74721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50446"/>
            <a:ext cx="5181600" cy="159901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4" name="Picture Placeholder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2598C04-1D50-8D46-9127-387012E1CC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6" t="342" r="50230" b="-513"/>
          <a:stretch/>
        </p:blipFill>
        <p:spPr>
          <a:xfrm>
            <a:off x="6085840" y="-10159"/>
            <a:ext cx="6125009" cy="6879911"/>
          </a:xfrm>
        </p:spPr>
      </p:pic>
    </p:spTree>
    <p:extLst>
      <p:ext uri="{BB962C8B-B14F-4D97-AF65-F5344CB8AC3E}">
        <p14:creationId xmlns:p14="http://schemas.microsoft.com/office/powerpoint/2010/main" val="13951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94A0E-1E79-0BAC-72F8-1E4009CF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B1C986-0BA5-A20A-6DBB-E04E82E6704B}"/>
              </a:ext>
            </a:extLst>
          </p:cNvPr>
          <p:cNvSpPr txBox="1"/>
          <p:nvPr/>
        </p:nvSpPr>
        <p:spPr>
          <a:xfrm>
            <a:off x="914399" y="1714816"/>
            <a:ext cx="8653737" cy="36917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framework is a success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research point me to the right direction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UI design exist a conflict and could be improve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Further develop the framework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Lack of poor example for comparison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Contain more UI related information (Size box, grid, animation etc.)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project planning is </a:t>
            </a:r>
            <a:r>
              <a:rPr lang="en-US" sz="2000"/>
              <a:t>kind of</a:t>
            </a:r>
            <a:r>
              <a:rPr lang="en-US" sz="2000" dirty="0"/>
              <a:t> on track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Clear vision 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Artefact development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Question gaps</a:t>
            </a:r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lvl="1" indent="-228600">
              <a:lnSpc>
                <a:spcPct val="90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endParaRPr lang="en-US" sz="2000" dirty="0"/>
          </a:p>
          <a:p>
            <a:pPr marL="228600" lvl="1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2" name="Graphic 1" descr="Thought with solid fill">
            <a:extLst>
              <a:ext uri="{FF2B5EF4-FFF2-40B4-BE49-F238E27FC236}">
                <a16:creationId xmlns:a16="http://schemas.microsoft.com/office/drawing/2014/main" id="{861A302C-626D-7E00-FAE9-9E4AD2F69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5371" y="2899228"/>
            <a:ext cx="3563256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92D6-04B6-09A9-D1B3-1F067323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8" y="2713022"/>
            <a:ext cx="5179615" cy="1448747"/>
          </a:xfrm>
        </p:spPr>
        <p:txBody>
          <a:bodyPr>
            <a:normAutofit/>
          </a:bodyPr>
          <a:lstStyle/>
          <a:p>
            <a:r>
              <a:rPr lang="en-US" sz="4800" b="1"/>
              <a:t>Aim &amp; Objective</a:t>
            </a:r>
          </a:p>
        </p:txBody>
      </p:sp>
      <p:pic>
        <p:nvPicPr>
          <p:cNvPr id="6" name="Picture Placeholder 5" descr="Pins and thread forming a heptagon">
            <a:extLst>
              <a:ext uri="{FF2B5EF4-FFF2-40B4-BE49-F238E27FC236}">
                <a16:creationId xmlns:a16="http://schemas.microsoft.com/office/drawing/2014/main" id="{CBC71967-09FD-F9C0-AED7-B8F1504745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326" r="20326"/>
          <a:stretch/>
        </p:blipFill>
        <p:spPr/>
      </p:pic>
    </p:spTree>
    <p:extLst>
      <p:ext uri="{BB962C8B-B14F-4D97-AF65-F5344CB8AC3E}">
        <p14:creationId xmlns:p14="http://schemas.microsoft.com/office/powerpoint/2010/main" val="473686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D0B3-7504-7F0D-745A-C6AA1986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97" y="477747"/>
            <a:ext cx="10363201" cy="713662"/>
          </a:xfrm>
        </p:spPr>
        <p:txBody>
          <a:bodyPr/>
          <a:lstStyle/>
          <a:p>
            <a:r>
              <a:rPr lang="en-GB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8E96C-5309-467B-F331-3BDE714C2C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597" y="1201307"/>
            <a:ext cx="5622459" cy="4713333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Armstrong, H (2009)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Graphic Design Theory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Readings From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the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Field</a:t>
            </a:r>
            <a:r>
              <a:rPr lang="en-US" sz="1200" dirty="0">
                <a:latin typeface="Calibri"/>
                <a:ea typeface="Calibri"/>
                <a:cs typeface="Calibri"/>
              </a:rPr>
              <a:t>, Princeton Architectural Press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New York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Available from: ProQuest</a:t>
            </a:r>
            <a:r>
              <a:rPr lang="en-US" sz="1200" dirty="0">
                <a:latin typeface="Calibri"/>
                <a:ea typeface="Calibri"/>
                <a:cs typeface="Calibri"/>
              </a:rPr>
              <a:t> </a:t>
            </a:r>
            <a:r>
              <a:rPr lang="en-US" sz="1200" dirty="0" err="1">
                <a:latin typeface="Calibri"/>
                <a:ea typeface="Calibri"/>
                <a:cs typeface="Calibri"/>
              </a:rPr>
              <a:t>Ebook</a:t>
            </a:r>
            <a:r>
              <a:rPr lang="en-US" sz="1200" dirty="0">
                <a:latin typeface="Calibri"/>
                <a:ea typeface="Calibri"/>
                <a:cs typeface="Calibri"/>
              </a:rPr>
              <a:t> Central.</a:t>
            </a:r>
            <a:endParaRPr lang="en-GB" sz="1200"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131313"/>
                </a:solidFill>
                <a:latin typeface="Calibri"/>
                <a:ea typeface="Calibri"/>
                <a:cs typeface="Calibri"/>
              </a:rPr>
              <a:t>Bohn</a:t>
            </a:r>
            <a:r>
              <a:rPr lang="en-US" sz="1200" dirty="0">
                <a:solidFill>
                  <a:srgbClr val="0F0F0F"/>
                </a:solidFill>
                <a:latin typeface="Calibri"/>
                <a:ea typeface="Calibri"/>
                <a:cs typeface="Calibri"/>
              </a:rPr>
              <a:t>, Z </a:t>
            </a:r>
            <a:r>
              <a:rPr lang="en-US" sz="1200" dirty="0">
                <a:solidFill>
                  <a:srgbClr val="0F0F0F"/>
                </a:solidFill>
                <a:effectLst/>
                <a:latin typeface="Calibri"/>
                <a:ea typeface="Calibri"/>
                <a:cs typeface="Calibri"/>
              </a:rPr>
              <a:t>(2023)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'God of War </a:t>
            </a:r>
            <a:r>
              <a:rPr lang="en-US" sz="1200" dirty="0">
                <a:latin typeface="Calibri"/>
                <a:ea typeface="Calibri"/>
                <a:cs typeface="Calibri"/>
              </a:rPr>
              <a:t>Ragnarök': Building the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UI</a:t>
            </a:r>
            <a:r>
              <a:rPr lang="en-US" sz="1200" dirty="0">
                <a:latin typeface="Calibri"/>
                <a:ea typeface="Calibri"/>
                <a:cs typeface="Calibri"/>
              </a:rPr>
              <a:t> for a AAA Sequel</a:t>
            </a:r>
            <a:r>
              <a:rPr lang="en-US" sz="1200" i="1" dirty="0"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YouTube Video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200" i="1" dirty="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3"/>
              </a:rPr>
              <a:t>https://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/>
              </a:rPr>
              <a:t>www.youtube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3"/>
              </a:rPr>
              <a:t>.com/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/>
              </a:rPr>
              <a:t>watch?v=C5gfkeFXDq8</a:t>
            </a:r>
            <a:endParaRPr lang="en-GB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Brown, J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2018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dirty="0">
                <a:latin typeface="Calibri"/>
                <a:ea typeface="Calibri"/>
                <a:cs typeface="Calibri"/>
              </a:rPr>
              <a:t>Bridging the Gap Between UX Principles and Game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Design, </a:t>
            </a:r>
            <a:r>
              <a:rPr lang="en-US" sz="1200" dirty="0">
                <a:latin typeface="Calibri"/>
                <a:ea typeface="Calibri"/>
                <a:cs typeface="Calibri"/>
              </a:rPr>
              <a:t>YouTube Video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4"/>
              </a:rPr>
              <a:t>https://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www.youtube</a:t>
            </a:r>
            <a:r>
              <a:rPr lang="en-US" sz="120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4"/>
              </a:rPr>
              <a:t>.com/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watch?v=73Pqsk74Jc0</a:t>
            </a:r>
            <a:endParaRPr lang="en-GB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Burckhardt, 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Fahndrich, M., </a:t>
            </a:r>
            <a:r>
              <a:rPr lang="en-US" sz="12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Halleux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P. D., </a:t>
            </a:r>
            <a:r>
              <a:rPr lang="en-US" sz="12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McDirmind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S., Moskal, M., Tillmann, N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&amp; Kato, J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(2013) ‘It’s alive! continuous feedback in UI programming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’. ACM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SIGPLAN notices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48(6), pp. 95–104.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5"/>
              </a:rPr>
              <a:t>https://doi.org/10.1145/2499370.2462170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5"/>
              </a:rPr>
              <a:t>.</a:t>
            </a:r>
            <a:endParaRPr lang="en-GB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Chen, K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., Li, Y., Chen, Y., Fan, C., Hu, Z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and Yang, W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(2021</a:t>
            </a:r>
            <a:r>
              <a:rPr lang="en-US" sz="1200" dirty="0">
                <a:latin typeface="Calibri"/>
                <a:ea typeface="Calibri"/>
                <a:cs typeface="Calibri"/>
              </a:rPr>
              <a:t>), ‘GLIB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latin typeface="Calibri"/>
                <a:ea typeface="Calibri"/>
                <a:cs typeface="Calibri"/>
              </a:rPr>
              <a:t>towards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automated test oracle for graphically-rich applications</a:t>
            </a:r>
            <a:r>
              <a:rPr lang="en-US" sz="1200" dirty="0">
                <a:latin typeface="Calibri"/>
                <a:ea typeface="Calibri"/>
                <a:cs typeface="Calibri"/>
              </a:rPr>
              <a:t>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In Proceedings of the 29th ACM Joint Meeting on European Software Engineering Conference and Symposium on the Foundations of Software Engineering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pp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1093-1104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6"/>
              </a:rPr>
              <a:t>https://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/>
              </a:rPr>
              <a:t>doi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6"/>
              </a:rPr>
              <a:t>.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/>
              </a:rPr>
              <a:t>org/10.48550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6"/>
              </a:rPr>
              <a:t>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/>
              </a:rPr>
              <a:t>arXiv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6"/>
              </a:rPr>
              <a:t>.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/>
              </a:rPr>
              <a:t>2106.10507</a:t>
            </a:r>
            <a:r>
              <a:rPr lang="en-US" sz="120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en-US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Chow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S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2018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Immersing a Creative World into a Usable UI, YouTube</a:t>
            </a:r>
            <a:r>
              <a:rPr lang="en-US" sz="1200" dirty="0">
                <a:latin typeface="Calibri"/>
                <a:ea typeface="Calibri"/>
                <a:cs typeface="Calibri"/>
              </a:rPr>
              <a:t> video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7"/>
              </a:rPr>
              <a:t>https://www.youtube.com/watch?v=ONYmBBZiBj8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&amp;list=PLq2_De3TJyzhBn-pUH42iCHe5UnPada18&amp;index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7"/>
              </a:rPr>
              <a:t>=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4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7"/>
              </a:rPr>
              <a:t>&amp;t=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2s</a:t>
            </a:r>
            <a:endParaRPr lang="en-GB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Dead Space 3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(2013). PC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PlayStation 3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Xbox 360[Game]. Electronic Arts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Redwood City</a:t>
            </a:r>
            <a:endParaRPr lang="en-GB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Fallout 3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latin typeface="Calibri"/>
                <a:ea typeface="Calibri"/>
                <a:cs typeface="Calibri"/>
              </a:rPr>
              <a:t>2008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).</a:t>
            </a:r>
            <a:r>
              <a:rPr lang="en-US" sz="1200" dirty="0">
                <a:latin typeface="Calibri"/>
                <a:ea typeface="Calibri"/>
                <a:cs typeface="Calibri"/>
              </a:rPr>
              <a:t> PC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PlayStation 3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Xbox 360[Game]. Bethesda Softworks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latin typeface="Calibri"/>
                <a:ea typeface="Calibri"/>
                <a:cs typeface="Calibri"/>
              </a:rPr>
              <a:t>Rockville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</a:t>
            </a:r>
            <a:endParaRPr lang="en-US" sz="1200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E8568B-819B-B490-485C-4D4654A6F63E}"/>
              </a:ext>
            </a:extLst>
          </p:cNvPr>
          <p:cNvSpPr txBox="1">
            <a:spLocks/>
          </p:cNvSpPr>
          <p:nvPr/>
        </p:nvSpPr>
        <p:spPr>
          <a:xfrm>
            <a:off x="6099997" y="942469"/>
            <a:ext cx="5622459" cy="5656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Game Maker’s Toolkit (2021) </a:t>
            </a:r>
            <a:r>
              <a:rPr lang="en-US" sz="1200">
                <a:latin typeface="Calibri"/>
                <a:ea typeface="Calibri"/>
                <a:cs typeface="Calibri"/>
              </a:rPr>
              <a:t>The Power of Video Game HUDs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200">
                <a:latin typeface="Calibri"/>
                <a:ea typeface="Calibri"/>
                <a:cs typeface="Calibri"/>
              </a:rPr>
              <a:t>YouTube Video.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8"/>
              </a:rPr>
              <a:t>https://www.youtube.com/watch?v=4Bv45aPMGyI&amp;t=357s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‘God of War Ragnarök’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(2022). PC, PlayStation 4, PlayStation 5[Game]. Sony Interactive Entertainment: San Mateo.</a:t>
            </a:r>
          </a:p>
          <a:p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goukigod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(2021) </a:t>
            </a:r>
            <a:r>
              <a:rPr lang="en-US" sz="1200">
                <a:latin typeface="Calibri"/>
                <a:ea typeface="Calibri"/>
                <a:cs typeface="Calibri"/>
              </a:rPr>
              <a:t>The Call Of Duty User Interface / User Experience Is Broken! | Game GUI Analysis, YouTube Video.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9"/>
              </a:rPr>
              <a:t>https://www.youtube.com/watch?v=7psu42EGvTk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Hannah, J (2023) 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What is the rule of thirds in UX/UI design? A complete guide on how to use it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0"/>
              </a:rPr>
              <a:t>https://www.uxdesigninstitute.com/blog/guide-to-the-rule-of-thirds-in-ux/#:~:text=At%20its%20core%2C%20the%20Rule,gridlines%20or%20at%20their%20intersections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Hendrickson, J.C. </a:t>
            </a:r>
            <a:r>
              <a:rPr lang="en-US" sz="1200">
                <a:latin typeface="Calibri"/>
                <a:ea typeface="Calibri"/>
                <a:cs typeface="Calibri"/>
              </a:rPr>
              <a:t>&amp; Wissink, T. (2023) </a:t>
            </a:r>
            <a:r>
              <a:rPr lang="en-US" sz="1200" i="1">
                <a:latin typeface="Calibri"/>
                <a:ea typeface="Calibri"/>
                <a:cs typeface="Calibri"/>
              </a:rPr>
              <a:t>Unleashing the power of UX analytics: proven techniques and strategies for uncovering user insights to deliver a delightful user experience</a:t>
            </a:r>
            <a:r>
              <a:rPr lang="en-US" sz="1200">
                <a:latin typeface="Calibri"/>
                <a:ea typeface="Calibri"/>
                <a:cs typeface="Calibri"/>
              </a:rPr>
              <a:t>. 1st ed. Birmingham, England: </a:t>
            </a:r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Packt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Publishing. 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>
                <a:solidFill>
                  <a:srgbClr val="0F0F0F"/>
                </a:solidFill>
                <a:latin typeface="Calibri"/>
                <a:ea typeface="Calibri"/>
                <a:cs typeface="Calibri"/>
              </a:rPr>
              <a:t>Ignacio, D (2013) </a:t>
            </a:r>
            <a:r>
              <a:rPr lang="en-US" sz="1200">
                <a:latin typeface="Calibri"/>
                <a:ea typeface="Calibri"/>
                <a:cs typeface="Calibri"/>
              </a:rPr>
              <a:t>Crafting Destruction: The Evolution of the Dead Space User Interface</a:t>
            </a:r>
            <a:r>
              <a:rPr lang="en-US" sz="1200" i="1">
                <a:latin typeface="Calibri"/>
                <a:ea typeface="Calibri"/>
                <a:cs typeface="Calibri"/>
              </a:rPr>
              <a:t>. </a:t>
            </a:r>
            <a:r>
              <a:rPr lang="en-US" sz="1200">
                <a:latin typeface="Calibri"/>
                <a:ea typeface="Calibri"/>
                <a:cs typeface="Calibri"/>
              </a:rPr>
              <a:t>YouTube Video</a:t>
            </a:r>
            <a:r>
              <a:rPr lang="en-US" sz="1200" i="1">
                <a:latin typeface="Calibri"/>
                <a:ea typeface="Calibri"/>
                <a:cs typeface="Calibri"/>
              </a:rPr>
              <a:t>. </a:t>
            </a:r>
            <a:r>
              <a:rPr lang="en-US" sz="1200">
                <a:latin typeface="Calibri"/>
                <a:ea typeface="Calibri"/>
                <a:cs typeface="Calibri"/>
              </a:rPr>
              <a:t>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1"/>
              </a:rPr>
              <a:t>https://www.youtube.com/watch?v=pXGWJRV1Zoc&amp;t=1s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Jackson, W. (2017) ‘Android Graphic Design: Making UI Designs Visual’, </a:t>
            </a:r>
            <a:r>
              <a:rPr lang="en-US" sz="12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Android Apps for Absolute Beginners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United States: </a:t>
            </a:r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Apress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L. P</a:t>
            </a:r>
            <a:r>
              <a:rPr lang="en-US" sz="1200">
                <a:latin typeface="Calibri"/>
                <a:ea typeface="Calibri"/>
                <a:cs typeface="Calibri"/>
              </a:rPr>
              <a:t>, pp. 209–249.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2"/>
              </a:rPr>
              <a:t>https://doi.org/10.1007/978-1-4842-2268-3_9.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Jennett, C., Cox, A. L., Cairns. P., </a:t>
            </a:r>
            <a:r>
              <a:rPr lang="en-US" sz="120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Dhoparee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S., Epps. A., Tijs. T. &amp; Walton. A. </a:t>
            </a:r>
            <a:r>
              <a:rPr lang="en-US" sz="1200">
                <a:latin typeface="Calibri"/>
                <a:ea typeface="Calibri"/>
                <a:cs typeface="Calibri"/>
              </a:rPr>
              <a:t>(2008) ‘Measuring and defining the experience of immersion in games’. </a:t>
            </a:r>
            <a:r>
              <a:rPr lang="en-US" sz="1200" i="1">
                <a:latin typeface="Calibri"/>
                <a:ea typeface="Calibri"/>
                <a:cs typeface="Calibri"/>
              </a:rPr>
              <a:t>International Journal of Human-Computer Studies</a:t>
            </a:r>
            <a:r>
              <a:rPr lang="en-US" sz="1200">
                <a:latin typeface="Calibri"/>
                <a:ea typeface="Calibri"/>
                <a:cs typeface="Calibri"/>
              </a:rPr>
              <a:t>, 66(9), 641-661. Available at:  </a:t>
            </a:r>
            <a:r>
              <a:rPr lang="en-US" sz="1200" u="sng" dirty="0">
                <a:latin typeface="Calibri"/>
                <a:ea typeface="Calibri"/>
                <a:cs typeface="Calibri"/>
                <a:hlinkClick r:id="rId13"/>
              </a:rPr>
              <a:t>https://doi.org/10.1016/j.ijhcs.2008.04.004</a:t>
            </a:r>
            <a:r>
              <a:rPr lang="en-US" sz="1200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1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459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027E4-157A-A09A-4485-C995A7123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4535-9505-4B21-AD46-51FA2E5121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597" y="1201307"/>
            <a:ext cx="5622459" cy="5003618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Jiang, J. Y., Guo, F., Chen, J. H, Tian, X. H and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Lv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W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(2019) </a:t>
            </a:r>
            <a:r>
              <a:rPr lang="en-US" sz="1200" dirty="0">
                <a:latin typeface="Calibri"/>
                <a:ea typeface="Calibri"/>
                <a:cs typeface="Calibri"/>
              </a:rPr>
              <a:t>‘Applying Eye-Tracking Technology to Measure Interactive Experience Toward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the </a:t>
            </a:r>
            <a:r>
              <a:rPr lang="en-US" sz="1200" dirty="0">
                <a:latin typeface="Calibri"/>
                <a:ea typeface="Calibri"/>
                <a:cs typeface="Calibri"/>
              </a:rPr>
              <a:t>Navigation Interface of Mobile Games Considering Different Visual Attention Mechanisms’,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Applied sciences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9(16), pp. 1-15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/>
              </a:rPr>
              <a:t>https://doi.org/10.3390/app9163242</a:t>
            </a:r>
            <a:r>
              <a:rPr lang="en-US" sz="1200" dirty="0">
                <a:latin typeface="Calibri"/>
                <a:ea typeface="Calibri"/>
                <a:cs typeface="Calibri"/>
              </a:rPr>
              <a:t>.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Jitnupong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B. &amp;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Jirachiefpattana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W.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2018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‘Information System User </a:t>
            </a:r>
            <a:r>
              <a:rPr lang="en-US" sz="1200" dirty="0">
                <a:latin typeface="Calibri"/>
                <a:ea typeface="Calibri"/>
                <a:cs typeface="Calibri"/>
              </a:rPr>
              <a:t>Interface Design in Software Services Organization: A Small-Clan Case Study’.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EDP Sciences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164, pp</a:t>
            </a:r>
            <a:r>
              <a:rPr lang="en-US" sz="1200" dirty="0"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1-12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org/</a:t>
            </a:r>
            <a:r>
              <a:rPr lang="en-US" sz="1200" u="sng" dirty="0"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10.1051/matecconf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200" u="sng" dirty="0"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201816401006</a:t>
            </a:r>
            <a:endParaRPr lang="en-US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Khan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R.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latin typeface="Calibri"/>
                <a:ea typeface="Calibri"/>
                <a:cs typeface="Calibri"/>
              </a:rPr>
              <a:t>2019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The UI and UX of persona 5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Medium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5"/>
              </a:rPr>
              <a:t>https://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5"/>
              </a:rPr>
              <a:t>ridwankhan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5"/>
              </a:rPr>
              <a:t>.com/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5"/>
              </a:rPr>
              <a:t>the-ui-and-ux-of-persona-5-183180eb7cce</a:t>
            </a:r>
            <a:endParaRPr lang="en-US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 err="1">
                <a:latin typeface="Calibri"/>
                <a:ea typeface="Calibri"/>
                <a:cs typeface="Calibri"/>
              </a:rPr>
              <a:t>Kristiadi</a:t>
            </a:r>
            <a:r>
              <a:rPr lang="en-US" sz="1200" dirty="0">
                <a:latin typeface="Calibri"/>
                <a:ea typeface="Calibri"/>
                <a:cs typeface="Calibri"/>
              </a:rPr>
              <a:t>, D.P.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et al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2017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‘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 effect of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UI,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UX and GX on video games’, in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2017 IEEE International Conference on Cybernetics and Computational Intelligence (</a:t>
            </a:r>
            <a:r>
              <a:rPr lang="en-US" sz="12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CyberneticsCom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IEEE,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pp.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158–163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6"/>
              </a:rPr>
              <a:t>https://doi.org/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/>
              </a:rPr>
              <a:t>10.1109/CYBERNETICSCOM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6"/>
              </a:rPr>
              <a:t>.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/>
              </a:rPr>
              <a:t>2017.8311702</a:t>
            </a:r>
            <a:endParaRPr lang="en-US" sz="1200">
              <a:solidFill>
                <a:srgbClr val="0563C1"/>
              </a:solidFill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 err="1">
                <a:latin typeface="Calibri"/>
                <a:ea typeface="Calibri"/>
                <a:cs typeface="Calibri"/>
              </a:rPr>
              <a:t>Levkovskyi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B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et al</a:t>
            </a:r>
            <a:r>
              <a:rPr lang="en-US" sz="1200" i="1" dirty="0"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 (</a:t>
            </a:r>
            <a:r>
              <a:rPr lang="en-US" sz="1200" dirty="0">
                <a:latin typeface="Calibri"/>
                <a:ea typeface="Calibri"/>
                <a:cs typeface="Calibri"/>
              </a:rPr>
              <a:t>2022) ‘Toward a Game-like Experience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latin typeface="Calibri"/>
                <a:ea typeface="Calibri"/>
                <a:cs typeface="Calibri"/>
              </a:rPr>
              <a:t>Design of a Modern User Interface of a Simulation Game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for </a:t>
            </a:r>
            <a:r>
              <a:rPr lang="en-US" sz="1200" dirty="0">
                <a:latin typeface="Calibri"/>
                <a:ea typeface="Calibri"/>
                <a:cs typeface="Calibri"/>
              </a:rPr>
              <a:t>Teaching Business Process Digitalization’, in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2022 IEEE Global Engineering Education Conference (EDUCON)</a:t>
            </a:r>
            <a:r>
              <a:rPr lang="en-US" sz="1200" dirty="0">
                <a:latin typeface="Calibri"/>
                <a:ea typeface="Calibri"/>
                <a:cs typeface="Calibri"/>
              </a:rPr>
              <a:t>. IEEE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pp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1849–1857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7"/>
              </a:rPr>
              <a:t>https://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doi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7"/>
              </a:rPr>
              <a:t>.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org/10.1109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7"/>
              </a:rPr>
              <a:t>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EDUCON52537.2022.9766496</a:t>
            </a:r>
            <a:r>
              <a:rPr lang="en-US" sz="120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en-US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MacDonald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D.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2019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Practical UI Patterns for Design Systems : Fast-Track Interaction Design for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i="1" dirty="0">
                <a:effectLst/>
                <a:latin typeface="Calibri"/>
                <a:ea typeface="Calibri"/>
                <a:cs typeface="Calibri"/>
              </a:rPr>
              <a:t>a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Seamless User Experience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1st ed. 2019. Berkeley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CA: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Apress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8"/>
              </a:rPr>
              <a:t>https://doi.org/10.1007/978-1-4842-4938-3.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Masahiro </a:t>
            </a:r>
            <a:r>
              <a:rPr lang="en-US" sz="1200" dirty="0">
                <a:latin typeface="Calibri"/>
                <a:ea typeface="Calibri"/>
                <a:cs typeface="Calibri"/>
              </a:rPr>
              <a:t>Sakurai on Creating Games (2022)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Clarity vs. Style [UI].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YouTube</a:t>
            </a:r>
            <a:r>
              <a:rPr lang="en-US" sz="1200" dirty="0">
                <a:latin typeface="Calibri"/>
                <a:ea typeface="Calibri"/>
                <a:cs typeface="Calibri"/>
              </a:rPr>
              <a:t> Video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</a:t>
            </a:r>
            <a:r>
              <a:rPr lang="en-US" sz="1200" u="sng" dirty="0"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UjW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US" sz="1200" u="sng" dirty="0"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TTNtXEM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&amp;t=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2s</a:t>
            </a:r>
            <a:endParaRPr lang="en-US" sz="1200">
              <a:effectLst/>
              <a:latin typeface="Calibri"/>
              <a:ea typeface="Calibri"/>
              <a:cs typeface="Calibri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3BB485-F29B-4D7B-0643-A584CFD07F1D}"/>
              </a:ext>
            </a:extLst>
          </p:cNvPr>
          <p:cNvSpPr txBox="1">
            <a:spLocks/>
          </p:cNvSpPr>
          <p:nvPr/>
        </p:nvSpPr>
        <p:spPr>
          <a:xfrm>
            <a:off x="6099997" y="942469"/>
            <a:ext cx="5622459" cy="5656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Nabuco</a:t>
            </a:r>
            <a:r>
              <a:rPr lang="en-US" sz="1200" dirty="0">
                <a:latin typeface="Calibri"/>
                <a:ea typeface="Calibri"/>
                <a:cs typeface="Calibri"/>
              </a:rPr>
              <a:t>, M., Paiva, A.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C</a:t>
            </a:r>
            <a:r>
              <a:rPr lang="en-US" sz="1200" dirty="0">
                <a:latin typeface="Calibri"/>
                <a:ea typeface="Calibri"/>
                <a:cs typeface="Calibri"/>
              </a:rPr>
              <a:t>. R. &amp; Faria, J. P (2013) ‘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Inferring UI patterns with Inductive Logic Programming’.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Lecture Notes in Computer Science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8583, pp. 311-326.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Park, J.W. &amp; Doo, K.I. (2021) ‘A study on cognitive affordance analysis</a:t>
            </a:r>
            <a:r>
              <a:rPr lang="en-US" sz="1200" dirty="0">
                <a:latin typeface="Calibri"/>
                <a:ea typeface="Calibri"/>
                <a:cs typeface="Calibri"/>
              </a:rPr>
              <a:t> and BX design of flight reservation application UI’,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Turkish journal of computer and mathematics education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12(6), pp. 773–779</a:t>
            </a:r>
            <a:r>
              <a:rPr lang="en-US" sz="1200" dirty="0"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0"/>
              </a:rPr>
              <a:t>https://doi.org/10.17762/turcomat.v12i6.2094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Persona 5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(2016). PC, PlayStation 3, PlayStation 4, PlayStation 5, Nintendo Switch, Xbox One, Xbox Series X/S[Game]. Atlus: Tokyo.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Persona Central (2017)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Panel on the Concept and Development Behind Persona 5’s UI</a:t>
            </a:r>
            <a:r>
              <a:rPr lang="en-US" sz="1200" dirty="0"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1"/>
              </a:rPr>
              <a:t>https://personacentral.com/</a:t>
            </a:r>
            <a:r>
              <a:rPr lang="en-US" sz="1200" u="sng" dirty="0">
                <a:latin typeface="Calibri"/>
                <a:ea typeface="Calibri"/>
                <a:cs typeface="Calibri"/>
                <a:hlinkClick r:id="rId11"/>
              </a:rPr>
              <a:t>persona-5-panel-concept-development-ui/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Platt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D.S.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latin typeface="Calibri"/>
                <a:ea typeface="Calibri"/>
                <a:cs typeface="Calibri"/>
              </a:rPr>
              <a:t>2007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Programming Microsoft® Composite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UI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Application Block and Smart Client Software Factory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Microsoft Press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Poulin, R. (2011)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The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language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of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graphic design an illustrated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handbook for understanding fundamental design principles</a:t>
            </a:r>
            <a:r>
              <a:rPr lang="en-US" sz="1200" dirty="0">
                <a:latin typeface="Calibri"/>
                <a:ea typeface="Calibri"/>
                <a:cs typeface="Calibri"/>
              </a:rPr>
              <a:t>. 1st edition. Beverly, Mass: Rockport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Publishers.</a:t>
            </a:r>
            <a:endParaRPr lang="en-US" sz="1200"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Riot Games (2018) So You Wanna Make Games?? | Episode 9</a:t>
            </a:r>
            <a:r>
              <a:rPr lang="en-US" sz="1200" dirty="0">
                <a:latin typeface="Calibri"/>
                <a:ea typeface="Calibri"/>
                <a:cs typeface="Calibri"/>
              </a:rPr>
              <a:t>: User Interface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Design, </a:t>
            </a:r>
            <a:r>
              <a:rPr lang="en-US" sz="1200" dirty="0">
                <a:latin typeface="Calibri"/>
                <a:ea typeface="Calibri"/>
                <a:cs typeface="Calibri"/>
              </a:rPr>
              <a:t>YouTube Video. Available at: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2"/>
              </a:rPr>
              <a:t>https://www.youtube.com/watch?v=sc3h5JXtIzw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pt-BR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Sagae</a:t>
            </a: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J.Y.B., </a:t>
            </a:r>
            <a:r>
              <a:rPr lang="pt-BR" sz="1200" dirty="0" err="1">
                <a:latin typeface="Calibri"/>
                <a:ea typeface="Calibri"/>
                <a:cs typeface="Calibri"/>
              </a:rPr>
              <a:t>Battaiola</a:t>
            </a:r>
            <a:r>
              <a:rPr lang="pt-BR" sz="1200" dirty="0">
                <a:latin typeface="Calibri"/>
                <a:ea typeface="Calibri"/>
                <a:cs typeface="Calibri"/>
              </a:rPr>
              <a:t>, A.L. </a:t>
            </a: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&amp;</a:t>
            </a:r>
            <a:r>
              <a:rPr lang="pt-BR" sz="1200" dirty="0">
                <a:latin typeface="Calibri"/>
                <a:ea typeface="Calibri"/>
                <a:cs typeface="Calibri"/>
              </a:rPr>
              <a:t> Moreira</a:t>
            </a: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t-BR" sz="1200" dirty="0">
                <a:latin typeface="Calibri"/>
                <a:ea typeface="Calibri"/>
                <a:cs typeface="Calibri"/>
              </a:rPr>
              <a:t>V.E.M</a:t>
            </a: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(2020) ‘Análise da Interface do Jogo Persona 5’. </a:t>
            </a:r>
            <a:r>
              <a:rPr lang="pt-BR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CIDI2019BH</a:t>
            </a:r>
            <a:r>
              <a:rPr lang="pt-BR" sz="1200" dirty="0">
                <a:latin typeface="Calibri"/>
                <a:ea typeface="Calibri"/>
                <a:cs typeface="Calibri"/>
              </a:rPr>
              <a:t>, pp.</a:t>
            </a:r>
            <a:r>
              <a:rPr lang="pt-BR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56-65</a:t>
            </a:r>
            <a:r>
              <a:rPr lang="pt-BR" sz="1200" dirty="0">
                <a:latin typeface="Calibri"/>
                <a:ea typeface="Calibri"/>
                <a:cs typeface="Calibri"/>
              </a:rPr>
              <a:t>. </a:t>
            </a:r>
            <a:r>
              <a:rPr lang="pt-BR" sz="1200" dirty="0" err="1">
                <a:latin typeface="Calibri"/>
                <a:ea typeface="Calibri"/>
                <a:cs typeface="Calibri"/>
              </a:rPr>
              <a:t>Available</a:t>
            </a:r>
            <a:r>
              <a:rPr lang="pt-BR" sz="1200" dirty="0">
                <a:latin typeface="Calibri"/>
                <a:ea typeface="Calibri"/>
                <a:cs typeface="Calibri"/>
              </a:rPr>
              <a:t> </a:t>
            </a:r>
            <a:r>
              <a:rPr lang="pt-BR" sz="1200" dirty="0" err="1">
                <a:latin typeface="Calibri"/>
                <a:ea typeface="Calibri"/>
                <a:cs typeface="Calibri"/>
              </a:rPr>
              <a:t>at</a:t>
            </a:r>
            <a:r>
              <a:rPr lang="pt-BR" sz="1200" dirty="0">
                <a:latin typeface="Calibri"/>
                <a:ea typeface="Calibri"/>
                <a:cs typeface="Calibri"/>
              </a:rPr>
              <a:t>: </a:t>
            </a:r>
            <a:r>
              <a:rPr lang="pt-BR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3"/>
              </a:rPr>
              <a:t>https://pdf.blucher.com.br/designproceedings</a:t>
            </a:r>
            <a:r>
              <a:rPr lang="pt-BR" sz="1200" u="sng" dirty="0">
                <a:latin typeface="Calibri"/>
                <a:ea typeface="Calibri"/>
                <a:cs typeface="Calibri"/>
                <a:hlinkClick r:id="rId13"/>
              </a:rPr>
              <a:t>/9cidi</a:t>
            </a:r>
            <a:r>
              <a:rPr lang="pt-BR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3"/>
              </a:rPr>
              <a:t>/</a:t>
            </a:r>
            <a:r>
              <a:rPr lang="pt-BR" sz="1200" u="sng" dirty="0">
                <a:latin typeface="Calibri"/>
                <a:ea typeface="Calibri"/>
                <a:cs typeface="Calibri"/>
                <a:hlinkClick r:id="rId13"/>
              </a:rPr>
              <a:t>1.0048</a:t>
            </a:r>
            <a:r>
              <a:rPr lang="pt-BR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3"/>
              </a:rPr>
              <a:t>.</a:t>
            </a:r>
            <a:r>
              <a:rPr lang="pt-BR" sz="1200" u="sng" dirty="0">
                <a:latin typeface="Calibri"/>
                <a:ea typeface="Calibri"/>
                <a:cs typeface="Calibri"/>
                <a:hlinkClick r:id="rId13"/>
              </a:rPr>
              <a:t>pdf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Savole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C (2017) Lessons Learned Creating UI For The Division, YouTube Video. Available at: </a:t>
            </a:r>
            <a:r>
              <a:rPr lang="en-US" sz="1200" u="sng" dirty="0">
                <a:latin typeface="Calibri"/>
                <a:ea typeface="Calibri"/>
                <a:cs typeface="Calibri"/>
                <a:hlinkClick r:id="rId14"/>
              </a:rPr>
              <a:t>https://www.youtube.com/watch?v=H1MLtML0np0&amp;list=PLq2_De3TJyzhBn-pUH42iCHe5UnPada18</a:t>
            </a:r>
            <a:endParaRPr lang="en-US" sz="1200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482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71E38-D6D5-2019-4269-9879F9072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DD65-4CEA-9E9C-D111-B40022DB59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597" y="1201307"/>
            <a:ext cx="5622459" cy="4713333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Spolsky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A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</a:t>
            </a:r>
            <a:r>
              <a:rPr lang="en-US" sz="1200" dirty="0"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2001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User Interface Design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for Programmers</a:t>
            </a:r>
            <a:r>
              <a:rPr lang="en-US" sz="1200" dirty="0">
                <a:latin typeface="Calibri"/>
                <a:ea typeface="Calibri"/>
                <a:cs typeface="Calibri"/>
              </a:rPr>
              <a:t>. 1st ed. 2001. Berkeley, CA: </a:t>
            </a:r>
            <a:r>
              <a:rPr lang="en-US" sz="1200" dirty="0" err="1">
                <a:latin typeface="Calibri"/>
                <a:ea typeface="Calibri"/>
                <a:cs typeface="Calibri"/>
              </a:rPr>
              <a:t>Apress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3"/>
              </a:rPr>
              <a:t>https://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3"/>
              </a:rPr>
              <a:t>doi.org/10.1007/978-1-4302-0857-0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3"/>
              </a:rPr>
              <a:t>.</a:t>
            </a:r>
            <a:endParaRPr lang="en-US" sz="1200">
              <a:effectLst/>
              <a:latin typeface="Calibri"/>
              <a:ea typeface="Calibri"/>
              <a:cs typeface="Calibri"/>
              <a:hlinkClick r:id="rId3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Tom Clancy’s The Division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(2016). PC, PlayStation 4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Xbox One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Ubisoft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Saint-Mande</a:t>
            </a:r>
            <a:endParaRPr lang="en-US" sz="120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Tran, T., &amp; Berg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(2021). User Interfaces and Gaming Performance: How the Type of UI Elements Impact Player Performance in FPS Games.</a:t>
            </a:r>
          </a:p>
          <a:p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Whaiduzzaman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M., Sakib., Khan, N. J., Chaki, S.,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Shahrier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L., Ghosh, S., Rahman, S., Mahi, J. N., Barros, A., Fidge, C., W, S. T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&amp; Jan, T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2023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‘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Concept to Reality: An</a:t>
            </a:r>
            <a:r>
              <a:rPr lang="en-US" sz="1200" dirty="0">
                <a:latin typeface="Calibri"/>
                <a:ea typeface="Calibri"/>
                <a:cs typeface="Calibri"/>
              </a:rPr>
              <a:t> Integrated Approach to Testing Software User Interfaces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’.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Applied sciences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13(21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), pp. </a:t>
            </a:r>
            <a:r>
              <a:rPr lang="en-US" sz="1200" dirty="0">
                <a:latin typeface="Calibri"/>
                <a:ea typeface="Calibri"/>
                <a:cs typeface="Calibri"/>
              </a:rPr>
              <a:t>1-23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</a:t>
            </a:r>
            <a:r>
              <a:rPr lang="en-US" sz="1200" u="sng" dirty="0"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10.3390/app132111997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</a:rPr>
              <a:t>Wilson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C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(</a:t>
            </a:r>
            <a:r>
              <a:rPr lang="en-US" sz="1200" dirty="0">
                <a:latin typeface="Calibri"/>
                <a:ea typeface="Calibri"/>
                <a:cs typeface="Calibri"/>
              </a:rPr>
              <a:t>2014</a:t>
            </a:r>
            <a:r>
              <a:rPr lang="en-US" sz="1200" i="1" dirty="0">
                <a:latin typeface="Calibri"/>
                <a:ea typeface="Calibri"/>
                <a:cs typeface="Calibri"/>
              </a:rPr>
              <a:t>) User interface inspection methods : a user-centered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design</a:t>
            </a:r>
            <a:r>
              <a:rPr lang="en-US" sz="1200" i="1" dirty="0">
                <a:latin typeface="Calibri"/>
                <a:ea typeface="Calibri"/>
                <a:cs typeface="Calibri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method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1st edition. Waltham, MA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latin typeface="Calibri"/>
                <a:ea typeface="Calibri"/>
                <a:cs typeface="Calibri"/>
              </a:rPr>
              <a:t>Morgan Kaufmann. </a:t>
            </a:r>
          </a:p>
          <a:p>
            <a:r>
              <a:rPr lang="en-US" sz="1200" dirty="0">
                <a:solidFill>
                  <a:srgbClr val="3A3A3A"/>
                </a:solidFill>
                <a:latin typeface="Calibri"/>
                <a:ea typeface="Calibri"/>
                <a:cs typeface="Calibri"/>
              </a:rPr>
              <a:t>Wood</a:t>
            </a:r>
            <a:r>
              <a:rPr lang="en-US" sz="1200" dirty="0">
                <a:solidFill>
                  <a:srgbClr val="3A3A3A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solidFill>
                  <a:srgbClr val="3A3A3A"/>
                </a:solidFill>
                <a:latin typeface="Calibri"/>
                <a:ea typeface="Calibri"/>
                <a:cs typeface="Calibri"/>
              </a:rPr>
              <a:t>D</a:t>
            </a:r>
            <a:r>
              <a:rPr lang="en-US" sz="1200" dirty="0">
                <a:solidFill>
                  <a:srgbClr val="3A3A3A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solidFill>
                  <a:srgbClr val="3A3A3A"/>
                </a:solidFill>
                <a:latin typeface="Calibri"/>
                <a:ea typeface="Calibri"/>
                <a:cs typeface="Calibri"/>
              </a:rPr>
              <a:t>(2014) </a:t>
            </a:r>
            <a:r>
              <a:rPr lang="en-US" sz="1200" i="1" dirty="0">
                <a:latin typeface="Calibri"/>
                <a:ea typeface="Calibri"/>
                <a:cs typeface="Calibri"/>
              </a:rPr>
              <a:t>Interface design : an introduction to visual communication in UI design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US" sz="1200" dirty="0">
                <a:latin typeface="Calibri"/>
                <a:ea typeface="Calibri"/>
                <a:cs typeface="Calibri"/>
              </a:rPr>
              <a:t>London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Fairchild Books</a:t>
            </a:r>
            <a:r>
              <a:rPr lang="en-US" sz="1200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World of Warcraft (2004). PC[Game]. Blizzard Entertainment: Irvine</a:t>
            </a:r>
            <a:r>
              <a:rPr lang="en-US" sz="1200" u="none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en-US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Younas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US" sz="1200" dirty="0">
                <a:latin typeface="Calibri"/>
                <a:ea typeface="Calibri"/>
                <a:cs typeface="Calibri"/>
              </a:rPr>
              <a:t>O 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2018</a:t>
            </a:r>
            <a:r>
              <a:rPr lang="en-US" sz="120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) </a:t>
            </a:r>
            <a:r>
              <a:rPr lang="en-US" sz="1200" dirty="0">
                <a:latin typeface="Calibri"/>
                <a:ea typeface="Calibri"/>
                <a:cs typeface="Calibri"/>
              </a:rPr>
              <a:t>Art Direction for AAA 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UI, YouTube</a:t>
            </a:r>
            <a:r>
              <a:rPr lang="en-US" sz="1200" dirty="0">
                <a:latin typeface="Calibri"/>
                <a:ea typeface="Calibri"/>
                <a:cs typeface="Calibri"/>
              </a:rPr>
              <a:t> Video</a:t>
            </a:r>
            <a:r>
              <a:rPr lang="en-US" sz="1200" dirty="0">
                <a:effectLst/>
                <a:latin typeface="Calibri"/>
                <a:ea typeface="Calibri"/>
                <a:cs typeface="Calibri"/>
              </a:rPr>
              <a:t>. Available at: </a:t>
            </a:r>
            <a:r>
              <a:rPr lang="en-US" sz="1200" u="sng" strike="noStrik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hlinkClick r:id="rId5"/>
              </a:rPr>
              <a:t>https://www.youtube.com/watch?v=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5"/>
              </a:rPr>
              <a:t>kjbxxbmJCh0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350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7B52831-0916-294C-0ACB-9774B9805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51" r="18577"/>
          <a:stretch/>
        </p:blipFill>
        <p:spPr>
          <a:xfrm flipH="1">
            <a:off x="0" y="0"/>
            <a:ext cx="51816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82E216E-9EE0-9D3F-D692-083F575A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515" y="374090"/>
            <a:ext cx="5057104" cy="3624984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6993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0D513-899D-58CC-A160-4430851787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8298" y="1539972"/>
            <a:ext cx="4371142" cy="3747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Aim:</a:t>
            </a:r>
          </a:p>
          <a:p>
            <a:pPr marL="0" indent="0">
              <a:buNone/>
            </a:pPr>
            <a:r>
              <a:rPr lang="en-GB" sz="2400" b="0" dirty="0">
                <a:latin typeface="Tenorite"/>
                <a:ea typeface="Calibri"/>
                <a:cs typeface="Calibri"/>
              </a:rPr>
              <a:t>"Provide support on 2 professionalisms regarding UI in game development"</a:t>
            </a:r>
          </a:p>
          <a:p>
            <a:pPr marL="0" indent="0">
              <a:buNone/>
            </a:pPr>
            <a:endParaRPr lang="en-GB" sz="11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EE076-4F51-6D89-7B7B-CE3A27331C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98359" y="1535841"/>
            <a:ext cx="5825515" cy="3747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Objective:</a:t>
            </a:r>
          </a:p>
          <a:p>
            <a:pPr>
              <a:buFont typeface="Arial"/>
              <a:buChar char="•"/>
            </a:pPr>
            <a:r>
              <a:rPr lang="en-GB" dirty="0">
                <a:latin typeface="Tenorite"/>
                <a:ea typeface="Calibri"/>
                <a:cs typeface="Calibri"/>
              </a:rPr>
              <a:t>Create an artefact achieve to </a:t>
            </a:r>
            <a:endParaRPr lang="en-US">
              <a:latin typeface="Tenorite"/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en-GB" dirty="0">
                <a:latin typeface="Tenorite"/>
                <a:ea typeface="Calibri"/>
                <a:cs typeface="Calibri"/>
              </a:rPr>
              <a:t>support UI design contain different professional perspective.</a:t>
            </a:r>
            <a:endParaRPr lang="en-US">
              <a:latin typeface="Tenorite"/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en-GB" dirty="0">
                <a:latin typeface="Tenorite"/>
                <a:ea typeface="Calibri"/>
                <a:cs typeface="Calibri"/>
              </a:rPr>
              <a:t>raise the importance of balancing in UI design</a:t>
            </a:r>
          </a:p>
          <a:p>
            <a:pPr lvl="1">
              <a:buFont typeface="Courier New"/>
              <a:buChar char="o"/>
            </a:pPr>
            <a:r>
              <a:rPr lang="en-GB" dirty="0">
                <a:latin typeface="Tenorite"/>
                <a:ea typeface="Calibri"/>
                <a:cs typeface="Calibri"/>
              </a:rPr>
              <a:t>get insight in different professionalism</a:t>
            </a:r>
          </a:p>
          <a:p>
            <a:pPr>
              <a:buFont typeface="Arial"/>
              <a:buChar char="•"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D65D00-7CCB-877A-D711-1F7BC2BBC808}"/>
              </a:ext>
            </a:extLst>
          </p:cNvPr>
          <p:cNvCxnSpPr/>
          <p:nvPr/>
        </p:nvCxnSpPr>
        <p:spPr>
          <a:xfrm>
            <a:off x="5453726" y="1445991"/>
            <a:ext cx="46299" cy="381771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7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FD5F-786B-1974-5F47-94CA02CF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80640"/>
            <a:ext cx="5181600" cy="3368819"/>
          </a:xfrm>
        </p:spPr>
        <p:txBody>
          <a:bodyPr/>
          <a:lstStyle/>
          <a:p>
            <a:r>
              <a:rPr lang="en-US"/>
              <a:t>Literature</a:t>
            </a:r>
            <a:br>
              <a:rPr lang="en-US"/>
            </a:br>
            <a:r>
              <a:rPr lang="en-US"/>
              <a:t>review</a:t>
            </a:r>
          </a:p>
        </p:txBody>
      </p:sp>
      <p:pic>
        <p:nvPicPr>
          <p:cNvPr id="5" name="Picture Placeholder 4" descr="Close-up of open book against blurred bookshelf background">
            <a:extLst>
              <a:ext uri="{FF2B5EF4-FFF2-40B4-BE49-F238E27FC236}">
                <a16:creationId xmlns:a16="http://schemas.microsoft.com/office/drawing/2014/main" id="{9E3E0CB4-7577-2614-5058-7942B475A6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26" r="20326"/>
          <a:stretch/>
        </p:blipFill>
        <p:spPr/>
      </p:pic>
    </p:spTree>
    <p:extLst>
      <p:ext uri="{BB962C8B-B14F-4D97-AF65-F5344CB8AC3E}">
        <p14:creationId xmlns:p14="http://schemas.microsoft.com/office/powerpoint/2010/main" val="4293742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 on Notepad Paper · Free Stock Photo">
            <a:extLst>
              <a:ext uri="{FF2B5EF4-FFF2-40B4-BE49-F238E27FC236}">
                <a16:creationId xmlns:a16="http://schemas.microsoft.com/office/drawing/2014/main" id="{DF05899D-134C-769A-AAB8-A209A5DC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0" r="20370"/>
          <a:stretch/>
        </p:blipFill>
        <p:spPr>
          <a:xfrm>
            <a:off x="20" y="-10160"/>
            <a:ext cx="60959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05384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0538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BD20F-C202-B57B-F797-CE051ACA7A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8520" y="2019750"/>
            <a:ext cx="4371142" cy="3704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sz="3200" b="0" dirty="0">
                <a:latin typeface="Tenorite"/>
                <a:ea typeface="Calibri"/>
                <a:cs typeface="Calibri"/>
              </a:rPr>
              <a:t>UI</a:t>
            </a:r>
            <a:r>
              <a:rPr lang="en-GB" sz="3200" dirty="0">
                <a:latin typeface="Tenorite"/>
                <a:ea typeface="Calibri"/>
                <a:cs typeface="Calibri"/>
              </a:rPr>
              <a:t> Design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enorite"/>
                <a:ea typeface="Calibri"/>
                <a:cs typeface="Calibri"/>
              </a:rPr>
              <a:t>Visual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enorite"/>
                <a:ea typeface="Calibri"/>
                <a:cs typeface="Calibri"/>
              </a:rPr>
              <a:t>Programme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enorite"/>
                <a:ea typeface="Calibri"/>
                <a:cs typeface="Calibri"/>
              </a:rPr>
              <a:t>User Experience</a:t>
            </a:r>
          </a:p>
          <a:p>
            <a:pPr marL="457200" indent="-457200">
              <a:buChar char="•"/>
            </a:pPr>
            <a:r>
              <a:rPr lang="en-GB" sz="3200" dirty="0">
                <a:latin typeface="Tenorite"/>
                <a:ea typeface="Calibri"/>
                <a:cs typeface="Calibri"/>
              </a:rPr>
              <a:t>UI in game </a:t>
            </a:r>
          </a:p>
          <a:p>
            <a:pPr marL="457200" indent="-457200">
              <a:buChar char="•"/>
            </a:pPr>
            <a:r>
              <a:rPr lang="en-GB" sz="3200" dirty="0">
                <a:latin typeface="Tenorite"/>
                <a:ea typeface="Calibri"/>
                <a:cs typeface="Calibri"/>
              </a:rPr>
              <a:t>Game Example</a:t>
            </a:r>
          </a:p>
          <a:p>
            <a:endParaRPr lang="en-GB" sz="2400" dirty="0">
              <a:latin typeface="Tenorite"/>
              <a:ea typeface="Calibri"/>
              <a:cs typeface="Calibri"/>
            </a:endParaRPr>
          </a:p>
          <a:p>
            <a:endParaRPr lang="en-GB" sz="11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53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F779D-E09D-A5C3-0C97-9BEFE576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F3D74B-85E6-F5D7-46ED-FE14D75D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0363201" cy="1629601"/>
          </a:xfrm>
        </p:spPr>
        <p:txBody>
          <a:bodyPr>
            <a:normAutofit/>
          </a:bodyPr>
          <a:lstStyle/>
          <a:p>
            <a:r>
              <a:rPr lang="en-US" sz="4000" dirty="0"/>
              <a:t>3 perspectives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A94066-FC8B-0AC8-6ADC-E090249A2E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3372" y="2133977"/>
            <a:ext cx="4723681" cy="35020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0" dirty="0"/>
              <a:t>Designer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ym typeface="Wingdings" panose="05000000000000000000" pitchFamily="2" charset="2"/>
              </a:rPr>
              <a:t>Visual communication</a:t>
            </a:r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Developer</a:t>
            </a:r>
            <a:endParaRPr lang="en-US" sz="24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/>
              <a:t>UI functionality </a:t>
            </a:r>
          </a:p>
          <a:p>
            <a:r>
              <a:rPr lang="en-US" sz="2400" dirty="0">
                <a:sym typeface="Wingdings" panose="05000000000000000000" pitchFamily="2" charset="2"/>
              </a:rPr>
              <a:t>UX</a:t>
            </a:r>
            <a:endParaRPr lang="en-US" sz="24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/>
              <a:t>Understanding audience</a:t>
            </a:r>
          </a:p>
          <a:p>
            <a:pPr marL="0" indent="0">
              <a:buNone/>
            </a:pPr>
            <a:endParaRPr lang="en-GB" sz="2400" dirty="0">
              <a:solidFill>
                <a:srgbClr val="7F7F7F"/>
              </a:solidFill>
            </a:endParaRPr>
          </a:p>
        </p:txBody>
      </p:sp>
      <p:pic>
        <p:nvPicPr>
          <p:cNvPr id="2" name="Picture 1" descr="A diagram of a user experience&#10;&#10;AI-generated content may be incorrect.">
            <a:extLst>
              <a:ext uri="{FF2B5EF4-FFF2-40B4-BE49-F238E27FC236}">
                <a16:creationId xmlns:a16="http://schemas.microsoft.com/office/drawing/2014/main" id="{63B7C7B9-490F-0B55-4B84-EFFF805C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081" y="898968"/>
            <a:ext cx="6024140" cy="505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47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6F1E-C14A-3E47-7D5E-D88E48D0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C2320E-B806-899D-11B5-3EED9F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99" y="20704"/>
            <a:ext cx="10363201" cy="1629601"/>
          </a:xfrm>
        </p:spPr>
        <p:txBody>
          <a:bodyPr>
            <a:normAutofit/>
          </a:bodyPr>
          <a:lstStyle/>
          <a:p>
            <a:r>
              <a:rPr lang="en-US" sz="4000" dirty="0"/>
              <a:t>The Chaos</a:t>
            </a:r>
          </a:p>
        </p:txBody>
      </p:sp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23F5DA35-3AE1-02E9-7DB7-92458273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218" y="1221019"/>
            <a:ext cx="8972561" cy="51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19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_win32_SL_V9" id="{8502042B-488E-4F33-AD20-77B40A1BC1AA}" vid="{A90C26AF-23CA-48C5-BFF9-84DC7B1C91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68EFD9E-464D-4A64-8503-21EC02601551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33F63F-9110-40E7-9727-485934F415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B53FD5-8F3E-4406-8404-9F78B5E6376E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230e9df3-be65-4c73-a93b-d1236ebd677e"/>
    <ds:schemaRef ds:uri="16c05727-aa75-4e4a-9b5f-8a80a1165891"/>
    <ds:schemaRef ds:uri="http://schemas.microsoft.com/office/2006/metadata/properties"/>
    <ds:schemaRef ds:uri="http://www.w3.org/XML/1998/namespace"/>
    <ds:schemaRef ds:uri="71af3243-3dd4-4a8d-8c0d-dd76da1f02a5"/>
    <ds:schemaRef ds:uri="http://schemas.microsoft.com/sharepoint/v3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3490</Words>
  <Application>Microsoft Office PowerPoint</Application>
  <PresentationFormat>Widescreen</PresentationFormat>
  <Paragraphs>383</Paragraphs>
  <Slides>43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Courier New,monospace</vt:lpstr>
      <vt:lpstr>Arial</vt:lpstr>
      <vt:lpstr>Calibri</vt:lpstr>
      <vt:lpstr>Courier New</vt:lpstr>
      <vt:lpstr>Symbol</vt:lpstr>
      <vt:lpstr>Tenorite</vt:lpstr>
      <vt:lpstr>Wingdings</vt:lpstr>
      <vt:lpstr>Custom</vt:lpstr>
      <vt:lpstr>Guideline Framework to find a balance of UI/UX design in Game Industry</vt:lpstr>
      <vt:lpstr>Introduction</vt:lpstr>
      <vt:lpstr>PowerPoint Presentation</vt:lpstr>
      <vt:lpstr>Aim &amp; Objective</vt:lpstr>
      <vt:lpstr>PowerPoint Presentation</vt:lpstr>
      <vt:lpstr>Literature review</vt:lpstr>
      <vt:lpstr>PowerPoint Presentation</vt:lpstr>
      <vt:lpstr>3 perspectives</vt:lpstr>
      <vt:lpstr>The Chaos</vt:lpstr>
      <vt:lpstr>VISUAL Designer Perspective</vt:lpstr>
      <vt:lpstr>VISUAL/ graphic/ art</vt:lpstr>
      <vt:lpstr>Programmer Perspective</vt:lpstr>
      <vt:lpstr>Technical/ Programming</vt:lpstr>
      <vt:lpstr>User Experience Approach</vt:lpstr>
      <vt:lpstr>User EXPERIENCE/ user-CENTER</vt:lpstr>
      <vt:lpstr>UI In Game</vt:lpstr>
      <vt:lpstr>PowerPoint Presentation</vt:lpstr>
      <vt:lpstr>GAME research</vt:lpstr>
      <vt:lpstr>PowerPoint Presentation</vt:lpstr>
      <vt:lpstr>PowerPoint Presentation</vt:lpstr>
      <vt:lpstr>PowerPoint Presentation</vt:lpstr>
      <vt:lpstr>Methodology</vt:lpstr>
      <vt:lpstr>Questionnaire</vt:lpstr>
      <vt:lpstr>Framework Research</vt:lpstr>
      <vt:lpstr>Framework Level Mapping</vt:lpstr>
      <vt:lpstr>Widget Blueprint</vt:lpstr>
      <vt:lpstr>Commenting</vt:lpstr>
      <vt:lpstr>PLaytest and questionnaire</vt:lpstr>
      <vt:lpstr>Artefact Demonstration</vt:lpstr>
      <vt:lpstr>Video</vt:lpstr>
      <vt:lpstr>PowerPoint Presentation</vt:lpstr>
      <vt:lpstr>Results and Findings</vt:lpstr>
      <vt:lpstr>Questionnaire (Artefact Development)</vt:lpstr>
      <vt:lpstr>Questionnaire (Framework Playtest)</vt:lpstr>
      <vt:lpstr>Discussions and ANALYSIS</vt:lpstr>
      <vt:lpstr>The Framework...</vt:lpstr>
      <vt:lpstr>SOME weakness...</vt:lpstr>
      <vt:lpstr>Conclusion</vt:lpstr>
      <vt:lpstr>PowerPoint Presentation</vt:lpstr>
      <vt:lpstr>Reference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Janice</dc:creator>
  <cp:lastModifiedBy>Janice Chan</cp:lastModifiedBy>
  <cp:revision>1</cp:revision>
  <dcterms:created xsi:type="dcterms:W3CDTF">2024-11-20T20:15:12Z</dcterms:created>
  <dcterms:modified xsi:type="dcterms:W3CDTF">2025-02-27T02:07:44Z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