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6" r:id="rId9"/>
    <p:sldId id="268" r:id="rId10"/>
    <p:sldId id="269" r:id="rId11"/>
    <p:sldId id="261" r:id="rId12"/>
    <p:sldId id="263" r:id="rId13"/>
    <p:sldId id="262" r:id="rId14"/>
    <p:sldId id="264" r:id="rId15"/>
    <p:sldId id="265"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34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BDDC7-A6EB-47FF-AF68-E3471238B5F5}"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F736DF8-0F23-4E1C-B560-8491399D8311}">
      <dgm:prSet/>
      <dgm:spPr/>
      <dgm:t>
        <a:bodyPr/>
        <a:lstStyle/>
        <a:p>
          <a:r>
            <a:rPr lang="en-GB"/>
            <a:t>According to </a:t>
          </a:r>
          <a:r>
            <a:rPr lang="en-GB" err="1"/>
            <a:t>Sunsave</a:t>
          </a:r>
          <a:r>
            <a:rPr lang="en-GB"/>
            <a:t> (2025) there are roughly 1,336 </a:t>
          </a:r>
          <a:r>
            <a:rPr lang="en-GB">
              <a:latin typeface="Aptos Display" panose="02110004020202020204"/>
            </a:rPr>
            <a:t>operational</a:t>
          </a:r>
          <a:r>
            <a:rPr lang="en-GB"/>
            <a:t> solar farms within the UK, with 142 under </a:t>
          </a:r>
          <a:r>
            <a:rPr lang="en-GB">
              <a:latin typeface="Aptos Display" panose="02110004020202020204"/>
            </a:rPr>
            <a:t>construction</a:t>
          </a:r>
          <a:r>
            <a:rPr lang="en-GB"/>
            <a:t>, 1,957 awaiting construction and another 684 submitted applications for new solar projects. This as a whole just signifies the emergence of solar farms as a sustainable energy project.</a:t>
          </a:r>
          <a:endParaRPr lang="en-US"/>
        </a:p>
      </dgm:t>
    </dgm:pt>
    <dgm:pt modelId="{A9D6D586-4328-4109-BD64-6563239D7F60}" type="parTrans" cxnId="{E756494E-470B-494C-AE57-73379084E0AE}">
      <dgm:prSet/>
      <dgm:spPr/>
      <dgm:t>
        <a:bodyPr/>
        <a:lstStyle/>
        <a:p>
          <a:endParaRPr lang="en-US"/>
        </a:p>
      </dgm:t>
    </dgm:pt>
    <dgm:pt modelId="{DDEFB248-9BFB-4CB6-872E-FBF75FD56403}" type="sibTrans" cxnId="{E756494E-470B-494C-AE57-73379084E0AE}">
      <dgm:prSet/>
      <dgm:spPr/>
      <dgm:t>
        <a:bodyPr/>
        <a:lstStyle/>
        <a:p>
          <a:endParaRPr lang="en-US"/>
        </a:p>
      </dgm:t>
    </dgm:pt>
    <dgm:pt modelId="{C088029C-4B60-4EFD-8E7D-A20D9CA39619}">
      <dgm:prSet/>
      <dgm:spPr/>
      <dgm:t>
        <a:bodyPr/>
        <a:lstStyle/>
        <a:p>
          <a:r>
            <a:rPr lang="en-GB"/>
            <a:t>With that being said, the average costs of a solar farm- especially a small-scale farm generating 8548.5kWh annually (roughly 40 panels) would be that of £16,000 to £30,000</a:t>
          </a:r>
          <a:endParaRPr lang="en-US"/>
        </a:p>
      </dgm:t>
    </dgm:pt>
    <dgm:pt modelId="{D64CB121-0799-4E1F-BF34-9B7B1561FD9B}" type="parTrans" cxnId="{87B34321-AF6A-4B06-A2D8-426FDAF9ADE6}">
      <dgm:prSet/>
      <dgm:spPr/>
      <dgm:t>
        <a:bodyPr/>
        <a:lstStyle/>
        <a:p>
          <a:endParaRPr lang="en-US"/>
        </a:p>
      </dgm:t>
    </dgm:pt>
    <dgm:pt modelId="{3719A329-2035-4547-90B4-A513A7810B0E}" type="sibTrans" cxnId="{87B34321-AF6A-4B06-A2D8-426FDAF9ADE6}">
      <dgm:prSet/>
      <dgm:spPr/>
      <dgm:t>
        <a:bodyPr/>
        <a:lstStyle/>
        <a:p>
          <a:endParaRPr lang="en-US"/>
        </a:p>
      </dgm:t>
    </dgm:pt>
    <dgm:pt modelId="{D4D8F920-D366-4ECB-8818-DD2471B0E228}">
      <dgm:prSet/>
      <dgm:spPr/>
      <dgm:t>
        <a:bodyPr/>
        <a:lstStyle/>
        <a:p>
          <a:r>
            <a:rPr lang="en-GB"/>
            <a:t>OpenAI (2023) states that the building of a solar farm should be split between 3 stages: Pre-development, Construction and Operation; detailing from initial idea phase to active operation</a:t>
          </a:r>
          <a:endParaRPr lang="en-US"/>
        </a:p>
      </dgm:t>
    </dgm:pt>
    <dgm:pt modelId="{457B630C-39B9-4029-A9D3-F600C5FB4674}" type="parTrans" cxnId="{CE867B6E-AFC7-4A2A-B510-FF04F7329412}">
      <dgm:prSet/>
      <dgm:spPr/>
      <dgm:t>
        <a:bodyPr/>
        <a:lstStyle/>
        <a:p>
          <a:endParaRPr lang="en-US"/>
        </a:p>
      </dgm:t>
    </dgm:pt>
    <dgm:pt modelId="{663F1E1C-ADA8-42EA-A58B-129A996C816D}" type="sibTrans" cxnId="{CE867B6E-AFC7-4A2A-B510-FF04F7329412}">
      <dgm:prSet/>
      <dgm:spPr/>
      <dgm:t>
        <a:bodyPr/>
        <a:lstStyle/>
        <a:p>
          <a:endParaRPr lang="en-US"/>
        </a:p>
      </dgm:t>
    </dgm:pt>
    <dgm:pt modelId="{A6920DE2-7E0D-430C-9986-7270ACB89CEA}">
      <dgm:prSet/>
      <dgm:spPr/>
      <dgm:t>
        <a:bodyPr/>
        <a:lstStyle/>
        <a:p>
          <a:r>
            <a:rPr lang="en-GB"/>
            <a:t>However, within this project, a model of potential values and results </a:t>
          </a:r>
          <a:r>
            <a:rPr lang="en-GB">
              <a:latin typeface="Aptos Display" panose="02110004020202020204"/>
            </a:rPr>
            <a:t>were</a:t>
          </a:r>
          <a:r>
            <a:rPr lang="en-GB"/>
            <a:t> simulated in order to showcase what a small-scale solar farm could generate.</a:t>
          </a:r>
          <a:endParaRPr lang="en-US"/>
        </a:p>
      </dgm:t>
    </dgm:pt>
    <dgm:pt modelId="{96DB7FB4-063E-4039-9062-5D896B43CD94}" type="parTrans" cxnId="{553E27A5-B39D-48E4-BF6B-6A329830AC71}">
      <dgm:prSet/>
      <dgm:spPr/>
      <dgm:t>
        <a:bodyPr/>
        <a:lstStyle/>
        <a:p>
          <a:endParaRPr lang="en-US"/>
        </a:p>
      </dgm:t>
    </dgm:pt>
    <dgm:pt modelId="{DCA672D5-458E-46F2-B5BE-DECF3452C963}" type="sibTrans" cxnId="{553E27A5-B39D-48E4-BF6B-6A329830AC71}">
      <dgm:prSet/>
      <dgm:spPr/>
      <dgm:t>
        <a:bodyPr/>
        <a:lstStyle/>
        <a:p>
          <a:endParaRPr lang="en-US"/>
        </a:p>
      </dgm:t>
    </dgm:pt>
    <dgm:pt modelId="{1EC67240-55FB-4EE9-A76C-5E18E27D6161}" type="pres">
      <dgm:prSet presAssocID="{BB4BDDC7-A6EB-47FF-AF68-E3471238B5F5}" presName="root" presStyleCnt="0">
        <dgm:presLayoutVars>
          <dgm:dir/>
          <dgm:resizeHandles val="exact"/>
        </dgm:presLayoutVars>
      </dgm:prSet>
      <dgm:spPr/>
    </dgm:pt>
    <dgm:pt modelId="{365EA5A6-8241-40AD-A6F0-07E5D43DF59B}" type="pres">
      <dgm:prSet presAssocID="{BB4BDDC7-A6EB-47FF-AF68-E3471238B5F5}" presName="container" presStyleCnt="0">
        <dgm:presLayoutVars>
          <dgm:dir/>
          <dgm:resizeHandles val="exact"/>
        </dgm:presLayoutVars>
      </dgm:prSet>
      <dgm:spPr/>
    </dgm:pt>
    <dgm:pt modelId="{6346C134-7121-4632-8AD1-29A0BF5B1258}" type="pres">
      <dgm:prSet presAssocID="{0F736DF8-0F23-4E1C-B560-8491399D8311}" presName="compNode" presStyleCnt="0"/>
      <dgm:spPr/>
    </dgm:pt>
    <dgm:pt modelId="{F4A68CF2-08CF-4C98-B08C-B1BB4BCF5247}" type="pres">
      <dgm:prSet presAssocID="{0F736DF8-0F23-4E1C-B560-8491399D8311}" presName="iconBgRect" presStyleLbl="bgShp" presStyleIdx="0" presStyleCnt="4"/>
      <dgm:spPr/>
    </dgm:pt>
    <dgm:pt modelId="{1324CBC8-3CA2-474A-9215-1AEAAAD43507}" type="pres">
      <dgm:prSet presAssocID="{0F736DF8-0F23-4E1C-B560-8491399D831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nset scene"/>
        </a:ext>
      </dgm:extLst>
    </dgm:pt>
    <dgm:pt modelId="{7DAA4956-1185-4451-9047-A4662CF178FD}" type="pres">
      <dgm:prSet presAssocID="{0F736DF8-0F23-4E1C-B560-8491399D8311}" presName="spaceRect" presStyleCnt="0"/>
      <dgm:spPr/>
    </dgm:pt>
    <dgm:pt modelId="{39B70F19-1251-40D1-8E83-795A52A8C0FF}" type="pres">
      <dgm:prSet presAssocID="{0F736DF8-0F23-4E1C-B560-8491399D8311}" presName="textRect" presStyleLbl="revTx" presStyleIdx="0" presStyleCnt="4">
        <dgm:presLayoutVars>
          <dgm:chMax val="1"/>
          <dgm:chPref val="1"/>
        </dgm:presLayoutVars>
      </dgm:prSet>
      <dgm:spPr/>
    </dgm:pt>
    <dgm:pt modelId="{4773B3B7-80F2-45FE-B597-DE350678D8C9}" type="pres">
      <dgm:prSet presAssocID="{DDEFB248-9BFB-4CB6-872E-FBF75FD56403}" presName="sibTrans" presStyleLbl="sibTrans2D1" presStyleIdx="0" presStyleCnt="0"/>
      <dgm:spPr/>
    </dgm:pt>
    <dgm:pt modelId="{FFB49A07-9285-45E0-939A-8F617D2343DF}" type="pres">
      <dgm:prSet presAssocID="{C088029C-4B60-4EFD-8E7D-A20D9CA39619}" presName="compNode" presStyleCnt="0"/>
      <dgm:spPr/>
    </dgm:pt>
    <dgm:pt modelId="{3C3D2148-53A4-4A1A-BFE7-2A4C0CD50F0F}" type="pres">
      <dgm:prSet presAssocID="{C088029C-4B60-4EFD-8E7D-A20D9CA39619}" presName="iconBgRect" presStyleLbl="bgShp" presStyleIdx="1" presStyleCnt="4"/>
      <dgm:spPr/>
    </dgm:pt>
    <dgm:pt modelId="{3671851D-E692-4B05-ABD2-C0504F345960}" type="pres">
      <dgm:prSet presAssocID="{C088029C-4B60-4EFD-8E7D-A20D9CA3961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ndmill"/>
        </a:ext>
      </dgm:extLst>
    </dgm:pt>
    <dgm:pt modelId="{C8DEC4E1-713A-44FF-81FE-70051FF16A5F}" type="pres">
      <dgm:prSet presAssocID="{C088029C-4B60-4EFD-8E7D-A20D9CA39619}" presName="spaceRect" presStyleCnt="0"/>
      <dgm:spPr/>
    </dgm:pt>
    <dgm:pt modelId="{C5F287DF-A9EB-4CFF-8AAD-EC9BE8EFF290}" type="pres">
      <dgm:prSet presAssocID="{C088029C-4B60-4EFD-8E7D-A20D9CA39619}" presName="textRect" presStyleLbl="revTx" presStyleIdx="1" presStyleCnt="4">
        <dgm:presLayoutVars>
          <dgm:chMax val="1"/>
          <dgm:chPref val="1"/>
        </dgm:presLayoutVars>
      </dgm:prSet>
      <dgm:spPr/>
    </dgm:pt>
    <dgm:pt modelId="{8D260688-C679-4C97-81B9-407312046616}" type="pres">
      <dgm:prSet presAssocID="{3719A329-2035-4547-90B4-A513A7810B0E}" presName="sibTrans" presStyleLbl="sibTrans2D1" presStyleIdx="0" presStyleCnt="0"/>
      <dgm:spPr/>
    </dgm:pt>
    <dgm:pt modelId="{AF7E0CAA-729F-4934-A64E-5000BD04C9A2}" type="pres">
      <dgm:prSet presAssocID="{D4D8F920-D366-4ECB-8818-DD2471B0E228}" presName="compNode" presStyleCnt="0"/>
      <dgm:spPr/>
    </dgm:pt>
    <dgm:pt modelId="{4470AECB-79A4-44E9-8E1C-929B2FD3A90C}" type="pres">
      <dgm:prSet presAssocID="{D4D8F920-D366-4ECB-8818-DD2471B0E228}" presName="iconBgRect" presStyleLbl="bgShp" presStyleIdx="2" presStyleCnt="4"/>
      <dgm:spPr/>
    </dgm:pt>
    <dgm:pt modelId="{09415DED-469A-4FF7-81C5-3EE7B8AF0BD3}" type="pres">
      <dgm:prSet presAssocID="{D4D8F920-D366-4ECB-8818-DD2471B0E22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olar system"/>
        </a:ext>
      </dgm:extLst>
    </dgm:pt>
    <dgm:pt modelId="{8DBC6972-B750-4F3E-BAB9-B9C4744C5F22}" type="pres">
      <dgm:prSet presAssocID="{D4D8F920-D366-4ECB-8818-DD2471B0E228}" presName="spaceRect" presStyleCnt="0"/>
      <dgm:spPr/>
    </dgm:pt>
    <dgm:pt modelId="{DBAB56FC-894A-494B-B18B-E761D68E8AC1}" type="pres">
      <dgm:prSet presAssocID="{D4D8F920-D366-4ECB-8818-DD2471B0E228}" presName="textRect" presStyleLbl="revTx" presStyleIdx="2" presStyleCnt="4">
        <dgm:presLayoutVars>
          <dgm:chMax val="1"/>
          <dgm:chPref val="1"/>
        </dgm:presLayoutVars>
      </dgm:prSet>
      <dgm:spPr/>
    </dgm:pt>
    <dgm:pt modelId="{4591D844-1FBD-46EB-8C53-D51229DCF2D6}" type="pres">
      <dgm:prSet presAssocID="{663F1E1C-ADA8-42EA-A58B-129A996C816D}" presName="sibTrans" presStyleLbl="sibTrans2D1" presStyleIdx="0" presStyleCnt="0"/>
      <dgm:spPr/>
    </dgm:pt>
    <dgm:pt modelId="{2996752D-A3F2-49FB-B99D-4307C998C66D}" type="pres">
      <dgm:prSet presAssocID="{A6920DE2-7E0D-430C-9986-7270ACB89CEA}" presName="compNode" presStyleCnt="0"/>
      <dgm:spPr/>
    </dgm:pt>
    <dgm:pt modelId="{FE783254-5CF6-4325-96A4-81EE4E5ABD0F}" type="pres">
      <dgm:prSet presAssocID="{A6920DE2-7E0D-430C-9986-7270ACB89CEA}" presName="iconBgRect" presStyleLbl="bgShp" presStyleIdx="3" presStyleCnt="4"/>
      <dgm:spPr/>
    </dgm:pt>
    <dgm:pt modelId="{FADB3C47-2ADF-4C2B-92F3-F2B0561BD48B}" type="pres">
      <dgm:prSet presAssocID="{A6920DE2-7E0D-430C-9986-7270ACB89CE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n"/>
        </a:ext>
      </dgm:extLst>
    </dgm:pt>
    <dgm:pt modelId="{64364CEB-3FA4-424E-8D44-DD7EC4E2B9CB}" type="pres">
      <dgm:prSet presAssocID="{A6920DE2-7E0D-430C-9986-7270ACB89CEA}" presName="spaceRect" presStyleCnt="0"/>
      <dgm:spPr/>
    </dgm:pt>
    <dgm:pt modelId="{A788BD3E-4D23-4E52-8C1F-513E23F9EF3A}" type="pres">
      <dgm:prSet presAssocID="{A6920DE2-7E0D-430C-9986-7270ACB89CEA}" presName="textRect" presStyleLbl="revTx" presStyleIdx="3" presStyleCnt="4">
        <dgm:presLayoutVars>
          <dgm:chMax val="1"/>
          <dgm:chPref val="1"/>
        </dgm:presLayoutVars>
      </dgm:prSet>
      <dgm:spPr/>
    </dgm:pt>
  </dgm:ptLst>
  <dgm:cxnLst>
    <dgm:cxn modelId="{FBC63B1C-DD03-4867-A12C-CA795EF9CDD6}" type="presOf" srcId="{663F1E1C-ADA8-42EA-A58B-129A996C816D}" destId="{4591D844-1FBD-46EB-8C53-D51229DCF2D6}" srcOrd="0" destOrd="0" presId="urn:microsoft.com/office/officeart/2018/2/layout/IconCircleList"/>
    <dgm:cxn modelId="{87B34321-AF6A-4B06-A2D8-426FDAF9ADE6}" srcId="{BB4BDDC7-A6EB-47FF-AF68-E3471238B5F5}" destId="{C088029C-4B60-4EFD-8E7D-A20D9CA39619}" srcOrd="1" destOrd="0" parTransId="{D64CB121-0799-4E1F-BF34-9B7B1561FD9B}" sibTransId="{3719A329-2035-4547-90B4-A513A7810B0E}"/>
    <dgm:cxn modelId="{E4C38A60-D773-49BA-A008-F9718CE63644}" type="presOf" srcId="{0F736DF8-0F23-4E1C-B560-8491399D8311}" destId="{39B70F19-1251-40D1-8E83-795A52A8C0FF}" srcOrd="0" destOrd="0" presId="urn:microsoft.com/office/officeart/2018/2/layout/IconCircleList"/>
    <dgm:cxn modelId="{5AB34D4B-4A47-44A6-8631-B4F1BAB02372}" type="presOf" srcId="{A6920DE2-7E0D-430C-9986-7270ACB89CEA}" destId="{A788BD3E-4D23-4E52-8C1F-513E23F9EF3A}" srcOrd="0" destOrd="0" presId="urn:microsoft.com/office/officeart/2018/2/layout/IconCircleList"/>
    <dgm:cxn modelId="{E756494E-470B-494C-AE57-73379084E0AE}" srcId="{BB4BDDC7-A6EB-47FF-AF68-E3471238B5F5}" destId="{0F736DF8-0F23-4E1C-B560-8491399D8311}" srcOrd="0" destOrd="0" parTransId="{A9D6D586-4328-4109-BD64-6563239D7F60}" sibTransId="{DDEFB248-9BFB-4CB6-872E-FBF75FD56403}"/>
    <dgm:cxn modelId="{CE867B6E-AFC7-4A2A-B510-FF04F7329412}" srcId="{BB4BDDC7-A6EB-47FF-AF68-E3471238B5F5}" destId="{D4D8F920-D366-4ECB-8818-DD2471B0E228}" srcOrd="2" destOrd="0" parTransId="{457B630C-39B9-4029-A9D3-F600C5FB4674}" sibTransId="{663F1E1C-ADA8-42EA-A58B-129A996C816D}"/>
    <dgm:cxn modelId="{3B88E053-9776-4EC2-B750-B9996F6537AB}" type="presOf" srcId="{DDEFB248-9BFB-4CB6-872E-FBF75FD56403}" destId="{4773B3B7-80F2-45FE-B597-DE350678D8C9}" srcOrd="0" destOrd="0" presId="urn:microsoft.com/office/officeart/2018/2/layout/IconCircleList"/>
    <dgm:cxn modelId="{750C9378-1FD3-477C-BAA8-F4264CC9E26F}" type="presOf" srcId="{BB4BDDC7-A6EB-47FF-AF68-E3471238B5F5}" destId="{1EC67240-55FB-4EE9-A76C-5E18E27D6161}" srcOrd="0" destOrd="0" presId="urn:microsoft.com/office/officeart/2018/2/layout/IconCircleList"/>
    <dgm:cxn modelId="{3CFA5883-D5F2-44F7-A80D-1D868CD566DC}" type="presOf" srcId="{3719A329-2035-4547-90B4-A513A7810B0E}" destId="{8D260688-C679-4C97-81B9-407312046616}" srcOrd="0" destOrd="0" presId="urn:microsoft.com/office/officeart/2018/2/layout/IconCircleList"/>
    <dgm:cxn modelId="{37F81C96-8EE5-4360-A897-BD86B534F510}" type="presOf" srcId="{C088029C-4B60-4EFD-8E7D-A20D9CA39619}" destId="{C5F287DF-A9EB-4CFF-8AAD-EC9BE8EFF290}" srcOrd="0" destOrd="0" presId="urn:microsoft.com/office/officeart/2018/2/layout/IconCircleList"/>
    <dgm:cxn modelId="{553E27A5-B39D-48E4-BF6B-6A329830AC71}" srcId="{BB4BDDC7-A6EB-47FF-AF68-E3471238B5F5}" destId="{A6920DE2-7E0D-430C-9986-7270ACB89CEA}" srcOrd="3" destOrd="0" parTransId="{96DB7FB4-063E-4039-9062-5D896B43CD94}" sibTransId="{DCA672D5-458E-46F2-B5BE-DECF3452C963}"/>
    <dgm:cxn modelId="{B97D35B9-B3BA-4A6F-B8B0-AA2FD179612B}" type="presOf" srcId="{D4D8F920-D366-4ECB-8818-DD2471B0E228}" destId="{DBAB56FC-894A-494B-B18B-E761D68E8AC1}" srcOrd="0" destOrd="0" presId="urn:microsoft.com/office/officeart/2018/2/layout/IconCircleList"/>
    <dgm:cxn modelId="{ECAF8C68-B20B-4EEB-BBCB-CEEE7824754D}" type="presParOf" srcId="{1EC67240-55FB-4EE9-A76C-5E18E27D6161}" destId="{365EA5A6-8241-40AD-A6F0-07E5D43DF59B}" srcOrd="0" destOrd="0" presId="urn:microsoft.com/office/officeart/2018/2/layout/IconCircleList"/>
    <dgm:cxn modelId="{EB0E213E-016C-48A3-926B-CBA13D5EE49A}" type="presParOf" srcId="{365EA5A6-8241-40AD-A6F0-07E5D43DF59B}" destId="{6346C134-7121-4632-8AD1-29A0BF5B1258}" srcOrd="0" destOrd="0" presId="urn:microsoft.com/office/officeart/2018/2/layout/IconCircleList"/>
    <dgm:cxn modelId="{3EC8ABBB-1747-44C4-8CE5-01463E939DDB}" type="presParOf" srcId="{6346C134-7121-4632-8AD1-29A0BF5B1258}" destId="{F4A68CF2-08CF-4C98-B08C-B1BB4BCF5247}" srcOrd="0" destOrd="0" presId="urn:microsoft.com/office/officeart/2018/2/layout/IconCircleList"/>
    <dgm:cxn modelId="{6587D5FF-AACC-48C4-ABBD-0124EA6BA517}" type="presParOf" srcId="{6346C134-7121-4632-8AD1-29A0BF5B1258}" destId="{1324CBC8-3CA2-474A-9215-1AEAAAD43507}" srcOrd="1" destOrd="0" presId="urn:microsoft.com/office/officeart/2018/2/layout/IconCircleList"/>
    <dgm:cxn modelId="{EA6A4241-E782-4809-9AA7-D0823C46A8C8}" type="presParOf" srcId="{6346C134-7121-4632-8AD1-29A0BF5B1258}" destId="{7DAA4956-1185-4451-9047-A4662CF178FD}" srcOrd="2" destOrd="0" presId="urn:microsoft.com/office/officeart/2018/2/layout/IconCircleList"/>
    <dgm:cxn modelId="{8C1CC656-A7F5-4FC4-A032-46A2F8CAC173}" type="presParOf" srcId="{6346C134-7121-4632-8AD1-29A0BF5B1258}" destId="{39B70F19-1251-40D1-8E83-795A52A8C0FF}" srcOrd="3" destOrd="0" presId="urn:microsoft.com/office/officeart/2018/2/layout/IconCircleList"/>
    <dgm:cxn modelId="{F83D05D4-DECB-4EBD-BC85-0EE1FA94F7B2}" type="presParOf" srcId="{365EA5A6-8241-40AD-A6F0-07E5D43DF59B}" destId="{4773B3B7-80F2-45FE-B597-DE350678D8C9}" srcOrd="1" destOrd="0" presId="urn:microsoft.com/office/officeart/2018/2/layout/IconCircleList"/>
    <dgm:cxn modelId="{3E4059D5-21FA-45A0-B22F-DDF4BCBB1827}" type="presParOf" srcId="{365EA5A6-8241-40AD-A6F0-07E5D43DF59B}" destId="{FFB49A07-9285-45E0-939A-8F617D2343DF}" srcOrd="2" destOrd="0" presId="urn:microsoft.com/office/officeart/2018/2/layout/IconCircleList"/>
    <dgm:cxn modelId="{46A6E683-B481-4AC2-B6B4-6DF9DA30B32D}" type="presParOf" srcId="{FFB49A07-9285-45E0-939A-8F617D2343DF}" destId="{3C3D2148-53A4-4A1A-BFE7-2A4C0CD50F0F}" srcOrd="0" destOrd="0" presId="urn:microsoft.com/office/officeart/2018/2/layout/IconCircleList"/>
    <dgm:cxn modelId="{E507CFDD-78F0-4D0C-A35D-6444F53CFEF8}" type="presParOf" srcId="{FFB49A07-9285-45E0-939A-8F617D2343DF}" destId="{3671851D-E692-4B05-ABD2-C0504F345960}" srcOrd="1" destOrd="0" presId="urn:microsoft.com/office/officeart/2018/2/layout/IconCircleList"/>
    <dgm:cxn modelId="{EC72EE97-92ED-431E-A130-848024F3B02B}" type="presParOf" srcId="{FFB49A07-9285-45E0-939A-8F617D2343DF}" destId="{C8DEC4E1-713A-44FF-81FE-70051FF16A5F}" srcOrd="2" destOrd="0" presId="urn:microsoft.com/office/officeart/2018/2/layout/IconCircleList"/>
    <dgm:cxn modelId="{66EA74DA-0897-483C-AAC6-C6A421CDBE93}" type="presParOf" srcId="{FFB49A07-9285-45E0-939A-8F617D2343DF}" destId="{C5F287DF-A9EB-4CFF-8AAD-EC9BE8EFF290}" srcOrd="3" destOrd="0" presId="urn:microsoft.com/office/officeart/2018/2/layout/IconCircleList"/>
    <dgm:cxn modelId="{E5FF2E2F-A469-4CB1-8AC4-7C37C931BA48}" type="presParOf" srcId="{365EA5A6-8241-40AD-A6F0-07E5D43DF59B}" destId="{8D260688-C679-4C97-81B9-407312046616}" srcOrd="3" destOrd="0" presId="urn:microsoft.com/office/officeart/2018/2/layout/IconCircleList"/>
    <dgm:cxn modelId="{8A6D51BA-A0A4-43B8-AD5F-9CA2C4A7E9E1}" type="presParOf" srcId="{365EA5A6-8241-40AD-A6F0-07E5D43DF59B}" destId="{AF7E0CAA-729F-4934-A64E-5000BD04C9A2}" srcOrd="4" destOrd="0" presId="urn:microsoft.com/office/officeart/2018/2/layout/IconCircleList"/>
    <dgm:cxn modelId="{874B6F06-E900-4A35-97DE-8D604DE5F3BF}" type="presParOf" srcId="{AF7E0CAA-729F-4934-A64E-5000BD04C9A2}" destId="{4470AECB-79A4-44E9-8E1C-929B2FD3A90C}" srcOrd="0" destOrd="0" presId="urn:microsoft.com/office/officeart/2018/2/layout/IconCircleList"/>
    <dgm:cxn modelId="{AEBF2C27-83D8-41ED-AF18-37C76B74C18C}" type="presParOf" srcId="{AF7E0CAA-729F-4934-A64E-5000BD04C9A2}" destId="{09415DED-469A-4FF7-81C5-3EE7B8AF0BD3}" srcOrd="1" destOrd="0" presId="urn:microsoft.com/office/officeart/2018/2/layout/IconCircleList"/>
    <dgm:cxn modelId="{FCBB1BDC-8C82-437B-8A1D-9E545713AB0D}" type="presParOf" srcId="{AF7E0CAA-729F-4934-A64E-5000BD04C9A2}" destId="{8DBC6972-B750-4F3E-BAB9-B9C4744C5F22}" srcOrd="2" destOrd="0" presId="urn:microsoft.com/office/officeart/2018/2/layout/IconCircleList"/>
    <dgm:cxn modelId="{E9356C46-28A9-464B-B7DA-34962AEED229}" type="presParOf" srcId="{AF7E0CAA-729F-4934-A64E-5000BD04C9A2}" destId="{DBAB56FC-894A-494B-B18B-E761D68E8AC1}" srcOrd="3" destOrd="0" presId="urn:microsoft.com/office/officeart/2018/2/layout/IconCircleList"/>
    <dgm:cxn modelId="{EC5E2D79-9F13-4746-ADE9-5CF36FDEA627}" type="presParOf" srcId="{365EA5A6-8241-40AD-A6F0-07E5D43DF59B}" destId="{4591D844-1FBD-46EB-8C53-D51229DCF2D6}" srcOrd="5" destOrd="0" presId="urn:microsoft.com/office/officeart/2018/2/layout/IconCircleList"/>
    <dgm:cxn modelId="{A651656E-158A-48B1-BC23-95192F305028}" type="presParOf" srcId="{365EA5A6-8241-40AD-A6F0-07E5D43DF59B}" destId="{2996752D-A3F2-49FB-B99D-4307C998C66D}" srcOrd="6" destOrd="0" presId="urn:microsoft.com/office/officeart/2018/2/layout/IconCircleList"/>
    <dgm:cxn modelId="{D1C9C090-40DE-4029-B271-19043DE2EDE0}" type="presParOf" srcId="{2996752D-A3F2-49FB-B99D-4307C998C66D}" destId="{FE783254-5CF6-4325-96A4-81EE4E5ABD0F}" srcOrd="0" destOrd="0" presId="urn:microsoft.com/office/officeart/2018/2/layout/IconCircleList"/>
    <dgm:cxn modelId="{81D99AA6-5024-41FB-9F2F-D6E69DAF3904}" type="presParOf" srcId="{2996752D-A3F2-49FB-B99D-4307C998C66D}" destId="{FADB3C47-2ADF-4C2B-92F3-F2B0561BD48B}" srcOrd="1" destOrd="0" presId="urn:microsoft.com/office/officeart/2018/2/layout/IconCircleList"/>
    <dgm:cxn modelId="{D2A96D57-5D21-42A7-AF38-A12C76D62114}" type="presParOf" srcId="{2996752D-A3F2-49FB-B99D-4307C998C66D}" destId="{64364CEB-3FA4-424E-8D44-DD7EC4E2B9CB}" srcOrd="2" destOrd="0" presId="urn:microsoft.com/office/officeart/2018/2/layout/IconCircleList"/>
    <dgm:cxn modelId="{B18CF566-CE69-464A-B8DF-99B3548D2131}" type="presParOf" srcId="{2996752D-A3F2-49FB-B99D-4307C998C66D}" destId="{A788BD3E-4D23-4E52-8C1F-513E23F9EF3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8584E9-8FCB-40A7-979C-3BB5B104C2C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28D594A-1A1B-47EA-BACA-5EAA177C316D}">
      <dgm:prSet/>
      <dgm:spPr/>
      <dgm:t>
        <a:bodyPr/>
        <a:lstStyle/>
        <a:p>
          <a:r>
            <a:rPr lang="en-GB"/>
            <a:t>As we can see from the results of the simulations, the impact of location is one of the most significant factors that can affect a solar farm's energy generation capacity</a:t>
          </a:r>
          <a:endParaRPr lang="en-US"/>
        </a:p>
      </dgm:t>
    </dgm:pt>
    <dgm:pt modelId="{25F5249B-0322-4A75-87BF-9238114832DE}" type="parTrans" cxnId="{A3DADA19-A1C4-4369-BD0D-8B6A18CE7F3E}">
      <dgm:prSet/>
      <dgm:spPr/>
      <dgm:t>
        <a:bodyPr/>
        <a:lstStyle/>
        <a:p>
          <a:endParaRPr lang="en-US"/>
        </a:p>
      </dgm:t>
    </dgm:pt>
    <dgm:pt modelId="{F1703B9E-1DE2-4BDC-8E1B-CF9A652BE842}" type="sibTrans" cxnId="{A3DADA19-A1C4-4369-BD0D-8B6A18CE7F3E}">
      <dgm:prSet/>
      <dgm:spPr/>
      <dgm:t>
        <a:bodyPr/>
        <a:lstStyle/>
        <a:p>
          <a:endParaRPr lang="en-US"/>
        </a:p>
      </dgm:t>
    </dgm:pt>
    <dgm:pt modelId="{612424DB-007D-47FF-AC3F-71BA39DEF406}">
      <dgm:prSet/>
      <dgm:spPr/>
      <dgm:t>
        <a:bodyPr/>
        <a:lstStyle/>
        <a:p>
          <a:r>
            <a:rPr lang="en-GB"/>
            <a:t>This is only made more apparent within the Wales, New Zealand, Chile and South Africa results, as we see that areas with more solar irradiance produce more energy</a:t>
          </a:r>
          <a:endParaRPr lang="en-US"/>
        </a:p>
      </dgm:t>
    </dgm:pt>
    <dgm:pt modelId="{D476D889-0CAD-4320-AE54-0F953CB5A5FE}" type="parTrans" cxnId="{CB1D3747-637A-4BB5-B58F-422BCBFC32AD}">
      <dgm:prSet/>
      <dgm:spPr/>
      <dgm:t>
        <a:bodyPr/>
        <a:lstStyle/>
        <a:p>
          <a:endParaRPr lang="en-US"/>
        </a:p>
      </dgm:t>
    </dgm:pt>
    <dgm:pt modelId="{7ECABCF9-B3B2-4B9D-9E7A-A447DB72843F}" type="sibTrans" cxnId="{CB1D3747-637A-4BB5-B58F-422BCBFC32AD}">
      <dgm:prSet/>
      <dgm:spPr/>
      <dgm:t>
        <a:bodyPr/>
        <a:lstStyle/>
        <a:p>
          <a:endParaRPr lang="en-US"/>
        </a:p>
      </dgm:t>
    </dgm:pt>
    <dgm:pt modelId="{66E71F89-A99E-4193-9D74-4492ED29A449}">
      <dgm:prSet/>
      <dgm:spPr/>
      <dgm:t>
        <a:bodyPr/>
        <a:lstStyle/>
        <a:p>
          <a:r>
            <a:rPr lang="en-GB"/>
            <a:t>Within the UK the main limitations would be that of land ownage in relation to how much would be required for exceptional energy output, as it would cost more to acquire.</a:t>
          </a:r>
          <a:endParaRPr lang="en-US"/>
        </a:p>
      </dgm:t>
    </dgm:pt>
    <dgm:pt modelId="{7F4F20D0-D381-4844-ADB3-AF06D21717BC}" type="parTrans" cxnId="{E43C0FAD-8CB2-483D-BC58-DD1115F979EE}">
      <dgm:prSet/>
      <dgm:spPr/>
      <dgm:t>
        <a:bodyPr/>
        <a:lstStyle/>
        <a:p>
          <a:endParaRPr lang="en-US"/>
        </a:p>
      </dgm:t>
    </dgm:pt>
    <dgm:pt modelId="{5F929970-A2CC-4FD3-9F1F-28A5E9C6A994}" type="sibTrans" cxnId="{E43C0FAD-8CB2-483D-BC58-DD1115F979EE}">
      <dgm:prSet/>
      <dgm:spPr/>
      <dgm:t>
        <a:bodyPr/>
        <a:lstStyle/>
        <a:p>
          <a:endParaRPr lang="en-US"/>
        </a:p>
      </dgm:t>
    </dgm:pt>
    <dgm:pt modelId="{22BCD6ED-4EEF-4B0A-8A92-B0F7FD3C8005}" type="pres">
      <dgm:prSet presAssocID="{E88584E9-8FCB-40A7-979C-3BB5B104C2C7}" presName="linear" presStyleCnt="0">
        <dgm:presLayoutVars>
          <dgm:animLvl val="lvl"/>
          <dgm:resizeHandles val="exact"/>
        </dgm:presLayoutVars>
      </dgm:prSet>
      <dgm:spPr/>
    </dgm:pt>
    <dgm:pt modelId="{0486CAD5-E6E3-4C11-9660-08FC030BCF5C}" type="pres">
      <dgm:prSet presAssocID="{D28D594A-1A1B-47EA-BACA-5EAA177C316D}" presName="parentText" presStyleLbl="node1" presStyleIdx="0" presStyleCnt="3">
        <dgm:presLayoutVars>
          <dgm:chMax val="0"/>
          <dgm:bulletEnabled val="1"/>
        </dgm:presLayoutVars>
      </dgm:prSet>
      <dgm:spPr/>
    </dgm:pt>
    <dgm:pt modelId="{01A7A3BA-2D58-4DA1-B812-5D4EC1787C6A}" type="pres">
      <dgm:prSet presAssocID="{F1703B9E-1DE2-4BDC-8E1B-CF9A652BE842}" presName="spacer" presStyleCnt="0"/>
      <dgm:spPr/>
    </dgm:pt>
    <dgm:pt modelId="{8C7C45C7-8B32-4877-8B68-8443C941895A}" type="pres">
      <dgm:prSet presAssocID="{612424DB-007D-47FF-AC3F-71BA39DEF406}" presName="parentText" presStyleLbl="node1" presStyleIdx="1" presStyleCnt="3">
        <dgm:presLayoutVars>
          <dgm:chMax val="0"/>
          <dgm:bulletEnabled val="1"/>
        </dgm:presLayoutVars>
      </dgm:prSet>
      <dgm:spPr/>
    </dgm:pt>
    <dgm:pt modelId="{3C74B0C6-47A8-42F8-BE1D-FC1738501E6E}" type="pres">
      <dgm:prSet presAssocID="{7ECABCF9-B3B2-4B9D-9E7A-A447DB72843F}" presName="spacer" presStyleCnt="0"/>
      <dgm:spPr/>
    </dgm:pt>
    <dgm:pt modelId="{38C48F8A-C96A-4CAC-9F82-74FE6579497A}" type="pres">
      <dgm:prSet presAssocID="{66E71F89-A99E-4193-9D74-4492ED29A449}" presName="parentText" presStyleLbl="node1" presStyleIdx="2" presStyleCnt="3">
        <dgm:presLayoutVars>
          <dgm:chMax val="0"/>
          <dgm:bulletEnabled val="1"/>
        </dgm:presLayoutVars>
      </dgm:prSet>
      <dgm:spPr/>
    </dgm:pt>
  </dgm:ptLst>
  <dgm:cxnLst>
    <dgm:cxn modelId="{917E6808-492F-465F-BD4B-35E8C784C3D2}" type="presOf" srcId="{D28D594A-1A1B-47EA-BACA-5EAA177C316D}" destId="{0486CAD5-E6E3-4C11-9660-08FC030BCF5C}" srcOrd="0" destOrd="0" presId="urn:microsoft.com/office/officeart/2005/8/layout/vList2"/>
    <dgm:cxn modelId="{A3DADA19-A1C4-4369-BD0D-8B6A18CE7F3E}" srcId="{E88584E9-8FCB-40A7-979C-3BB5B104C2C7}" destId="{D28D594A-1A1B-47EA-BACA-5EAA177C316D}" srcOrd="0" destOrd="0" parTransId="{25F5249B-0322-4A75-87BF-9238114832DE}" sibTransId="{F1703B9E-1DE2-4BDC-8E1B-CF9A652BE842}"/>
    <dgm:cxn modelId="{74B16A1E-F30D-45EA-9F18-BA4329C1FAD5}" type="presOf" srcId="{612424DB-007D-47FF-AC3F-71BA39DEF406}" destId="{8C7C45C7-8B32-4877-8B68-8443C941895A}" srcOrd="0" destOrd="0" presId="urn:microsoft.com/office/officeart/2005/8/layout/vList2"/>
    <dgm:cxn modelId="{CB1D3747-637A-4BB5-B58F-422BCBFC32AD}" srcId="{E88584E9-8FCB-40A7-979C-3BB5B104C2C7}" destId="{612424DB-007D-47FF-AC3F-71BA39DEF406}" srcOrd="1" destOrd="0" parTransId="{D476D889-0CAD-4320-AE54-0F953CB5A5FE}" sibTransId="{7ECABCF9-B3B2-4B9D-9E7A-A447DB72843F}"/>
    <dgm:cxn modelId="{E024C553-1CFB-44A1-978F-2B5622753561}" type="presOf" srcId="{E88584E9-8FCB-40A7-979C-3BB5B104C2C7}" destId="{22BCD6ED-4EEF-4B0A-8A92-B0F7FD3C8005}" srcOrd="0" destOrd="0" presId="urn:microsoft.com/office/officeart/2005/8/layout/vList2"/>
    <dgm:cxn modelId="{4F7BF1AA-C4A3-4AD7-B74A-B2846F18745E}" type="presOf" srcId="{66E71F89-A99E-4193-9D74-4492ED29A449}" destId="{38C48F8A-C96A-4CAC-9F82-74FE6579497A}" srcOrd="0" destOrd="0" presId="urn:microsoft.com/office/officeart/2005/8/layout/vList2"/>
    <dgm:cxn modelId="{E43C0FAD-8CB2-483D-BC58-DD1115F979EE}" srcId="{E88584E9-8FCB-40A7-979C-3BB5B104C2C7}" destId="{66E71F89-A99E-4193-9D74-4492ED29A449}" srcOrd="2" destOrd="0" parTransId="{7F4F20D0-D381-4844-ADB3-AF06D21717BC}" sibTransId="{5F929970-A2CC-4FD3-9F1F-28A5E9C6A994}"/>
    <dgm:cxn modelId="{1BD6129A-F6AE-4408-9D2C-FFE1C9A32D61}" type="presParOf" srcId="{22BCD6ED-4EEF-4B0A-8A92-B0F7FD3C8005}" destId="{0486CAD5-E6E3-4C11-9660-08FC030BCF5C}" srcOrd="0" destOrd="0" presId="urn:microsoft.com/office/officeart/2005/8/layout/vList2"/>
    <dgm:cxn modelId="{3A35252D-DD73-4381-A53E-BC15BDF73A94}" type="presParOf" srcId="{22BCD6ED-4EEF-4B0A-8A92-B0F7FD3C8005}" destId="{01A7A3BA-2D58-4DA1-B812-5D4EC1787C6A}" srcOrd="1" destOrd="0" presId="urn:microsoft.com/office/officeart/2005/8/layout/vList2"/>
    <dgm:cxn modelId="{AF5A3D4A-64A2-4430-B6A2-7D4725AAD85A}" type="presParOf" srcId="{22BCD6ED-4EEF-4B0A-8A92-B0F7FD3C8005}" destId="{8C7C45C7-8B32-4877-8B68-8443C941895A}" srcOrd="2" destOrd="0" presId="urn:microsoft.com/office/officeart/2005/8/layout/vList2"/>
    <dgm:cxn modelId="{557E19E3-6009-4D16-8696-5A5E1F7EAF46}" type="presParOf" srcId="{22BCD6ED-4EEF-4B0A-8A92-B0F7FD3C8005}" destId="{3C74B0C6-47A8-42F8-BE1D-FC1738501E6E}" srcOrd="3" destOrd="0" presId="urn:microsoft.com/office/officeart/2005/8/layout/vList2"/>
    <dgm:cxn modelId="{266395F6-A9B5-4696-A3B5-4B28E78CB134}" type="presParOf" srcId="{22BCD6ED-4EEF-4B0A-8A92-B0F7FD3C8005}" destId="{38C48F8A-C96A-4CAC-9F82-74FE6579497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68CF2-08CF-4C98-B08C-B1BB4BCF5247}">
      <dsp:nvSpPr>
        <dsp:cNvPr id="0" name=""/>
        <dsp:cNvSpPr/>
      </dsp:nvSpPr>
      <dsp:spPr>
        <a:xfrm>
          <a:off x="282221" y="368029"/>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24CBC8-3CA2-474A-9215-1AEAAAD43507}">
      <dsp:nvSpPr>
        <dsp:cNvPr id="0" name=""/>
        <dsp:cNvSpPr/>
      </dsp:nvSpPr>
      <dsp:spPr>
        <a:xfrm>
          <a:off x="570337" y="656145"/>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B70F19-1251-40D1-8E83-795A52A8C0FF}">
      <dsp:nvSpPr>
        <dsp:cNvPr id="0" name=""/>
        <dsp:cNvSpPr/>
      </dsp:nvSpPr>
      <dsp:spPr>
        <a:xfrm>
          <a:off x="1948202"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GB" sz="1200" kern="1200"/>
            <a:t>According to </a:t>
          </a:r>
          <a:r>
            <a:rPr lang="en-GB" sz="1200" kern="1200" err="1"/>
            <a:t>Sunsave</a:t>
          </a:r>
          <a:r>
            <a:rPr lang="en-GB" sz="1200" kern="1200"/>
            <a:t> (2025) there are roughly 1,336 </a:t>
          </a:r>
          <a:r>
            <a:rPr lang="en-GB" sz="1200" kern="1200">
              <a:latin typeface="Aptos Display" panose="02110004020202020204"/>
            </a:rPr>
            <a:t>operational</a:t>
          </a:r>
          <a:r>
            <a:rPr lang="en-GB" sz="1200" kern="1200"/>
            <a:t> solar farms within the UK, with 142 under </a:t>
          </a:r>
          <a:r>
            <a:rPr lang="en-GB" sz="1200" kern="1200">
              <a:latin typeface="Aptos Display" panose="02110004020202020204"/>
            </a:rPr>
            <a:t>construction</a:t>
          </a:r>
          <a:r>
            <a:rPr lang="en-GB" sz="1200" kern="1200"/>
            <a:t>, 1,957 awaiting construction and another 684 submitted applications for new solar projects. This as a whole just signifies the emergence of solar farms as a sustainable energy project.</a:t>
          </a:r>
          <a:endParaRPr lang="en-US" sz="1200" kern="1200"/>
        </a:p>
      </dsp:txBody>
      <dsp:txXfrm>
        <a:off x="1948202" y="368029"/>
        <a:ext cx="3233964" cy="1371985"/>
      </dsp:txXfrm>
    </dsp:sp>
    <dsp:sp modelId="{3C3D2148-53A4-4A1A-BFE7-2A4C0CD50F0F}">
      <dsp:nvSpPr>
        <dsp:cNvPr id="0" name=""/>
        <dsp:cNvSpPr/>
      </dsp:nvSpPr>
      <dsp:spPr>
        <a:xfrm>
          <a:off x="5745661" y="368029"/>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71851D-E692-4B05-ABD2-C0504F345960}">
      <dsp:nvSpPr>
        <dsp:cNvPr id="0" name=""/>
        <dsp:cNvSpPr/>
      </dsp:nvSpPr>
      <dsp:spPr>
        <a:xfrm>
          <a:off x="6033778" y="656145"/>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F287DF-A9EB-4CFF-8AAD-EC9BE8EFF290}">
      <dsp:nvSpPr>
        <dsp:cNvPr id="0" name=""/>
        <dsp:cNvSpPr/>
      </dsp:nvSpPr>
      <dsp:spPr>
        <a:xfrm>
          <a:off x="7411643"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GB" sz="1200" kern="1200"/>
            <a:t>With that being said, the average costs of a solar farm- especially a small-scale farm generating 8548.5kWh annually (roughly 40 panels) would be that of £16,000 to £30,000</a:t>
          </a:r>
          <a:endParaRPr lang="en-US" sz="1200" kern="1200"/>
        </a:p>
      </dsp:txBody>
      <dsp:txXfrm>
        <a:off x="7411643" y="368029"/>
        <a:ext cx="3233964" cy="1371985"/>
      </dsp:txXfrm>
    </dsp:sp>
    <dsp:sp modelId="{4470AECB-79A4-44E9-8E1C-929B2FD3A90C}">
      <dsp:nvSpPr>
        <dsp:cNvPr id="0" name=""/>
        <dsp:cNvSpPr/>
      </dsp:nvSpPr>
      <dsp:spPr>
        <a:xfrm>
          <a:off x="282221" y="2452790"/>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415DED-469A-4FF7-81C5-3EE7B8AF0BD3}">
      <dsp:nvSpPr>
        <dsp:cNvPr id="0" name=""/>
        <dsp:cNvSpPr/>
      </dsp:nvSpPr>
      <dsp:spPr>
        <a:xfrm>
          <a:off x="570337" y="2740907"/>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AB56FC-894A-494B-B18B-E761D68E8AC1}">
      <dsp:nvSpPr>
        <dsp:cNvPr id="0" name=""/>
        <dsp:cNvSpPr/>
      </dsp:nvSpPr>
      <dsp:spPr>
        <a:xfrm>
          <a:off x="19482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GB" sz="1200" kern="1200"/>
            <a:t>OpenAI (2023) states that the building of a solar farm should be split between 3 stages: Pre-development, Construction and Operation; detailing from initial idea phase to active operation</a:t>
          </a:r>
          <a:endParaRPr lang="en-US" sz="1200" kern="1200"/>
        </a:p>
      </dsp:txBody>
      <dsp:txXfrm>
        <a:off x="1948202" y="2452790"/>
        <a:ext cx="3233964" cy="1371985"/>
      </dsp:txXfrm>
    </dsp:sp>
    <dsp:sp modelId="{FE783254-5CF6-4325-96A4-81EE4E5ABD0F}">
      <dsp:nvSpPr>
        <dsp:cNvPr id="0" name=""/>
        <dsp:cNvSpPr/>
      </dsp:nvSpPr>
      <dsp:spPr>
        <a:xfrm>
          <a:off x="5745661" y="2452790"/>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DB3C47-2ADF-4C2B-92F3-F2B0561BD48B}">
      <dsp:nvSpPr>
        <dsp:cNvPr id="0" name=""/>
        <dsp:cNvSpPr/>
      </dsp:nvSpPr>
      <dsp:spPr>
        <a:xfrm>
          <a:off x="6033778" y="2740907"/>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88BD3E-4D23-4E52-8C1F-513E23F9EF3A}">
      <dsp:nvSpPr>
        <dsp:cNvPr id="0" name=""/>
        <dsp:cNvSpPr/>
      </dsp:nvSpPr>
      <dsp:spPr>
        <a:xfrm>
          <a:off x="7411643"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GB" sz="1200" kern="1200"/>
            <a:t>However, within this project, a model of potential values and results </a:t>
          </a:r>
          <a:r>
            <a:rPr lang="en-GB" sz="1200" kern="1200">
              <a:latin typeface="Aptos Display" panose="02110004020202020204"/>
            </a:rPr>
            <a:t>were</a:t>
          </a:r>
          <a:r>
            <a:rPr lang="en-GB" sz="1200" kern="1200"/>
            <a:t> simulated in order to showcase what a small-scale solar farm could generate.</a:t>
          </a:r>
          <a:endParaRPr lang="en-US" sz="1200" kern="1200"/>
        </a:p>
      </dsp:txBody>
      <dsp:txXfrm>
        <a:off x="7411643" y="2452790"/>
        <a:ext cx="3233964" cy="1371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6CAD5-E6E3-4C11-9660-08FC030BCF5C}">
      <dsp:nvSpPr>
        <dsp:cNvPr id="0" name=""/>
        <dsp:cNvSpPr/>
      </dsp:nvSpPr>
      <dsp:spPr>
        <a:xfrm>
          <a:off x="0" y="88520"/>
          <a:ext cx="6666833" cy="17128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As we can see from the results of the simulations, the impact of location is one of the most significant factors that can affect a solar farm's energy generation capacity</a:t>
          </a:r>
          <a:endParaRPr lang="en-US" sz="2400" kern="1200"/>
        </a:p>
      </dsp:txBody>
      <dsp:txXfrm>
        <a:off x="83616" y="172136"/>
        <a:ext cx="6499601" cy="1545648"/>
      </dsp:txXfrm>
    </dsp:sp>
    <dsp:sp modelId="{8C7C45C7-8B32-4877-8B68-8443C941895A}">
      <dsp:nvSpPr>
        <dsp:cNvPr id="0" name=""/>
        <dsp:cNvSpPr/>
      </dsp:nvSpPr>
      <dsp:spPr>
        <a:xfrm>
          <a:off x="0" y="1870520"/>
          <a:ext cx="6666833" cy="1712880"/>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This is only made more apparent within the Wales, New Zealand, Chile and South Africa results, as we see that areas with more solar irradiance produce more energy</a:t>
          </a:r>
          <a:endParaRPr lang="en-US" sz="2400" kern="1200"/>
        </a:p>
      </dsp:txBody>
      <dsp:txXfrm>
        <a:off x="83616" y="1954136"/>
        <a:ext cx="6499601" cy="1545648"/>
      </dsp:txXfrm>
    </dsp:sp>
    <dsp:sp modelId="{38C48F8A-C96A-4CAC-9F82-74FE6579497A}">
      <dsp:nvSpPr>
        <dsp:cNvPr id="0" name=""/>
        <dsp:cNvSpPr/>
      </dsp:nvSpPr>
      <dsp:spPr>
        <a:xfrm>
          <a:off x="0" y="3652520"/>
          <a:ext cx="6666833" cy="171288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Within the UK the main limitations would be that of land ownage in relation to how much would be required for exceptional energy output, as it would cost more to acquire.</a:t>
          </a:r>
          <a:endParaRPr lang="en-US" sz="2400" kern="1200"/>
        </a:p>
      </dsp:txBody>
      <dsp:txXfrm>
        <a:off x="83616" y="3736136"/>
        <a:ext cx="6499601" cy="154564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9252-2DE7-CD13-83DE-BD5082F1A3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AB78223-52B9-D529-29C7-D6AC64B5D8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99C25A-91CE-2F18-C495-698BD757BAF4}"/>
              </a:ext>
            </a:extLst>
          </p:cNvPr>
          <p:cNvSpPr>
            <a:spLocks noGrp="1"/>
          </p:cNvSpPr>
          <p:nvPr>
            <p:ph type="dt" sz="half" idx="10"/>
          </p:nvPr>
        </p:nvSpPr>
        <p:spPr/>
        <p:txBody>
          <a:bodyPr/>
          <a:lstStyle/>
          <a:p>
            <a:fld id="{507C0FA1-8B81-4BF6-A3FD-E41DD95F376E}" type="datetimeFigureOut">
              <a:rPr lang="en-GB" smtClean="0"/>
              <a:t>19/05/2025</a:t>
            </a:fld>
            <a:endParaRPr lang="en-GB"/>
          </a:p>
        </p:txBody>
      </p:sp>
      <p:sp>
        <p:nvSpPr>
          <p:cNvPr id="5" name="Footer Placeholder 4">
            <a:extLst>
              <a:ext uri="{FF2B5EF4-FFF2-40B4-BE49-F238E27FC236}">
                <a16:creationId xmlns:a16="http://schemas.microsoft.com/office/drawing/2014/main" id="{C66660AE-BD25-1CBE-6440-ABD108FFFB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3CA895-107E-685B-9EFC-F1FD320A3887}"/>
              </a:ext>
            </a:extLst>
          </p:cNvPr>
          <p:cNvSpPr>
            <a:spLocks noGrp="1"/>
          </p:cNvSpPr>
          <p:nvPr>
            <p:ph type="sldNum" sz="quarter" idx="12"/>
          </p:nvPr>
        </p:nvSpPr>
        <p:spPr/>
        <p:txBody>
          <a:bodyPr/>
          <a:lstStyle/>
          <a:p>
            <a:fld id="{5A64EF76-DEF9-4087-A60F-8577688F766E}" type="slidenum">
              <a:rPr lang="en-GB" smtClean="0"/>
              <a:t>‹#›</a:t>
            </a:fld>
            <a:endParaRPr lang="en-GB"/>
          </a:p>
        </p:txBody>
      </p:sp>
    </p:spTree>
    <p:extLst>
      <p:ext uri="{BB962C8B-B14F-4D97-AF65-F5344CB8AC3E}">
        <p14:creationId xmlns:p14="http://schemas.microsoft.com/office/powerpoint/2010/main" val="4240120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B0EE-9022-1588-FB79-A62902F96BF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34432E-4213-BA3E-C37B-9ED786AA96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468D6D-7135-AF50-C0C3-CBA941B8A0F5}"/>
              </a:ext>
            </a:extLst>
          </p:cNvPr>
          <p:cNvSpPr>
            <a:spLocks noGrp="1"/>
          </p:cNvSpPr>
          <p:nvPr>
            <p:ph type="dt" sz="half" idx="10"/>
          </p:nvPr>
        </p:nvSpPr>
        <p:spPr/>
        <p:txBody>
          <a:bodyPr/>
          <a:lstStyle/>
          <a:p>
            <a:fld id="{507C0FA1-8B81-4BF6-A3FD-E41DD95F376E}" type="datetimeFigureOut">
              <a:rPr lang="en-GB" smtClean="0"/>
              <a:t>19/05/2025</a:t>
            </a:fld>
            <a:endParaRPr lang="en-GB"/>
          </a:p>
        </p:txBody>
      </p:sp>
      <p:sp>
        <p:nvSpPr>
          <p:cNvPr id="5" name="Footer Placeholder 4">
            <a:extLst>
              <a:ext uri="{FF2B5EF4-FFF2-40B4-BE49-F238E27FC236}">
                <a16:creationId xmlns:a16="http://schemas.microsoft.com/office/drawing/2014/main" id="{0A9A4518-0EC8-F7EF-22F5-0080BAD01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E16ECF-5EB9-5B03-B1BF-8E51F211B1FC}"/>
              </a:ext>
            </a:extLst>
          </p:cNvPr>
          <p:cNvSpPr>
            <a:spLocks noGrp="1"/>
          </p:cNvSpPr>
          <p:nvPr>
            <p:ph type="sldNum" sz="quarter" idx="12"/>
          </p:nvPr>
        </p:nvSpPr>
        <p:spPr/>
        <p:txBody>
          <a:bodyPr/>
          <a:lstStyle/>
          <a:p>
            <a:fld id="{5A64EF76-DEF9-4087-A60F-8577688F766E}" type="slidenum">
              <a:rPr lang="en-GB" smtClean="0"/>
              <a:t>‹#›</a:t>
            </a:fld>
            <a:endParaRPr lang="en-GB"/>
          </a:p>
        </p:txBody>
      </p:sp>
    </p:spTree>
    <p:extLst>
      <p:ext uri="{BB962C8B-B14F-4D97-AF65-F5344CB8AC3E}">
        <p14:creationId xmlns:p14="http://schemas.microsoft.com/office/powerpoint/2010/main" val="2866954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7FC47B-1B8F-A7DC-BBC4-4C6C84C9C6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869F19-6F09-C4B2-CC9C-9414D21ADC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D2EC9B-1DA1-2427-F776-60C7C9F16DAA}"/>
              </a:ext>
            </a:extLst>
          </p:cNvPr>
          <p:cNvSpPr>
            <a:spLocks noGrp="1"/>
          </p:cNvSpPr>
          <p:nvPr>
            <p:ph type="dt" sz="half" idx="10"/>
          </p:nvPr>
        </p:nvSpPr>
        <p:spPr/>
        <p:txBody>
          <a:bodyPr/>
          <a:lstStyle/>
          <a:p>
            <a:fld id="{507C0FA1-8B81-4BF6-A3FD-E41DD95F376E}" type="datetimeFigureOut">
              <a:rPr lang="en-GB" smtClean="0"/>
              <a:t>19/05/2025</a:t>
            </a:fld>
            <a:endParaRPr lang="en-GB"/>
          </a:p>
        </p:txBody>
      </p:sp>
      <p:sp>
        <p:nvSpPr>
          <p:cNvPr id="5" name="Footer Placeholder 4">
            <a:extLst>
              <a:ext uri="{FF2B5EF4-FFF2-40B4-BE49-F238E27FC236}">
                <a16:creationId xmlns:a16="http://schemas.microsoft.com/office/drawing/2014/main" id="{A27D0040-1138-513F-7BED-91A1A29114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86EE8B-16B3-69DB-B5C3-54DE390DB2FE}"/>
              </a:ext>
            </a:extLst>
          </p:cNvPr>
          <p:cNvSpPr>
            <a:spLocks noGrp="1"/>
          </p:cNvSpPr>
          <p:nvPr>
            <p:ph type="sldNum" sz="quarter" idx="12"/>
          </p:nvPr>
        </p:nvSpPr>
        <p:spPr/>
        <p:txBody>
          <a:bodyPr/>
          <a:lstStyle/>
          <a:p>
            <a:fld id="{5A64EF76-DEF9-4087-A60F-8577688F766E}" type="slidenum">
              <a:rPr lang="en-GB" smtClean="0"/>
              <a:t>‹#›</a:t>
            </a:fld>
            <a:endParaRPr lang="en-GB"/>
          </a:p>
        </p:txBody>
      </p:sp>
    </p:spTree>
    <p:extLst>
      <p:ext uri="{BB962C8B-B14F-4D97-AF65-F5344CB8AC3E}">
        <p14:creationId xmlns:p14="http://schemas.microsoft.com/office/powerpoint/2010/main" val="73784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5C91D-5B19-07F2-8BED-9E32828EB5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3C89A7-20C5-0B07-BAF2-199874ECEA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CB0B0A-F7F3-CE36-706C-C6564F2C6234}"/>
              </a:ext>
            </a:extLst>
          </p:cNvPr>
          <p:cNvSpPr>
            <a:spLocks noGrp="1"/>
          </p:cNvSpPr>
          <p:nvPr>
            <p:ph type="dt" sz="half" idx="10"/>
          </p:nvPr>
        </p:nvSpPr>
        <p:spPr/>
        <p:txBody>
          <a:bodyPr/>
          <a:lstStyle/>
          <a:p>
            <a:fld id="{507C0FA1-8B81-4BF6-A3FD-E41DD95F376E}" type="datetimeFigureOut">
              <a:rPr lang="en-GB" smtClean="0"/>
              <a:t>19/05/2025</a:t>
            </a:fld>
            <a:endParaRPr lang="en-GB"/>
          </a:p>
        </p:txBody>
      </p:sp>
      <p:sp>
        <p:nvSpPr>
          <p:cNvPr id="5" name="Footer Placeholder 4">
            <a:extLst>
              <a:ext uri="{FF2B5EF4-FFF2-40B4-BE49-F238E27FC236}">
                <a16:creationId xmlns:a16="http://schemas.microsoft.com/office/drawing/2014/main" id="{3C83BE04-5E8A-EAF0-71AF-6272508720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B82635-7209-53E2-4A3D-73C75CD80512}"/>
              </a:ext>
            </a:extLst>
          </p:cNvPr>
          <p:cNvSpPr>
            <a:spLocks noGrp="1"/>
          </p:cNvSpPr>
          <p:nvPr>
            <p:ph type="sldNum" sz="quarter" idx="12"/>
          </p:nvPr>
        </p:nvSpPr>
        <p:spPr/>
        <p:txBody>
          <a:bodyPr/>
          <a:lstStyle/>
          <a:p>
            <a:fld id="{5A64EF76-DEF9-4087-A60F-8577688F766E}" type="slidenum">
              <a:rPr lang="en-GB" smtClean="0"/>
              <a:t>‹#›</a:t>
            </a:fld>
            <a:endParaRPr lang="en-GB"/>
          </a:p>
        </p:txBody>
      </p:sp>
    </p:spTree>
    <p:extLst>
      <p:ext uri="{BB962C8B-B14F-4D97-AF65-F5344CB8AC3E}">
        <p14:creationId xmlns:p14="http://schemas.microsoft.com/office/powerpoint/2010/main" val="2410297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41EDA-B3AF-2887-8424-C5A886EFF1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1BD4D5A-888A-1528-426E-5386543B49B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534075-9685-DBAB-3FCC-FB0E52F4E31F}"/>
              </a:ext>
            </a:extLst>
          </p:cNvPr>
          <p:cNvSpPr>
            <a:spLocks noGrp="1"/>
          </p:cNvSpPr>
          <p:nvPr>
            <p:ph type="dt" sz="half" idx="10"/>
          </p:nvPr>
        </p:nvSpPr>
        <p:spPr/>
        <p:txBody>
          <a:bodyPr/>
          <a:lstStyle/>
          <a:p>
            <a:fld id="{507C0FA1-8B81-4BF6-A3FD-E41DD95F376E}" type="datetimeFigureOut">
              <a:rPr lang="en-GB" smtClean="0"/>
              <a:t>19/05/2025</a:t>
            </a:fld>
            <a:endParaRPr lang="en-GB"/>
          </a:p>
        </p:txBody>
      </p:sp>
      <p:sp>
        <p:nvSpPr>
          <p:cNvPr id="5" name="Footer Placeholder 4">
            <a:extLst>
              <a:ext uri="{FF2B5EF4-FFF2-40B4-BE49-F238E27FC236}">
                <a16:creationId xmlns:a16="http://schemas.microsoft.com/office/drawing/2014/main" id="{C49BADE9-BCF7-1C78-B28B-1BFABE9602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DFC935-EB4F-96AF-1164-D4CB796D4B1C}"/>
              </a:ext>
            </a:extLst>
          </p:cNvPr>
          <p:cNvSpPr>
            <a:spLocks noGrp="1"/>
          </p:cNvSpPr>
          <p:nvPr>
            <p:ph type="sldNum" sz="quarter" idx="12"/>
          </p:nvPr>
        </p:nvSpPr>
        <p:spPr/>
        <p:txBody>
          <a:bodyPr/>
          <a:lstStyle/>
          <a:p>
            <a:fld id="{5A64EF76-DEF9-4087-A60F-8577688F766E}" type="slidenum">
              <a:rPr lang="en-GB" smtClean="0"/>
              <a:t>‹#›</a:t>
            </a:fld>
            <a:endParaRPr lang="en-GB"/>
          </a:p>
        </p:txBody>
      </p:sp>
    </p:spTree>
    <p:extLst>
      <p:ext uri="{BB962C8B-B14F-4D97-AF65-F5344CB8AC3E}">
        <p14:creationId xmlns:p14="http://schemas.microsoft.com/office/powerpoint/2010/main" val="2977917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6F2D0-23C7-43DB-0247-6046812467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90E698-8E03-CC4D-C41F-4D2727294C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799635-D502-61BC-39F7-0F8584301C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05C054-E6DC-9EE0-1365-188A9C9EC688}"/>
              </a:ext>
            </a:extLst>
          </p:cNvPr>
          <p:cNvSpPr>
            <a:spLocks noGrp="1"/>
          </p:cNvSpPr>
          <p:nvPr>
            <p:ph type="dt" sz="half" idx="10"/>
          </p:nvPr>
        </p:nvSpPr>
        <p:spPr/>
        <p:txBody>
          <a:bodyPr/>
          <a:lstStyle/>
          <a:p>
            <a:fld id="{507C0FA1-8B81-4BF6-A3FD-E41DD95F376E}" type="datetimeFigureOut">
              <a:rPr lang="en-GB" smtClean="0"/>
              <a:t>19/05/2025</a:t>
            </a:fld>
            <a:endParaRPr lang="en-GB"/>
          </a:p>
        </p:txBody>
      </p:sp>
      <p:sp>
        <p:nvSpPr>
          <p:cNvPr id="6" name="Footer Placeholder 5">
            <a:extLst>
              <a:ext uri="{FF2B5EF4-FFF2-40B4-BE49-F238E27FC236}">
                <a16:creationId xmlns:a16="http://schemas.microsoft.com/office/drawing/2014/main" id="{88B83758-87F2-38B6-B2D0-64A8DEA57B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BA212C-0CFD-98A1-BFF0-37C060ED99F2}"/>
              </a:ext>
            </a:extLst>
          </p:cNvPr>
          <p:cNvSpPr>
            <a:spLocks noGrp="1"/>
          </p:cNvSpPr>
          <p:nvPr>
            <p:ph type="sldNum" sz="quarter" idx="12"/>
          </p:nvPr>
        </p:nvSpPr>
        <p:spPr/>
        <p:txBody>
          <a:bodyPr/>
          <a:lstStyle/>
          <a:p>
            <a:fld id="{5A64EF76-DEF9-4087-A60F-8577688F766E}" type="slidenum">
              <a:rPr lang="en-GB" smtClean="0"/>
              <a:t>‹#›</a:t>
            </a:fld>
            <a:endParaRPr lang="en-GB"/>
          </a:p>
        </p:txBody>
      </p:sp>
    </p:spTree>
    <p:extLst>
      <p:ext uri="{BB962C8B-B14F-4D97-AF65-F5344CB8AC3E}">
        <p14:creationId xmlns:p14="http://schemas.microsoft.com/office/powerpoint/2010/main" val="169876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D8B49-1181-A8F0-CEF6-B71CD3A941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464C30-494E-BF18-BE3F-247BDB2EB7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D2003-9F17-3228-01F0-889336911A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E1CF833-63B6-634E-A170-EB5F4A2ECA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2DEFF0-480A-E7C8-23E6-D5AE145093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85B2F57-E25A-E36E-B5B5-28EDEA960B62}"/>
              </a:ext>
            </a:extLst>
          </p:cNvPr>
          <p:cNvSpPr>
            <a:spLocks noGrp="1"/>
          </p:cNvSpPr>
          <p:nvPr>
            <p:ph type="dt" sz="half" idx="10"/>
          </p:nvPr>
        </p:nvSpPr>
        <p:spPr/>
        <p:txBody>
          <a:bodyPr/>
          <a:lstStyle/>
          <a:p>
            <a:fld id="{507C0FA1-8B81-4BF6-A3FD-E41DD95F376E}" type="datetimeFigureOut">
              <a:rPr lang="en-GB" smtClean="0"/>
              <a:t>19/05/2025</a:t>
            </a:fld>
            <a:endParaRPr lang="en-GB"/>
          </a:p>
        </p:txBody>
      </p:sp>
      <p:sp>
        <p:nvSpPr>
          <p:cNvPr id="8" name="Footer Placeholder 7">
            <a:extLst>
              <a:ext uri="{FF2B5EF4-FFF2-40B4-BE49-F238E27FC236}">
                <a16:creationId xmlns:a16="http://schemas.microsoft.com/office/drawing/2014/main" id="{EF0CDF51-09B1-5ECE-6425-F4F26082E3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314242C-3EE0-695D-4966-836415019763}"/>
              </a:ext>
            </a:extLst>
          </p:cNvPr>
          <p:cNvSpPr>
            <a:spLocks noGrp="1"/>
          </p:cNvSpPr>
          <p:nvPr>
            <p:ph type="sldNum" sz="quarter" idx="12"/>
          </p:nvPr>
        </p:nvSpPr>
        <p:spPr/>
        <p:txBody>
          <a:bodyPr/>
          <a:lstStyle/>
          <a:p>
            <a:fld id="{5A64EF76-DEF9-4087-A60F-8577688F766E}" type="slidenum">
              <a:rPr lang="en-GB" smtClean="0"/>
              <a:t>‹#›</a:t>
            </a:fld>
            <a:endParaRPr lang="en-GB"/>
          </a:p>
        </p:txBody>
      </p:sp>
    </p:spTree>
    <p:extLst>
      <p:ext uri="{BB962C8B-B14F-4D97-AF65-F5344CB8AC3E}">
        <p14:creationId xmlns:p14="http://schemas.microsoft.com/office/powerpoint/2010/main" val="3057660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977B2-F738-458E-AB73-959798FB0D9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D760507-B04C-1D0F-9A56-DC162C39F62D}"/>
              </a:ext>
            </a:extLst>
          </p:cNvPr>
          <p:cNvSpPr>
            <a:spLocks noGrp="1"/>
          </p:cNvSpPr>
          <p:nvPr>
            <p:ph type="dt" sz="half" idx="10"/>
          </p:nvPr>
        </p:nvSpPr>
        <p:spPr/>
        <p:txBody>
          <a:bodyPr/>
          <a:lstStyle/>
          <a:p>
            <a:fld id="{507C0FA1-8B81-4BF6-A3FD-E41DD95F376E}" type="datetimeFigureOut">
              <a:rPr lang="en-GB" smtClean="0"/>
              <a:t>19/05/2025</a:t>
            </a:fld>
            <a:endParaRPr lang="en-GB"/>
          </a:p>
        </p:txBody>
      </p:sp>
      <p:sp>
        <p:nvSpPr>
          <p:cNvPr id="4" name="Footer Placeholder 3">
            <a:extLst>
              <a:ext uri="{FF2B5EF4-FFF2-40B4-BE49-F238E27FC236}">
                <a16:creationId xmlns:a16="http://schemas.microsoft.com/office/drawing/2014/main" id="{5D5EC59F-8255-328D-784C-5E3E73A4D7F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0EBCB25-5031-C85E-93EF-1D400E265690}"/>
              </a:ext>
            </a:extLst>
          </p:cNvPr>
          <p:cNvSpPr>
            <a:spLocks noGrp="1"/>
          </p:cNvSpPr>
          <p:nvPr>
            <p:ph type="sldNum" sz="quarter" idx="12"/>
          </p:nvPr>
        </p:nvSpPr>
        <p:spPr/>
        <p:txBody>
          <a:bodyPr/>
          <a:lstStyle/>
          <a:p>
            <a:fld id="{5A64EF76-DEF9-4087-A60F-8577688F766E}" type="slidenum">
              <a:rPr lang="en-GB" smtClean="0"/>
              <a:t>‹#›</a:t>
            </a:fld>
            <a:endParaRPr lang="en-GB"/>
          </a:p>
        </p:txBody>
      </p:sp>
    </p:spTree>
    <p:extLst>
      <p:ext uri="{BB962C8B-B14F-4D97-AF65-F5344CB8AC3E}">
        <p14:creationId xmlns:p14="http://schemas.microsoft.com/office/powerpoint/2010/main" val="725775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02110A-4CEE-8EE0-539C-3183DC9B1847}"/>
              </a:ext>
            </a:extLst>
          </p:cNvPr>
          <p:cNvSpPr>
            <a:spLocks noGrp="1"/>
          </p:cNvSpPr>
          <p:nvPr>
            <p:ph type="dt" sz="half" idx="10"/>
          </p:nvPr>
        </p:nvSpPr>
        <p:spPr/>
        <p:txBody>
          <a:bodyPr/>
          <a:lstStyle/>
          <a:p>
            <a:fld id="{507C0FA1-8B81-4BF6-A3FD-E41DD95F376E}" type="datetimeFigureOut">
              <a:rPr lang="en-GB" smtClean="0"/>
              <a:t>19/05/2025</a:t>
            </a:fld>
            <a:endParaRPr lang="en-GB"/>
          </a:p>
        </p:txBody>
      </p:sp>
      <p:sp>
        <p:nvSpPr>
          <p:cNvPr id="3" name="Footer Placeholder 2">
            <a:extLst>
              <a:ext uri="{FF2B5EF4-FFF2-40B4-BE49-F238E27FC236}">
                <a16:creationId xmlns:a16="http://schemas.microsoft.com/office/drawing/2014/main" id="{259DF7AA-374C-537F-43B0-A4A7D1AD84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1D9698E-44BD-A5BE-27D1-4C32D4707494}"/>
              </a:ext>
            </a:extLst>
          </p:cNvPr>
          <p:cNvSpPr>
            <a:spLocks noGrp="1"/>
          </p:cNvSpPr>
          <p:nvPr>
            <p:ph type="sldNum" sz="quarter" idx="12"/>
          </p:nvPr>
        </p:nvSpPr>
        <p:spPr/>
        <p:txBody>
          <a:bodyPr/>
          <a:lstStyle/>
          <a:p>
            <a:fld id="{5A64EF76-DEF9-4087-A60F-8577688F766E}" type="slidenum">
              <a:rPr lang="en-GB" smtClean="0"/>
              <a:t>‹#›</a:t>
            </a:fld>
            <a:endParaRPr lang="en-GB"/>
          </a:p>
        </p:txBody>
      </p:sp>
    </p:spTree>
    <p:extLst>
      <p:ext uri="{BB962C8B-B14F-4D97-AF65-F5344CB8AC3E}">
        <p14:creationId xmlns:p14="http://schemas.microsoft.com/office/powerpoint/2010/main" val="2444012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A0B52-FC42-FE17-7EF3-B39DB7016C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98F5376-A700-A6AE-82E0-AB332F9D9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33BFB12-E2FB-F434-9025-EC714ABBA3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FC1DB1-F9CC-45A7-BCEC-0C0AC0C2EE5A}"/>
              </a:ext>
            </a:extLst>
          </p:cNvPr>
          <p:cNvSpPr>
            <a:spLocks noGrp="1"/>
          </p:cNvSpPr>
          <p:nvPr>
            <p:ph type="dt" sz="half" idx="10"/>
          </p:nvPr>
        </p:nvSpPr>
        <p:spPr/>
        <p:txBody>
          <a:bodyPr/>
          <a:lstStyle/>
          <a:p>
            <a:fld id="{507C0FA1-8B81-4BF6-A3FD-E41DD95F376E}" type="datetimeFigureOut">
              <a:rPr lang="en-GB" smtClean="0"/>
              <a:t>19/05/2025</a:t>
            </a:fld>
            <a:endParaRPr lang="en-GB"/>
          </a:p>
        </p:txBody>
      </p:sp>
      <p:sp>
        <p:nvSpPr>
          <p:cNvPr id="6" name="Footer Placeholder 5">
            <a:extLst>
              <a:ext uri="{FF2B5EF4-FFF2-40B4-BE49-F238E27FC236}">
                <a16:creationId xmlns:a16="http://schemas.microsoft.com/office/drawing/2014/main" id="{F1C98C3C-B30B-B21D-415D-C593349233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1EC1C6-B66E-1416-B521-34FF75F99868}"/>
              </a:ext>
            </a:extLst>
          </p:cNvPr>
          <p:cNvSpPr>
            <a:spLocks noGrp="1"/>
          </p:cNvSpPr>
          <p:nvPr>
            <p:ph type="sldNum" sz="quarter" idx="12"/>
          </p:nvPr>
        </p:nvSpPr>
        <p:spPr/>
        <p:txBody>
          <a:bodyPr/>
          <a:lstStyle/>
          <a:p>
            <a:fld id="{5A64EF76-DEF9-4087-A60F-8577688F766E}" type="slidenum">
              <a:rPr lang="en-GB" smtClean="0"/>
              <a:t>‹#›</a:t>
            </a:fld>
            <a:endParaRPr lang="en-GB"/>
          </a:p>
        </p:txBody>
      </p:sp>
    </p:spTree>
    <p:extLst>
      <p:ext uri="{BB962C8B-B14F-4D97-AF65-F5344CB8AC3E}">
        <p14:creationId xmlns:p14="http://schemas.microsoft.com/office/powerpoint/2010/main" val="3583160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99A7-3560-DA7F-0509-9EE7D0C8AD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DCC142-1CC9-6CF9-0C44-93A1DF2DA0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562F952-468B-A564-D7A3-C621ECB3C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6B3FD8-B36A-2516-5234-9AA75FC63FAE}"/>
              </a:ext>
            </a:extLst>
          </p:cNvPr>
          <p:cNvSpPr>
            <a:spLocks noGrp="1"/>
          </p:cNvSpPr>
          <p:nvPr>
            <p:ph type="dt" sz="half" idx="10"/>
          </p:nvPr>
        </p:nvSpPr>
        <p:spPr/>
        <p:txBody>
          <a:bodyPr/>
          <a:lstStyle/>
          <a:p>
            <a:fld id="{507C0FA1-8B81-4BF6-A3FD-E41DD95F376E}" type="datetimeFigureOut">
              <a:rPr lang="en-GB" smtClean="0"/>
              <a:t>19/05/2025</a:t>
            </a:fld>
            <a:endParaRPr lang="en-GB"/>
          </a:p>
        </p:txBody>
      </p:sp>
      <p:sp>
        <p:nvSpPr>
          <p:cNvPr id="6" name="Footer Placeholder 5">
            <a:extLst>
              <a:ext uri="{FF2B5EF4-FFF2-40B4-BE49-F238E27FC236}">
                <a16:creationId xmlns:a16="http://schemas.microsoft.com/office/drawing/2014/main" id="{844C9F48-8D04-033E-BCE8-D655C9B5EA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5DB947-F10E-BDA8-ED6A-ACB6DFD7E655}"/>
              </a:ext>
            </a:extLst>
          </p:cNvPr>
          <p:cNvSpPr>
            <a:spLocks noGrp="1"/>
          </p:cNvSpPr>
          <p:nvPr>
            <p:ph type="sldNum" sz="quarter" idx="12"/>
          </p:nvPr>
        </p:nvSpPr>
        <p:spPr/>
        <p:txBody>
          <a:bodyPr/>
          <a:lstStyle/>
          <a:p>
            <a:fld id="{5A64EF76-DEF9-4087-A60F-8577688F766E}" type="slidenum">
              <a:rPr lang="en-GB" smtClean="0"/>
              <a:t>‹#›</a:t>
            </a:fld>
            <a:endParaRPr lang="en-GB"/>
          </a:p>
        </p:txBody>
      </p:sp>
    </p:spTree>
    <p:extLst>
      <p:ext uri="{BB962C8B-B14F-4D97-AF65-F5344CB8AC3E}">
        <p14:creationId xmlns:p14="http://schemas.microsoft.com/office/powerpoint/2010/main" val="352767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176D6-AB45-DBAE-C43B-CA84D846BD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B63921-C010-585E-1938-CB7C928864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577F2A-A4A3-3818-8C84-11D5C4A274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7C0FA1-8B81-4BF6-A3FD-E41DD95F376E}" type="datetimeFigureOut">
              <a:rPr lang="en-GB" smtClean="0"/>
              <a:t>19/05/2025</a:t>
            </a:fld>
            <a:endParaRPr lang="en-GB"/>
          </a:p>
        </p:txBody>
      </p:sp>
      <p:sp>
        <p:nvSpPr>
          <p:cNvPr id="5" name="Footer Placeholder 4">
            <a:extLst>
              <a:ext uri="{FF2B5EF4-FFF2-40B4-BE49-F238E27FC236}">
                <a16:creationId xmlns:a16="http://schemas.microsoft.com/office/drawing/2014/main" id="{F4CB918F-DB00-F7F1-BBA2-9174985B2D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87B1C2A-FBD6-1B15-25EF-31095476B3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64EF76-DEF9-4087-A60F-8577688F766E}" type="slidenum">
              <a:rPr lang="en-GB" smtClean="0"/>
              <a:t>‹#›</a:t>
            </a:fld>
            <a:endParaRPr lang="en-GB"/>
          </a:p>
        </p:txBody>
      </p:sp>
    </p:spTree>
    <p:extLst>
      <p:ext uri="{BB962C8B-B14F-4D97-AF65-F5344CB8AC3E}">
        <p14:creationId xmlns:p14="http://schemas.microsoft.com/office/powerpoint/2010/main" val="3520738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sunsave.energy/solar-panels-advice/solar-energy/largest-solar-farms-uk" TargetMode="External"/><Relationship Id="rId2" Type="http://schemas.openxmlformats.org/officeDocument/2006/relationships/hyperlink" Target="https://www.repsol.com/en/energy-and-the-future/future-of-the-world/solar-farm/index.cshtml#:~:text=Known%20as%20a%20solar%20park,more%20environmentally%2Dfriendly%20energy%20system" TargetMode="External"/><Relationship Id="rId1" Type="http://schemas.openxmlformats.org/officeDocument/2006/relationships/slideLayout" Target="../slideLayouts/slideLayout2.xml"/><Relationship Id="rId4" Type="http://schemas.openxmlformats.org/officeDocument/2006/relationships/hyperlink" Target="http://rdwales.co.uk/why-welsh-solar.htm#:~:text=South%20west%20Wales%20is%20one,and%20productive%20solar%20energy%20generatio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struction begins on solar farm at Sutton Bridge - EDF Renewables">
            <a:extLst>
              <a:ext uri="{FF2B5EF4-FFF2-40B4-BE49-F238E27FC236}">
                <a16:creationId xmlns:a16="http://schemas.microsoft.com/office/drawing/2014/main" id="{C3A54C07-4B4D-7B07-57C4-F17C583E2054}"/>
              </a:ext>
            </a:extLst>
          </p:cNvPr>
          <p:cNvPicPr>
            <a:picLocks noChangeAspect="1"/>
          </p:cNvPicPr>
          <p:nvPr/>
        </p:nvPicPr>
        <p:blipFill>
          <a:blip r:embed="rId2"/>
          <a:srcRect t="9091" r="35652"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12A0A6-273A-D32E-9308-BCA0D93F7423}"/>
              </a:ext>
            </a:extLst>
          </p:cNvPr>
          <p:cNvSpPr>
            <a:spLocks noGrp="1"/>
          </p:cNvSpPr>
          <p:nvPr>
            <p:ph type="ctrTitle"/>
          </p:nvPr>
        </p:nvSpPr>
        <p:spPr>
          <a:xfrm>
            <a:off x="477981" y="1122363"/>
            <a:ext cx="4023360" cy="3204134"/>
          </a:xfrm>
        </p:spPr>
        <p:txBody>
          <a:bodyPr anchor="b">
            <a:normAutofit/>
          </a:bodyPr>
          <a:lstStyle/>
          <a:p>
            <a:pPr algn="l"/>
            <a:r>
              <a:rPr lang="en-GB" sz="4400">
                <a:solidFill>
                  <a:schemeClr val="bg1"/>
                </a:solidFill>
              </a:rPr>
              <a:t>HOMES POWERED BY THE SUN</a:t>
            </a:r>
            <a:br>
              <a:rPr lang="en-GB" sz="4400">
                <a:solidFill>
                  <a:schemeClr val="bg1"/>
                </a:solidFill>
              </a:rPr>
            </a:br>
            <a:r>
              <a:rPr lang="en-GB" sz="4400">
                <a:solidFill>
                  <a:schemeClr val="bg1"/>
                </a:solidFill>
              </a:rPr>
              <a:t>A SOLAR FARM PROJECT</a:t>
            </a:r>
          </a:p>
        </p:txBody>
      </p:sp>
      <p:sp>
        <p:nvSpPr>
          <p:cNvPr id="3" name="Subtitle 2">
            <a:extLst>
              <a:ext uri="{FF2B5EF4-FFF2-40B4-BE49-F238E27FC236}">
                <a16:creationId xmlns:a16="http://schemas.microsoft.com/office/drawing/2014/main" id="{6B67A27D-B456-EC0D-E9EA-9B7B9BCE014E}"/>
              </a:ext>
            </a:extLst>
          </p:cNvPr>
          <p:cNvSpPr>
            <a:spLocks noGrp="1"/>
          </p:cNvSpPr>
          <p:nvPr>
            <p:ph type="subTitle" idx="1"/>
          </p:nvPr>
        </p:nvSpPr>
        <p:spPr>
          <a:xfrm>
            <a:off x="477980" y="4872922"/>
            <a:ext cx="4023359" cy="1208141"/>
          </a:xfrm>
        </p:spPr>
        <p:txBody>
          <a:bodyPr>
            <a:normAutofit/>
          </a:bodyPr>
          <a:lstStyle/>
          <a:p>
            <a:pPr algn="l"/>
            <a:r>
              <a:rPr lang="en-GB" sz="1400">
                <a:solidFill>
                  <a:schemeClr val="bg1"/>
                </a:solidFill>
              </a:rPr>
              <a:t>By</a:t>
            </a:r>
          </a:p>
          <a:p>
            <a:pPr algn="l"/>
            <a:r>
              <a:rPr lang="en-GB" sz="1400">
                <a:solidFill>
                  <a:schemeClr val="bg1"/>
                </a:solidFill>
              </a:rPr>
              <a:t>NYAKEH KAMARA: 24010205</a:t>
            </a:r>
          </a:p>
          <a:p>
            <a:pPr algn="l"/>
            <a:r>
              <a:rPr lang="en-GB" sz="1400">
                <a:solidFill>
                  <a:schemeClr val="bg1"/>
                </a:solidFill>
              </a:rPr>
              <a:t>SUPERVISOR: MOHAMMAD MOGHIMI ARDEKANI</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78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30A2DF-CBC7-83FF-9BAB-BB0C31BBDA47}"/>
              </a:ext>
            </a:extLst>
          </p:cNvPr>
          <p:cNvSpPr>
            <a:spLocks noGrp="1"/>
          </p:cNvSpPr>
          <p:nvPr>
            <p:ph type="title"/>
          </p:nvPr>
        </p:nvSpPr>
        <p:spPr>
          <a:xfrm>
            <a:off x="761800" y="762001"/>
            <a:ext cx="5334197" cy="1708242"/>
          </a:xfrm>
        </p:spPr>
        <p:txBody>
          <a:bodyPr anchor="ctr">
            <a:normAutofit/>
          </a:bodyPr>
          <a:lstStyle/>
          <a:p>
            <a:r>
              <a:rPr lang="en-GB" sz="4000"/>
              <a:t>Recommendations</a:t>
            </a:r>
          </a:p>
        </p:txBody>
      </p:sp>
      <p:sp>
        <p:nvSpPr>
          <p:cNvPr id="3" name="Content Placeholder 2">
            <a:extLst>
              <a:ext uri="{FF2B5EF4-FFF2-40B4-BE49-F238E27FC236}">
                <a16:creationId xmlns:a16="http://schemas.microsoft.com/office/drawing/2014/main" id="{B9871E8C-C5B3-CC6C-3C8F-FFCB2BCDB647}"/>
              </a:ext>
            </a:extLst>
          </p:cNvPr>
          <p:cNvSpPr>
            <a:spLocks noGrp="1"/>
          </p:cNvSpPr>
          <p:nvPr>
            <p:ph idx="1"/>
          </p:nvPr>
        </p:nvSpPr>
        <p:spPr>
          <a:xfrm>
            <a:off x="761800" y="2470244"/>
            <a:ext cx="5334197" cy="3769835"/>
          </a:xfrm>
        </p:spPr>
        <p:txBody>
          <a:bodyPr vert="horz" lIns="91440" tIns="45720" rIns="91440" bIns="45720" rtlCol="0" anchor="ctr">
            <a:normAutofit/>
          </a:bodyPr>
          <a:lstStyle/>
          <a:p>
            <a:r>
              <a:rPr lang="en-GB" sz="1700">
                <a:ea typeface="+mn-lt"/>
                <a:cs typeface="+mn-lt"/>
              </a:rPr>
              <a:t>Based on research, including the results generated in the simulation section, it would be most optimal to make a solar farm in either that of Wales for a UK based solar farm, Chile, New Zealand and or South Africa for an offshore solution. </a:t>
            </a:r>
          </a:p>
          <a:p>
            <a:r>
              <a:rPr lang="en-GB" sz="1700">
                <a:ea typeface="+mn-lt"/>
                <a:cs typeface="+mn-lt"/>
              </a:rPr>
              <a:t>With the main issues being location, the main recommendation that could be made for a solar farm project would be that of a reliable energy storage. As certain areas exhibit higher solar irradiation, clearly leading to highe energy generated, a suitable storage method would be useful, to switch that of solar renewable energy during certain months than others until a point were true sustainable energy can prevail.</a:t>
            </a:r>
          </a:p>
        </p:txBody>
      </p:sp>
      <p:pic>
        <p:nvPicPr>
          <p:cNvPr id="5" name="Picture 4" descr="A solar panel farm">
            <a:extLst>
              <a:ext uri="{FF2B5EF4-FFF2-40B4-BE49-F238E27FC236}">
                <a16:creationId xmlns:a16="http://schemas.microsoft.com/office/drawing/2014/main" id="{D403F1C9-EF76-2349-9746-87DD62B31F2B}"/>
              </a:ext>
            </a:extLst>
          </p:cNvPr>
          <p:cNvPicPr>
            <a:picLocks noChangeAspect="1"/>
          </p:cNvPicPr>
          <p:nvPr/>
        </p:nvPicPr>
        <p:blipFill>
          <a:blip r:embed="rId2"/>
          <a:srcRect l="29788" r="18798" b="9"/>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239397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Solar panel installation">
            <a:extLst>
              <a:ext uri="{FF2B5EF4-FFF2-40B4-BE49-F238E27FC236}">
                <a16:creationId xmlns:a16="http://schemas.microsoft.com/office/drawing/2014/main" id="{F0069CD5-2695-7ED9-4471-EBCE08EDD98A}"/>
              </a:ext>
            </a:extLst>
          </p:cNvPr>
          <p:cNvPicPr>
            <a:picLocks noChangeAspect="1"/>
          </p:cNvPicPr>
          <p:nvPr/>
        </p:nvPicPr>
        <p:blipFill>
          <a:blip r:embed="rId2"/>
          <a:srcRect l="31452" r="9369" b="-3"/>
          <a:stretch/>
        </p:blipFill>
        <p:spPr>
          <a:xfrm>
            <a:off x="6103027" y="10"/>
            <a:ext cx="6088971" cy="6857990"/>
          </a:xfrm>
          <a:prstGeom prst="rect">
            <a:avLst/>
          </a:prstGeom>
        </p:spPr>
      </p:pic>
      <p:sp useBgFill="1">
        <p:nvSpPr>
          <p:cNvPr id="26" name="Rectangle 25">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592F1E-2ACE-A4DB-D7DA-688A08F3A93F}"/>
              </a:ext>
            </a:extLst>
          </p:cNvPr>
          <p:cNvSpPr>
            <a:spLocks noGrp="1"/>
          </p:cNvSpPr>
          <p:nvPr>
            <p:ph type="title"/>
          </p:nvPr>
        </p:nvSpPr>
        <p:spPr>
          <a:xfrm>
            <a:off x="761801" y="328512"/>
            <a:ext cx="4778387" cy="1628970"/>
          </a:xfrm>
        </p:spPr>
        <p:txBody>
          <a:bodyPr anchor="ctr">
            <a:normAutofit/>
          </a:bodyPr>
          <a:lstStyle/>
          <a:p>
            <a:r>
              <a:rPr lang="en-GB" sz="4000"/>
              <a:t>Conclusions </a:t>
            </a:r>
          </a:p>
        </p:txBody>
      </p:sp>
      <p:sp>
        <p:nvSpPr>
          <p:cNvPr id="3" name="Content Placeholder 2">
            <a:extLst>
              <a:ext uri="{FF2B5EF4-FFF2-40B4-BE49-F238E27FC236}">
                <a16:creationId xmlns:a16="http://schemas.microsoft.com/office/drawing/2014/main" id="{F73210A6-51B8-C07D-6F6E-91681D5DCA7C}"/>
              </a:ext>
            </a:extLst>
          </p:cNvPr>
          <p:cNvSpPr>
            <a:spLocks noGrp="1"/>
          </p:cNvSpPr>
          <p:nvPr>
            <p:ph idx="1"/>
          </p:nvPr>
        </p:nvSpPr>
        <p:spPr>
          <a:xfrm>
            <a:off x="761801" y="2884929"/>
            <a:ext cx="4659756" cy="3374137"/>
          </a:xfrm>
        </p:spPr>
        <p:txBody>
          <a:bodyPr vert="horz" lIns="91440" tIns="45720" rIns="91440" bIns="45720" rtlCol="0" anchor="ctr">
            <a:normAutofit/>
          </a:bodyPr>
          <a:lstStyle/>
          <a:p>
            <a:r>
              <a:rPr lang="en-GB" sz="1300"/>
              <a:t>In conclusion </a:t>
            </a:r>
            <a:r>
              <a:rPr lang="en-GB" sz="1300">
                <a:ea typeface="+mn-lt"/>
                <a:cs typeface="+mn-lt"/>
              </a:rPr>
              <a:t>this presentation explored how one could make a small-scale solar farm that could be used as a substitution to fossil fuels in the future.</a:t>
            </a:r>
            <a:endParaRPr lang="en-US" sz="1300"/>
          </a:p>
          <a:p>
            <a:r>
              <a:rPr lang="en-GB" sz="1300">
                <a:ea typeface="+mn-lt"/>
                <a:cs typeface="+mn-lt"/>
              </a:rPr>
              <a:t> As a solar farm helps provide clean renewable energy to that of the UK’s national grid, powering homes and boosting that of sustainable energy, it can indeed be the solution needed. </a:t>
            </a:r>
            <a:endParaRPr lang="en-GB" sz="1300"/>
          </a:p>
          <a:p>
            <a:r>
              <a:rPr lang="en-GB" sz="1300"/>
              <a:t>Through the simulation of different countries, it was illustrated that the best locations for a solar farm would be that of Wales, New Zealand, Chile and South Africa</a:t>
            </a:r>
          </a:p>
          <a:p>
            <a:r>
              <a:rPr lang="en-GB" sz="1300"/>
              <a:t>With that in mind the most probable thing would be to invest in a company that would either make theser contracts between countries for land ownage/rentage in order to construct a solar farm and transfer that energy back to the national grid for a grand scale approach.</a:t>
            </a:r>
          </a:p>
          <a:p>
            <a:endParaRPr lang="en-GB" sz="1300"/>
          </a:p>
        </p:txBody>
      </p:sp>
    </p:spTree>
    <p:extLst>
      <p:ext uri="{BB962C8B-B14F-4D97-AF65-F5344CB8AC3E}">
        <p14:creationId xmlns:p14="http://schemas.microsoft.com/office/powerpoint/2010/main" val="244566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 up image of hands applauding">
            <a:extLst>
              <a:ext uri="{FF2B5EF4-FFF2-40B4-BE49-F238E27FC236}">
                <a16:creationId xmlns:a16="http://schemas.microsoft.com/office/drawing/2014/main" id="{FC15435D-B475-0FA0-7D62-E69D3BE61F92}"/>
              </a:ext>
            </a:extLst>
          </p:cNvPr>
          <p:cNvPicPr>
            <a:picLocks noChangeAspect="1"/>
          </p:cNvPicPr>
          <p:nvPr/>
        </p:nvPicPr>
        <p:blipFill>
          <a:blip r:embed="rId2"/>
          <a:srcRect l="7090" r="16204" b="9083"/>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FE61E0-AE83-4E0E-E3A0-4DAFD3134D3B}"/>
              </a:ext>
            </a:extLst>
          </p:cNvPr>
          <p:cNvSpPr>
            <a:spLocks noGrp="1"/>
          </p:cNvSpPr>
          <p:nvPr>
            <p:ph type="ctrTitle"/>
          </p:nvPr>
        </p:nvSpPr>
        <p:spPr>
          <a:xfrm>
            <a:off x="477981" y="1122363"/>
            <a:ext cx="4023360" cy="3204134"/>
          </a:xfrm>
        </p:spPr>
        <p:txBody>
          <a:bodyPr anchor="b">
            <a:normAutofit/>
          </a:bodyPr>
          <a:lstStyle/>
          <a:p>
            <a:pPr algn="l"/>
            <a:r>
              <a:rPr lang="en-GB" sz="4800">
                <a:solidFill>
                  <a:schemeClr val="bg1"/>
                </a:solidFill>
              </a:rPr>
              <a:t>THANK YOU FOR LISTENING</a:t>
            </a:r>
          </a:p>
        </p:txBody>
      </p:sp>
      <p:sp>
        <p:nvSpPr>
          <p:cNvPr id="3" name="Subtitle 2">
            <a:extLst>
              <a:ext uri="{FF2B5EF4-FFF2-40B4-BE49-F238E27FC236}">
                <a16:creationId xmlns:a16="http://schemas.microsoft.com/office/drawing/2014/main" id="{FFDD1D9E-2225-3D21-BF80-3D2E2F5C3618}"/>
              </a:ext>
            </a:extLst>
          </p:cNvPr>
          <p:cNvSpPr>
            <a:spLocks noGrp="1"/>
          </p:cNvSpPr>
          <p:nvPr>
            <p:ph type="subTitle" idx="1"/>
          </p:nvPr>
        </p:nvSpPr>
        <p:spPr>
          <a:xfrm>
            <a:off x="477980" y="4872922"/>
            <a:ext cx="4023359" cy="1208141"/>
          </a:xfrm>
        </p:spPr>
        <p:txBody>
          <a:bodyPr>
            <a:normAutofit/>
          </a:bodyPr>
          <a:lstStyle/>
          <a:p>
            <a:pPr algn="l"/>
            <a:r>
              <a:rPr lang="en-GB" sz="2000">
                <a:solidFill>
                  <a:schemeClr val="bg1"/>
                </a:solidFill>
              </a:rPr>
              <a:t>QUESTIONS?</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522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5D1C3-D5E9-FCE4-A363-B7AAA0FFDD2B}"/>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D6E2B7F6-F15D-2B6D-6152-2129E7BA9026}"/>
              </a:ext>
            </a:extLst>
          </p:cNvPr>
          <p:cNvSpPr>
            <a:spLocks noGrp="1"/>
          </p:cNvSpPr>
          <p:nvPr>
            <p:ph idx="1"/>
          </p:nvPr>
        </p:nvSpPr>
        <p:spPr/>
        <p:txBody>
          <a:bodyPr vert="horz" lIns="91440" tIns="45720" rIns="91440" bIns="45720" rtlCol="0" anchor="t">
            <a:normAutofit lnSpcReduction="10000"/>
          </a:bodyPr>
          <a:lstStyle/>
          <a:p>
            <a:r>
              <a:rPr lang="en-US">
                <a:ea typeface="+mn-lt"/>
                <a:cs typeface="+mn-lt"/>
              </a:rPr>
              <a:t>Repsol (ND), Available at: </a:t>
            </a:r>
            <a:r>
              <a:rPr lang="en-US">
                <a:ea typeface="+mn-lt"/>
                <a:cs typeface="+mn-lt"/>
                <a:hlinkClick r:id="rId2"/>
              </a:rPr>
              <a:t>https://www.repsol.com/en/energy-and-the-future/future-of-the-world/solar-farm/index.cshtml#:~:text=Known%20as%20a%20solar%20park,more%20environmentally%2Dfriendly%20energy%20system</a:t>
            </a:r>
          </a:p>
          <a:p>
            <a:r>
              <a:rPr lang="en-US">
                <a:ea typeface="+mn-lt"/>
                <a:cs typeface="+mn-lt"/>
              </a:rPr>
              <a:t>Sunsave (2025), Available at: </a:t>
            </a:r>
            <a:r>
              <a:rPr lang="en-US">
                <a:ea typeface="+mn-lt"/>
                <a:cs typeface="+mn-lt"/>
                <a:hlinkClick r:id="rId3"/>
              </a:rPr>
              <a:t>https://www.sunsave.energy/solar-panels-advice/solar-energy/largest-solar-farms-uk</a:t>
            </a:r>
            <a:r>
              <a:rPr lang="en-US">
                <a:ea typeface="+mn-lt"/>
                <a:cs typeface="+mn-lt"/>
              </a:rPr>
              <a:t> </a:t>
            </a:r>
            <a:endParaRPr lang="en-US"/>
          </a:p>
          <a:p>
            <a:br>
              <a:rPr lang="en-US"/>
            </a:br>
            <a:r>
              <a:rPr lang="en-US">
                <a:ea typeface="+mn-lt"/>
                <a:cs typeface="+mn-lt"/>
              </a:rPr>
              <a:t>RenewableDevelopmentWales (ND), Available at: </a:t>
            </a:r>
            <a:r>
              <a:rPr lang="en-US">
                <a:ea typeface="+mn-lt"/>
                <a:cs typeface="+mn-lt"/>
                <a:hlinkClick r:id="rId4"/>
              </a:rPr>
              <a:t>http://rdwales.co.uk/why-welsh-solar.htm#:~:text=South%20west%20Wales%20is%20one,and%20productive%20solar%20energy%20generation</a:t>
            </a:r>
            <a:r>
              <a:rPr lang="en-US">
                <a:ea typeface="+mn-lt"/>
                <a:cs typeface="+mn-lt"/>
              </a:rPr>
              <a:t>. </a:t>
            </a:r>
            <a:endParaRPr lang="en-US"/>
          </a:p>
          <a:p>
            <a:endParaRPr lang="en-US"/>
          </a:p>
        </p:txBody>
      </p:sp>
    </p:spTree>
    <p:extLst>
      <p:ext uri="{BB962C8B-B14F-4D97-AF65-F5344CB8AC3E}">
        <p14:creationId xmlns:p14="http://schemas.microsoft.com/office/powerpoint/2010/main" val="2789077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olar panel farm">
            <a:extLst>
              <a:ext uri="{FF2B5EF4-FFF2-40B4-BE49-F238E27FC236}">
                <a16:creationId xmlns:a16="http://schemas.microsoft.com/office/drawing/2014/main" id="{40519BDA-4897-5981-CCBE-F85BD4E5EF6D}"/>
              </a:ext>
            </a:extLst>
          </p:cNvPr>
          <p:cNvPicPr>
            <a:picLocks noChangeAspect="1"/>
          </p:cNvPicPr>
          <p:nvPr/>
        </p:nvPicPr>
        <p:blipFill>
          <a:blip r:embed="rId2"/>
          <a:srcRect l="6114" t="9091" r="17791" b="-5"/>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F4E5DE-3F81-96D3-4A50-A30E15F714E7}"/>
              </a:ext>
            </a:extLst>
          </p:cNvPr>
          <p:cNvSpPr>
            <a:spLocks noGrp="1"/>
          </p:cNvSpPr>
          <p:nvPr>
            <p:ph type="title"/>
          </p:nvPr>
        </p:nvSpPr>
        <p:spPr>
          <a:xfrm>
            <a:off x="371094" y="1161288"/>
            <a:ext cx="3438144" cy="1124712"/>
          </a:xfrm>
        </p:spPr>
        <p:txBody>
          <a:bodyPr anchor="b">
            <a:normAutofit/>
          </a:bodyPr>
          <a:lstStyle/>
          <a:p>
            <a:r>
              <a:rPr lang="en-GB" sz="2800">
                <a:solidFill>
                  <a:schemeClr val="bg1"/>
                </a:solidFill>
              </a:rPr>
              <a:t>INTRODUCTION</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CB2936F-691A-CCB6-8A2A-A504786E560E}"/>
              </a:ext>
            </a:extLst>
          </p:cNvPr>
          <p:cNvSpPr>
            <a:spLocks noGrp="1"/>
          </p:cNvSpPr>
          <p:nvPr>
            <p:ph idx="1"/>
          </p:nvPr>
        </p:nvSpPr>
        <p:spPr>
          <a:xfrm>
            <a:off x="371094" y="2718054"/>
            <a:ext cx="3438906" cy="3207258"/>
          </a:xfrm>
        </p:spPr>
        <p:txBody>
          <a:bodyPr anchor="t">
            <a:normAutofit/>
          </a:bodyPr>
          <a:lstStyle/>
          <a:p>
            <a:pPr marL="0" indent="0">
              <a:buNone/>
            </a:pPr>
            <a:r>
              <a:rPr lang="en-GB" sz="1600">
                <a:solidFill>
                  <a:schemeClr val="bg1"/>
                </a:solidFill>
              </a:rPr>
              <a:t>This presentation will hopefully give a more in-depth and concise look into why solar farm projects are so useful by expanding upon:</a:t>
            </a:r>
            <a:endParaRPr lang="en-US"/>
          </a:p>
          <a:p>
            <a:pPr marL="0" indent="0">
              <a:buNone/>
            </a:pPr>
            <a:r>
              <a:rPr lang="en-GB" sz="1600">
                <a:solidFill>
                  <a:schemeClr val="bg1"/>
                </a:solidFill>
              </a:rPr>
              <a:t>-What a solar farm is</a:t>
            </a:r>
          </a:p>
          <a:p>
            <a:pPr marL="0" indent="0">
              <a:buNone/>
            </a:pPr>
            <a:r>
              <a:rPr lang="en-GB" sz="1600">
                <a:solidFill>
                  <a:schemeClr val="bg1"/>
                </a:solidFill>
              </a:rPr>
              <a:t>-How to make one</a:t>
            </a:r>
          </a:p>
          <a:p>
            <a:pPr marL="0" indent="0">
              <a:buNone/>
            </a:pPr>
            <a:r>
              <a:rPr lang="en-GB" sz="1600">
                <a:solidFill>
                  <a:schemeClr val="bg1"/>
                </a:solidFill>
              </a:rPr>
              <a:t>- The contribution solar farms have in relation to energy/fossil fuels, as well as sustainability.</a:t>
            </a:r>
          </a:p>
          <a:p>
            <a:pPr marL="0" indent="0">
              <a:buNone/>
            </a:pPr>
            <a:r>
              <a:rPr lang="en-GB" sz="1600">
                <a:solidFill>
                  <a:schemeClr val="bg1"/>
                </a:solidFill>
              </a:rPr>
              <a:t>-The recommendations and limitations of a solar farm project</a:t>
            </a:r>
          </a:p>
        </p:txBody>
      </p:sp>
    </p:spTree>
    <p:extLst>
      <p:ext uri="{BB962C8B-B14F-4D97-AF65-F5344CB8AC3E}">
        <p14:creationId xmlns:p14="http://schemas.microsoft.com/office/powerpoint/2010/main" val="3211119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5" name="Rectangle 37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03F219A-A2D1-E01C-561E-B7920A8A589E}"/>
              </a:ext>
            </a:extLst>
          </p:cNvPr>
          <p:cNvSpPr>
            <a:spLocks noGrp="1"/>
          </p:cNvSpPr>
          <p:nvPr>
            <p:ph type="title"/>
          </p:nvPr>
        </p:nvSpPr>
        <p:spPr>
          <a:xfrm>
            <a:off x="838200" y="448721"/>
            <a:ext cx="4707671" cy="1225650"/>
          </a:xfrm>
        </p:spPr>
        <p:txBody>
          <a:bodyPr anchor="b">
            <a:normAutofit/>
          </a:bodyPr>
          <a:lstStyle/>
          <a:p>
            <a:r>
              <a:rPr lang="en-GB" sz="3800">
                <a:solidFill>
                  <a:schemeClr val="bg1"/>
                </a:solidFill>
              </a:rPr>
              <a:t>Background Information</a:t>
            </a:r>
          </a:p>
        </p:txBody>
      </p:sp>
      <p:cxnSp>
        <p:nvCxnSpPr>
          <p:cNvPr id="376" name="Straight Connector 375">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B8C1407-F17A-3141-4688-1B1C75734D14}"/>
              </a:ext>
            </a:extLst>
          </p:cNvPr>
          <p:cNvSpPr>
            <a:spLocks noGrp="1"/>
          </p:cNvSpPr>
          <p:nvPr>
            <p:ph idx="1"/>
          </p:nvPr>
        </p:nvSpPr>
        <p:spPr>
          <a:xfrm>
            <a:off x="897769" y="1909192"/>
            <a:ext cx="4586513" cy="3647710"/>
          </a:xfrm>
        </p:spPr>
        <p:txBody>
          <a:bodyPr vert="horz" lIns="91440" tIns="45720" rIns="91440" bIns="45720" rtlCol="0" anchor="t">
            <a:normAutofit/>
          </a:bodyPr>
          <a:lstStyle/>
          <a:p>
            <a:r>
              <a:rPr lang="en-GB" sz="1300">
                <a:solidFill>
                  <a:schemeClr val="bg1"/>
                </a:solidFill>
                <a:effectLst/>
                <a:latin typeface="Aptos"/>
                <a:ea typeface="Aptos" panose="020B0004020202020204" pitchFamily="34" charset="0"/>
                <a:cs typeface="Times New Roman"/>
              </a:rPr>
              <a:t>As stated by Repsol (ND) a solar farm refers to a piece of land solely dedicated to the installation of solar panels/photovoltaic systems with the purpose of capturing solar radiation and converting it into renewable electrical energy. </a:t>
            </a:r>
            <a:r>
              <a:rPr lang="en-GB" sz="1300">
                <a:solidFill>
                  <a:schemeClr val="bg1"/>
                </a:solidFill>
                <a:latin typeface="Aptos"/>
                <a:ea typeface="Aptos" panose="020B0004020202020204" pitchFamily="34" charset="0"/>
                <a:cs typeface="Times New Roman"/>
              </a:rPr>
              <a:t>With it being renewable it emphasises the conversion from fossil fuels for sustainable options.</a:t>
            </a:r>
            <a:endParaRPr lang="en-GB" sz="1300">
              <a:solidFill>
                <a:schemeClr val="bg1"/>
              </a:solidFill>
              <a:effectLst/>
              <a:latin typeface="Aptos"/>
              <a:ea typeface="Aptos" panose="020B0004020202020204" pitchFamily="34" charset="0"/>
              <a:cs typeface="Times New Roman"/>
            </a:endParaRPr>
          </a:p>
          <a:p>
            <a:r>
              <a:rPr lang="en-GB" sz="1300">
                <a:solidFill>
                  <a:schemeClr val="bg1"/>
                </a:solidFill>
                <a:effectLst/>
                <a:latin typeface="Aptos"/>
                <a:ea typeface="Aptos" panose="020B0004020202020204" pitchFamily="34" charset="0"/>
              </a:rPr>
              <a:t>Currently within the UK, the biggest solar farm is </a:t>
            </a:r>
            <a:r>
              <a:rPr lang="en-GB" sz="1300" err="1">
                <a:solidFill>
                  <a:schemeClr val="bg1"/>
                </a:solidFill>
                <a:effectLst/>
                <a:latin typeface="Aptos"/>
                <a:ea typeface="Aptos" panose="020B0004020202020204" pitchFamily="34" charset="0"/>
              </a:rPr>
              <a:t>Shotwick</a:t>
            </a:r>
            <a:r>
              <a:rPr lang="en-GB" sz="1300">
                <a:solidFill>
                  <a:schemeClr val="bg1"/>
                </a:solidFill>
                <a:effectLst/>
                <a:latin typeface="Aptos"/>
                <a:ea typeface="Aptos" panose="020B0004020202020204" pitchFamily="34" charset="0"/>
              </a:rPr>
              <a:t> Solar Park, as stated by </a:t>
            </a:r>
            <a:r>
              <a:rPr lang="en-GB" sz="1300" err="1">
                <a:solidFill>
                  <a:schemeClr val="bg1"/>
                </a:solidFill>
                <a:effectLst/>
                <a:latin typeface="Aptos"/>
                <a:ea typeface="Aptos" panose="020B0004020202020204" pitchFamily="34" charset="0"/>
              </a:rPr>
              <a:t>BritishRenewables</a:t>
            </a:r>
            <a:r>
              <a:rPr lang="en-GB" sz="1300">
                <a:solidFill>
                  <a:schemeClr val="bg1"/>
                </a:solidFill>
                <a:effectLst/>
                <a:latin typeface="Aptos"/>
                <a:ea typeface="Aptos" panose="020B0004020202020204" pitchFamily="34" charset="0"/>
              </a:rPr>
              <a:t> (ND). With its main usage being  generating electricity for a paper manufacturing plant and the excess runoff energy being sold back to the national grid biggest solar farm is </a:t>
            </a:r>
            <a:r>
              <a:rPr lang="en-GB" sz="1300" err="1">
                <a:solidFill>
                  <a:schemeClr val="bg1"/>
                </a:solidFill>
                <a:effectLst/>
                <a:latin typeface="Aptos"/>
                <a:ea typeface="Aptos" panose="020B0004020202020204" pitchFamily="34" charset="0"/>
              </a:rPr>
              <a:t>Shotwick</a:t>
            </a:r>
            <a:r>
              <a:rPr lang="en-GB" sz="1300">
                <a:solidFill>
                  <a:schemeClr val="bg1"/>
                </a:solidFill>
                <a:effectLst/>
                <a:latin typeface="Aptos"/>
                <a:ea typeface="Aptos" panose="020B0004020202020204" pitchFamily="34" charset="0"/>
              </a:rPr>
              <a:t> Solar Park, as stated by </a:t>
            </a:r>
            <a:r>
              <a:rPr lang="en-GB" sz="1300" err="1">
                <a:solidFill>
                  <a:schemeClr val="bg1"/>
                </a:solidFill>
                <a:effectLst/>
                <a:latin typeface="Aptos"/>
                <a:ea typeface="Aptos" panose="020B0004020202020204" pitchFamily="34" charset="0"/>
              </a:rPr>
              <a:t>BritishRenewables</a:t>
            </a:r>
            <a:r>
              <a:rPr lang="en-GB" sz="1300">
                <a:solidFill>
                  <a:schemeClr val="bg1"/>
                </a:solidFill>
                <a:effectLst/>
                <a:latin typeface="Aptos"/>
                <a:ea typeface="Aptos" panose="020B0004020202020204" pitchFamily="34" charset="0"/>
              </a:rPr>
              <a:t> (ND). </a:t>
            </a:r>
          </a:p>
          <a:p>
            <a:r>
              <a:rPr lang="en-GB" sz="1300">
                <a:solidFill>
                  <a:schemeClr val="bg1"/>
                </a:solidFill>
                <a:latin typeface="Aptos"/>
              </a:rPr>
              <a:t>Meaning although it is our biggest solar farm available, it is not our primary source for renewable solar energy.</a:t>
            </a:r>
          </a:p>
          <a:p>
            <a:r>
              <a:rPr lang="en-GB" sz="1300">
                <a:solidFill>
                  <a:schemeClr val="bg1"/>
                </a:solidFill>
                <a:latin typeface="Aptos"/>
              </a:rPr>
              <a:t>And with the national grid stating that the UK’s most utilised source of renewable energy is wind energy, clearly there is an untapped market for the usage of solar energy.</a:t>
            </a:r>
          </a:p>
        </p:txBody>
      </p:sp>
      <p:cxnSp>
        <p:nvCxnSpPr>
          <p:cNvPr id="377" name="Straight Connector 376">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screen shot of a graph&#10;&#10;AI-generated content may be incorrect.">
            <a:extLst>
              <a:ext uri="{FF2B5EF4-FFF2-40B4-BE49-F238E27FC236}">
                <a16:creationId xmlns:a16="http://schemas.microsoft.com/office/drawing/2014/main" id="{7E05DE3D-0216-BD6C-9D66-7D6162B11711}"/>
              </a:ext>
            </a:extLst>
          </p:cNvPr>
          <p:cNvPicPr>
            <a:picLocks noChangeAspect="1"/>
          </p:cNvPicPr>
          <p:nvPr/>
        </p:nvPicPr>
        <p:blipFill>
          <a:blip r:embed="rId2"/>
          <a:stretch>
            <a:fillRect/>
          </a:stretch>
        </p:blipFill>
        <p:spPr>
          <a:xfrm>
            <a:off x="6525453" y="999467"/>
            <a:ext cx="5666547" cy="4859065"/>
          </a:xfrm>
          <a:prstGeom prst="rect">
            <a:avLst/>
          </a:prstGeom>
        </p:spPr>
      </p:pic>
    </p:spTree>
    <p:extLst>
      <p:ext uri="{BB962C8B-B14F-4D97-AF65-F5344CB8AC3E}">
        <p14:creationId xmlns:p14="http://schemas.microsoft.com/office/powerpoint/2010/main" val="4101255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ED1768-5E1E-8567-457B-158A384795E1}"/>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Main Points</a:t>
            </a:r>
          </a:p>
        </p:txBody>
      </p:sp>
      <p:graphicFrame>
        <p:nvGraphicFramePr>
          <p:cNvPr id="19" name="Content Placeholder 2">
            <a:extLst>
              <a:ext uri="{FF2B5EF4-FFF2-40B4-BE49-F238E27FC236}">
                <a16:creationId xmlns:a16="http://schemas.microsoft.com/office/drawing/2014/main" id="{A13621A3-FCA4-E443-B9CA-FC71281DB342}"/>
              </a:ext>
            </a:extLst>
          </p:cNvPr>
          <p:cNvGraphicFramePr>
            <a:graphicFrameLocks noGrp="1"/>
          </p:cNvGraphicFramePr>
          <p:nvPr>
            <p:ph idx="1"/>
            <p:extLst>
              <p:ext uri="{D42A27DB-BD31-4B8C-83A1-F6EECF244321}">
                <p14:modId xmlns:p14="http://schemas.microsoft.com/office/powerpoint/2010/main" val="47144169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4833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D3D67F-CB32-3B4B-B399-EE502D5A254A}"/>
              </a:ext>
            </a:extLst>
          </p:cNvPr>
          <p:cNvSpPr>
            <a:spLocks noGrp="1"/>
          </p:cNvSpPr>
          <p:nvPr>
            <p:ph type="title"/>
          </p:nvPr>
        </p:nvSpPr>
        <p:spPr>
          <a:xfrm>
            <a:off x="761803" y="350196"/>
            <a:ext cx="4646904" cy="1624520"/>
          </a:xfrm>
        </p:spPr>
        <p:txBody>
          <a:bodyPr anchor="ctr">
            <a:normAutofit/>
          </a:bodyPr>
          <a:lstStyle/>
          <a:p>
            <a:r>
              <a:rPr lang="en-US" sz="4000"/>
              <a:t>Methods</a:t>
            </a:r>
          </a:p>
        </p:txBody>
      </p:sp>
      <p:sp>
        <p:nvSpPr>
          <p:cNvPr id="3" name="Content Placeholder 2">
            <a:extLst>
              <a:ext uri="{FF2B5EF4-FFF2-40B4-BE49-F238E27FC236}">
                <a16:creationId xmlns:a16="http://schemas.microsoft.com/office/drawing/2014/main" id="{087144FE-5BF6-4F1D-479E-5A4A5FFD00AB}"/>
              </a:ext>
            </a:extLst>
          </p:cNvPr>
          <p:cNvSpPr>
            <a:spLocks noGrp="1"/>
          </p:cNvSpPr>
          <p:nvPr>
            <p:ph idx="1"/>
          </p:nvPr>
        </p:nvSpPr>
        <p:spPr>
          <a:xfrm>
            <a:off x="761802" y="2743200"/>
            <a:ext cx="4646905" cy="3613149"/>
          </a:xfrm>
        </p:spPr>
        <p:txBody>
          <a:bodyPr vert="horz" lIns="91440" tIns="45720" rIns="91440" bIns="45720" rtlCol="0" anchor="ctr">
            <a:normAutofit/>
          </a:bodyPr>
          <a:lstStyle/>
          <a:p>
            <a:r>
              <a:rPr lang="en-GB" sz="1700"/>
              <a:t>Using PVsyst software to model specific countries weather data, simulations were formed.</a:t>
            </a:r>
          </a:p>
          <a:p>
            <a:r>
              <a:rPr lang="en-GB" sz="1700"/>
              <a:t>For the simulation of the solar farm, rather than just making a simulation for England to include the rest of the UK and a few other proposed locations to compare results and illustrate the relation between energy generated and location.</a:t>
            </a:r>
            <a:endParaRPr lang="en-US" sz="1700"/>
          </a:p>
          <a:p>
            <a:r>
              <a:rPr lang="en-GB" sz="1700"/>
              <a:t>Within this project the sample data simulated were: England, Northern Ireland, Scotland, Wales, New Zealand, South Africa and Chile</a:t>
            </a:r>
            <a:endParaRPr lang="en-US" sz="1700"/>
          </a:p>
        </p:txBody>
      </p:sp>
      <p:pic>
        <p:nvPicPr>
          <p:cNvPr id="5" name="Picture 4" descr="A solar panel farm">
            <a:extLst>
              <a:ext uri="{FF2B5EF4-FFF2-40B4-BE49-F238E27FC236}">
                <a16:creationId xmlns:a16="http://schemas.microsoft.com/office/drawing/2014/main" id="{C8AE3162-5B4E-7B8E-3A1A-78E2E26D2979}"/>
              </a:ext>
            </a:extLst>
          </p:cNvPr>
          <p:cNvPicPr>
            <a:picLocks noChangeAspect="1"/>
          </p:cNvPicPr>
          <p:nvPr/>
        </p:nvPicPr>
        <p:blipFill>
          <a:blip r:embed="rId2"/>
          <a:srcRect l="26038" r="15048" b="9"/>
          <a:stretch/>
        </p:blipFill>
        <p:spPr>
          <a:xfrm>
            <a:off x="6096000" y="1"/>
            <a:ext cx="6102825" cy="6858000"/>
          </a:xfrm>
          <a:prstGeom prst="rect">
            <a:avLst/>
          </a:prstGeom>
        </p:spPr>
      </p:pic>
    </p:spTree>
    <p:extLst>
      <p:ext uri="{BB962C8B-B14F-4D97-AF65-F5344CB8AC3E}">
        <p14:creationId xmlns:p14="http://schemas.microsoft.com/office/powerpoint/2010/main" val="3008208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2908D5-58FE-E9B7-24D8-9AD11BF2281B}"/>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14141FC-8189-47F8-821A-FC9A4E91E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373F1C-F6C5-CD1F-D774-E6A3D9EC8D05}"/>
              </a:ext>
            </a:extLst>
          </p:cNvPr>
          <p:cNvSpPr>
            <a:spLocks noGrp="1"/>
          </p:cNvSpPr>
          <p:nvPr>
            <p:ph type="title"/>
          </p:nvPr>
        </p:nvSpPr>
        <p:spPr>
          <a:xfrm>
            <a:off x="841248" y="510047"/>
            <a:ext cx="3300984" cy="1645920"/>
          </a:xfrm>
        </p:spPr>
        <p:txBody>
          <a:bodyPr vert="horz" lIns="91440" tIns="45720" rIns="91440" bIns="45720" rtlCol="0" anchor="ctr">
            <a:normAutofit/>
          </a:bodyPr>
          <a:lstStyle/>
          <a:p>
            <a:r>
              <a:rPr lang="en-US" sz="2800" kern="1200">
                <a:latin typeface="+mj-lt"/>
                <a:ea typeface="+mj-ea"/>
                <a:cs typeface="+mj-cs"/>
              </a:rPr>
              <a:t>Simulations</a:t>
            </a:r>
            <a:r>
              <a:rPr lang="en-US" sz="2800"/>
              <a:t> Results</a:t>
            </a:r>
            <a:endParaRPr lang="en-US" sz="2800" kern="1200">
              <a:solidFill>
                <a:schemeClr val="tx1"/>
              </a:solidFill>
              <a:latin typeface="+mj-lt"/>
              <a:ea typeface="+mj-ea"/>
              <a:cs typeface="+mj-cs"/>
            </a:endParaRPr>
          </a:p>
        </p:txBody>
      </p:sp>
      <p:sp>
        <p:nvSpPr>
          <p:cNvPr id="21" name="Rectangle 20">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981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DB91D02-4ED8-075B-9AFC-D3E35B025E78}"/>
              </a:ext>
            </a:extLst>
          </p:cNvPr>
          <p:cNvSpPr>
            <a:spLocks noGrp="1"/>
          </p:cNvSpPr>
          <p:nvPr>
            <p:ph sz="half" idx="1"/>
          </p:nvPr>
        </p:nvSpPr>
        <p:spPr>
          <a:xfrm>
            <a:off x="4581144" y="510047"/>
            <a:ext cx="6858000" cy="1645920"/>
          </a:xfrm>
        </p:spPr>
        <p:txBody>
          <a:bodyPr vert="horz" lIns="91440" tIns="45720" rIns="91440" bIns="45720" rtlCol="0" anchor="ctr">
            <a:normAutofit/>
          </a:bodyPr>
          <a:lstStyle/>
          <a:p>
            <a:pPr marL="0"/>
            <a:endParaRPr lang="en-US" sz="1800"/>
          </a:p>
          <a:p>
            <a:pPr marL="0"/>
            <a:endParaRPr lang="en-US" sz="1800"/>
          </a:p>
        </p:txBody>
      </p:sp>
      <p:pic>
        <p:nvPicPr>
          <p:cNvPr id="6" name="Picture 5" descr="A screenshot of a document&#10;&#10;AI-generated content may be incorrect., Picture">
            <a:extLst>
              <a:ext uri="{FF2B5EF4-FFF2-40B4-BE49-F238E27FC236}">
                <a16:creationId xmlns:a16="http://schemas.microsoft.com/office/drawing/2014/main" id="{4AD55DE5-4F9E-5B5A-4B29-70A8C308E8C7}"/>
              </a:ext>
            </a:extLst>
          </p:cNvPr>
          <p:cNvPicPr>
            <a:picLocks noChangeAspect="1"/>
          </p:cNvPicPr>
          <p:nvPr/>
        </p:nvPicPr>
        <p:blipFill>
          <a:blip r:embed="rId2"/>
          <a:srcRect r="3" b="9641"/>
          <a:stretch/>
        </p:blipFill>
        <p:spPr>
          <a:xfrm>
            <a:off x="557784" y="2606462"/>
            <a:ext cx="3584448" cy="3639312"/>
          </a:xfrm>
          <a:prstGeom prst="rect">
            <a:avLst/>
          </a:prstGeom>
        </p:spPr>
      </p:pic>
      <p:pic>
        <p:nvPicPr>
          <p:cNvPr id="5" name="Content Placeholder 4" descr="A screenshot of a document&#10;&#10;AI-generated content may be incorrect., Picture">
            <a:extLst>
              <a:ext uri="{FF2B5EF4-FFF2-40B4-BE49-F238E27FC236}">
                <a16:creationId xmlns:a16="http://schemas.microsoft.com/office/drawing/2014/main" id="{2BE9DAA4-643C-7596-9DEC-4A31126E485C}"/>
              </a:ext>
            </a:extLst>
          </p:cNvPr>
          <p:cNvPicPr>
            <a:picLocks noGrp="1" noChangeAspect="1"/>
          </p:cNvPicPr>
          <p:nvPr>
            <p:ph sz="half" idx="2"/>
          </p:nvPr>
        </p:nvPicPr>
        <p:blipFill>
          <a:blip r:embed="rId3"/>
          <a:srcRect r="4" b="18525"/>
          <a:stretch/>
        </p:blipFill>
        <p:spPr>
          <a:xfrm>
            <a:off x="4347599" y="2606462"/>
            <a:ext cx="3584448" cy="3639312"/>
          </a:xfrm>
          <a:prstGeom prst="rect">
            <a:avLst/>
          </a:prstGeom>
        </p:spPr>
      </p:pic>
      <p:pic>
        <p:nvPicPr>
          <p:cNvPr id="4" name="Picture 3" descr="A screenshot of a document&#10;&#10;AI-generated content may be incorrect., Picture">
            <a:extLst>
              <a:ext uri="{FF2B5EF4-FFF2-40B4-BE49-F238E27FC236}">
                <a16:creationId xmlns:a16="http://schemas.microsoft.com/office/drawing/2014/main" id="{108CB0D4-9081-CA02-556D-9EB999D78445}"/>
              </a:ext>
            </a:extLst>
          </p:cNvPr>
          <p:cNvPicPr>
            <a:picLocks noChangeAspect="1"/>
          </p:cNvPicPr>
          <p:nvPr/>
        </p:nvPicPr>
        <p:blipFill>
          <a:blip r:embed="rId4"/>
          <a:srcRect r="-4" b="18773"/>
          <a:stretch/>
        </p:blipFill>
        <p:spPr>
          <a:xfrm>
            <a:off x="8137415" y="2606462"/>
            <a:ext cx="3584448" cy="3639312"/>
          </a:xfrm>
          <a:prstGeom prst="rect">
            <a:avLst/>
          </a:prstGeom>
        </p:spPr>
      </p:pic>
    </p:spTree>
    <p:extLst>
      <p:ext uri="{BB962C8B-B14F-4D97-AF65-F5344CB8AC3E}">
        <p14:creationId xmlns:p14="http://schemas.microsoft.com/office/powerpoint/2010/main" val="3730148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72018E1B-E0B9-4440-AFF3-4112E50A2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C29C34-5928-F117-0056-568F5C779A10}"/>
              </a:ext>
            </a:extLst>
          </p:cNvPr>
          <p:cNvSpPr>
            <a:spLocks noGrp="1"/>
          </p:cNvSpPr>
          <p:nvPr>
            <p:ph type="title"/>
          </p:nvPr>
        </p:nvSpPr>
        <p:spPr>
          <a:xfrm>
            <a:off x="838200" y="557190"/>
            <a:ext cx="10515600" cy="1840010"/>
          </a:xfrm>
        </p:spPr>
        <p:txBody>
          <a:bodyPr vert="horz" lIns="91440" tIns="45720" rIns="91440" bIns="45720" rtlCol="0" anchor="ctr">
            <a:normAutofit/>
          </a:bodyPr>
          <a:lstStyle/>
          <a:p>
            <a:r>
              <a:rPr lang="en-US" sz="5200" kern="1200">
                <a:latin typeface="+mj-lt"/>
                <a:ea typeface="+mj-ea"/>
                <a:cs typeface="+mj-cs"/>
              </a:rPr>
              <a:t>Simulations </a:t>
            </a:r>
            <a:r>
              <a:rPr lang="en-US" sz="5200"/>
              <a:t>Results cont</a:t>
            </a:r>
            <a:r>
              <a:rPr lang="en-US" sz="5200" kern="1200">
                <a:latin typeface="+mj-lt"/>
                <a:ea typeface="+mj-ea"/>
                <a:cs typeface="+mj-cs"/>
              </a:rPr>
              <a:t>.</a:t>
            </a:r>
          </a:p>
        </p:txBody>
      </p:sp>
      <p:pic>
        <p:nvPicPr>
          <p:cNvPr id="6" name="Picture 5" descr="A screenshot of a document&#10;&#10;AI-generated content may be incorrect., Picture">
            <a:extLst>
              <a:ext uri="{FF2B5EF4-FFF2-40B4-BE49-F238E27FC236}">
                <a16:creationId xmlns:a16="http://schemas.microsoft.com/office/drawing/2014/main" id="{BF530A12-9BDF-60B1-E4B9-8B1E0BB7BC0E}"/>
              </a:ext>
            </a:extLst>
          </p:cNvPr>
          <p:cNvPicPr>
            <a:picLocks noChangeAspect="1"/>
          </p:cNvPicPr>
          <p:nvPr/>
        </p:nvPicPr>
        <p:blipFill>
          <a:blip r:embed="rId2"/>
          <a:srcRect l="7721" r="6900" b="3"/>
          <a:stretch/>
        </p:blipFill>
        <p:spPr>
          <a:xfrm>
            <a:off x="182787" y="2558694"/>
            <a:ext cx="2868505" cy="3731891"/>
          </a:xfrm>
          <a:prstGeom prst="rect">
            <a:avLst/>
          </a:prstGeom>
        </p:spPr>
      </p:pic>
      <p:pic>
        <p:nvPicPr>
          <p:cNvPr id="5" name="Picture 4" descr="A screenshot of a document&#10;&#10;AI-generated content may be incorrect., Picture">
            <a:extLst>
              <a:ext uri="{FF2B5EF4-FFF2-40B4-BE49-F238E27FC236}">
                <a16:creationId xmlns:a16="http://schemas.microsoft.com/office/drawing/2014/main" id="{14AF6E3B-10FB-6279-4BE9-F7332F9C6D02}"/>
              </a:ext>
            </a:extLst>
          </p:cNvPr>
          <p:cNvPicPr>
            <a:picLocks noChangeAspect="1"/>
          </p:cNvPicPr>
          <p:nvPr/>
        </p:nvPicPr>
        <p:blipFill>
          <a:blip r:embed="rId3"/>
          <a:srcRect l="6156" r="2825" b="3"/>
          <a:stretch/>
        </p:blipFill>
        <p:spPr>
          <a:xfrm>
            <a:off x="3180760" y="2558694"/>
            <a:ext cx="2827865" cy="3853811"/>
          </a:xfrm>
          <a:prstGeom prst="rect">
            <a:avLst/>
          </a:prstGeom>
        </p:spPr>
      </p:pic>
      <p:pic>
        <p:nvPicPr>
          <p:cNvPr id="4" name="Content Placeholder 3" descr="A screenshot of a document&#10;&#10;AI-generated content may be incorrect., Picture">
            <a:extLst>
              <a:ext uri="{FF2B5EF4-FFF2-40B4-BE49-F238E27FC236}">
                <a16:creationId xmlns:a16="http://schemas.microsoft.com/office/drawing/2014/main" id="{E17B4CB6-6959-FA75-5CBA-A10D7F49F96F}"/>
              </a:ext>
            </a:extLst>
          </p:cNvPr>
          <p:cNvPicPr>
            <a:picLocks noGrp="1" noChangeAspect="1"/>
          </p:cNvPicPr>
          <p:nvPr>
            <p:ph idx="1"/>
          </p:nvPr>
        </p:nvPicPr>
        <p:blipFill>
          <a:blip r:embed="rId4"/>
          <a:srcRect l="2852" r="3" b="3"/>
          <a:stretch/>
        </p:blipFill>
        <p:spPr>
          <a:xfrm>
            <a:off x="6178733" y="2558694"/>
            <a:ext cx="2827865" cy="3731891"/>
          </a:xfrm>
          <a:prstGeom prst="rect">
            <a:avLst/>
          </a:prstGeom>
        </p:spPr>
      </p:pic>
      <p:pic>
        <p:nvPicPr>
          <p:cNvPr id="7" name="Picture 6" descr="A screenshot of a report&#10;&#10;AI-generated content may be incorrect., Picture">
            <a:extLst>
              <a:ext uri="{FF2B5EF4-FFF2-40B4-BE49-F238E27FC236}">
                <a16:creationId xmlns:a16="http://schemas.microsoft.com/office/drawing/2014/main" id="{D3E80A2D-741B-FA58-090D-BE840411E5D8}"/>
              </a:ext>
            </a:extLst>
          </p:cNvPr>
          <p:cNvPicPr>
            <a:picLocks noChangeAspect="1"/>
          </p:cNvPicPr>
          <p:nvPr/>
        </p:nvPicPr>
        <p:blipFill>
          <a:blip r:embed="rId5"/>
          <a:srcRect l="4685" r="3" b="3"/>
          <a:stretch/>
        </p:blipFill>
        <p:spPr>
          <a:xfrm>
            <a:off x="9176706" y="2558694"/>
            <a:ext cx="2827865" cy="3731891"/>
          </a:xfrm>
          <a:prstGeom prst="rect">
            <a:avLst/>
          </a:prstGeom>
        </p:spPr>
      </p:pic>
    </p:spTree>
    <p:extLst>
      <p:ext uri="{BB962C8B-B14F-4D97-AF65-F5344CB8AC3E}">
        <p14:creationId xmlns:p14="http://schemas.microsoft.com/office/powerpoint/2010/main" val="2559559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006FD5-E1E4-6E5A-DEAB-380629BA0716}"/>
              </a:ext>
            </a:extLst>
          </p:cNvPr>
          <p:cNvSpPr>
            <a:spLocks noGrp="1"/>
          </p:cNvSpPr>
          <p:nvPr>
            <p:ph type="title"/>
          </p:nvPr>
        </p:nvSpPr>
        <p:spPr>
          <a:xfrm>
            <a:off x="871442" y="685800"/>
            <a:ext cx="4353116" cy="1474666"/>
          </a:xfrm>
        </p:spPr>
        <p:txBody>
          <a:bodyPr anchor="b">
            <a:normAutofit/>
          </a:bodyPr>
          <a:lstStyle/>
          <a:p>
            <a:pPr algn="ctr"/>
            <a:r>
              <a:rPr lang="en-GB" sz="3200">
                <a:solidFill>
                  <a:srgbClr val="595959"/>
                </a:solidFill>
              </a:rPr>
              <a:t>Results</a:t>
            </a:r>
          </a:p>
        </p:txBody>
      </p:sp>
      <p:sp>
        <p:nvSpPr>
          <p:cNvPr id="5" name="Content Placeholder 4">
            <a:extLst>
              <a:ext uri="{FF2B5EF4-FFF2-40B4-BE49-F238E27FC236}">
                <a16:creationId xmlns:a16="http://schemas.microsoft.com/office/drawing/2014/main" id="{1CD63465-7E0A-C3C5-2874-F640418C6901}"/>
              </a:ext>
            </a:extLst>
          </p:cNvPr>
          <p:cNvSpPr>
            <a:spLocks noGrp="1"/>
          </p:cNvSpPr>
          <p:nvPr>
            <p:ph idx="1"/>
          </p:nvPr>
        </p:nvSpPr>
        <p:spPr>
          <a:xfrm>
            <a:off x="871442" y="2447337"/>
            <a:ext cx="4353116" cy="3770434"/>
          </a:xfrm>
        </p:spPr>
        <p:txBody>
          <a:bodyPr vert="horz" lIns="91440" tIns="45720" rIns="91440" bIns="45720" rtlCol="0" anchor="t">
            <a:normAutofit/>
          </a:bodyPr>
          <a:lstStyle/>
          <a:p>
            <a:r>
              <a:rPr lang="en-US" sz="1700">
                <a:solidFill>
                  <a:srgbClr val="595959"/>
                </a:solidFill>
              </a:rPr>
              <a:t>From the simulations we can see that in terms of energy output there is a direct correlation with location. </a:t>
            </a:r>
            <a:r>
              <a:rPr lang="en-US" sz="1700" err="1">
                <a:solidFill>
                  <a:srgbClr val="595959"/>
                </a:solidFill>
              </a:rPr>
              <a:t>RenewableDevelopmentWales</a:t>
            </a:r>
            <a:r>
              <a:rPr lang="en-US" sz="1700">
                <a:solidFill>
                  <a:srgbClr val="595959"/>
                </a:solidFill>
              </a:rPr>
              <a:t> (ND) makes mention that the South of Wales similar to that of the south coast of England, receives the highest level of radiation in the UK which results in efficient and productive solar energy generation.</a:t>
            </a:r>
          </a:p>
          <a:p>
            <a:r>
              <a:rPr lang="en-US" sz="1700">
                <a:solidFill>
                  <a:srgbClr val="595959"/>
                </a:solidFill>
              </a:rPr>
              <a:t>This can also be seen within the table as that helps illustrate the amount of energy generated within a year across said countries:</a:t>
            </a:r>
          </a:p>
          <a:p>
            <a:endParaRPr lang="en-US" sz="1700">
              <a:solidFill>
                <a:srgbClr val="595959"/>
              </a:solidFill>
            </a:endParaRPr>
          </a:p>
        </p:txBody>
      </p:sp>
      <p:graphicFrame>
        <p:nvGraphicFramePr>
          <p:cNvPr id="7" name="Table 6">
            <a:extLst>
              <a:ext uri="{FF2B5EF4-FFF2-40B4-BE49-F238E27FC236}">
                <a16:creationId xmlns:a16="http://schemas.microsoft.com/office/drawing/2014/main" id="{B71406B6-5708-9B55-0EFD-4617FB3B294C}"/>
              </a:ext>
            </a:extLst>
          </p:cNvPr>
          <p:cNvGraphicFramePr>
            <a:graphicFrameLocks noGrp="1"/>
          </p:cNvGraphicFramePr>
          <p:nvPr>
            <p:extLst>
              <p:ext uri="{D42A27DB-BD31-4B8C-83A1-F6EECF244321}">
                <p14:modId xmlns:p14="http://schemas.microsoft.com/office/powerpoint/2010/main" val="2871319950"/>
              </p:ext>
            </p:extLst>
          </p:nvPr>
        </p:nvGraphicFramePr>
        <p:xfrm>
          <a:off x="6781801" y="1408606"/>
          <a:ext cx="4797056" cy="4086359"/>
        </p:xfrm>
        <a:graphic>
          <a:graphicData uri="http://schemas.openxmlformats.org/drawingml/2006/table">
            <a:tbl>
              <a:tblPr bandRow="1">
                <a:solidFill>
                  <a:srgbClr val="F7F7F7"/>
                </a:solidFill>
                <a:tableStyleId>{5C22544A-7EE6-4342-B048-85BDC9FD1C3A}</a:tableStyleId>
              </a:tblPr>
              <a:tblGrid>
                <a:gridCol w="2391126">
                  <a:extLst>
                    <a:ext uri="{9D8B030D-6E8A-4147-A177-3AD203B41FA5}">
                      <a16:colId xmlns:a16="http://schemas.microsoft.com/office/drawing/2014/main" val="194724794"/>
                    </a:ext>
                  </a:extLst>
                </a:gridCol>
                <a:gridCol w="2405930">
                  <a:extLst>
                    <a:ext uri="{9D8B030D-6E8A-4147-A177-3AD203B41FA5}">
                      <a16:colId xmlns:a16="http://schemas.microsoft.com/office/drawing/2014/main" val="2582129048"/>
                    </a:ext>
                  </a:extLst>
                </a:gridCol>
              </a:tblGrid>
              <a:tr h="718057">
                <a:tc>
                  <a:txBody>
                    <a:bodyPr/>
                    <a:lstStyle/>
                    <a:p>
                      <a:pPr algn="l" fontAlgn="base">
                        <a:lnSpc>
                          <a:spcPts val="1425"/>
                        </a:lnSpc>
                        <a:buNone/>
                      </a:pPr>
                      <a:r>
                        <a:rPr lang="en-GB" sz="2100" b="1" i="0" cap="none" spc="0">
                          <a:solidFill>
                            <a:schemeClr val="tx1"/>
                          </a:solidFill>
                          <a:effectLst/>
                          <a:latin typeface="Aptos" panose="020B0004020202020204" pitchFamily="34" charset="0"/>
                        </a:rPr>
                        <a:t>Country</a:t>
                      </a:r>
                      <a:endParaRPr lang="en-GB" sz="2100" b="1" i="0" cap="none" spc="0">
                        <a:solidFill>
                          <a:schemeClr val="tx1"/>
                        </a:solidFill>
                        <a:effectLst/>
                      </a:endParaRPr>
                    </a:p>
                  </a:txBody>
                  <a:tcPr marL="91364" marR="91364" marT="60910" marB="121819">
                    <a:lnL w="12700" cmpd="sng">
                      <a:noFill/>
                      <a:prstDash val="solid"/>
                    </a:lnL>
                    <a:lnR w="12700" cmpd="sng">
                      <a:noFill/>
                      <a:prstDash val="solid"/>
                    </a:lnR>
                    <a:lnT w="12700" cap="flat" cmpd="sng" algn="ctr">
                      <a:solidFill>
                        <a:schemeClr val="tx1">
                          <a:lumMod val="50000"/>
                          <a:lumOff val="50000"/>
                        </a:schemeClr>
                      </a:solidFill>
                      <a:prstDash val="solid"/>
                    </a:lnT>
                    <a:lnB w="12700" cmpd="sng">
                      <a:noFill/>
                      <a:prstDash val="solid"/>
                    </a:lnB>
                    <a:solidFill>
                      <a:srgbClr val="F7F7F7"/>
                    </a:solidFill>
                  </a:tcPr>
                </a:tc>
                <a:tc>
                  <a:txBody>
                    <a:bodyPr/>
                    <a:lstStyle/>
                    <a:p>
                      <a:pPr algn="l" fontAlgn="base">
                        <a:lnSpc>
                          <a:spcPts val="1425"/>
                        </a:lnSpc>
                        <a:buNone/>
                      </a:pPr>
                      <a:r>
                        <a:rPr lang="en-GB" sz="2100" b="1" i="0" cap="none" spc="0">
                          <a:solidFill>
                            <a:schemeClr val="tx1"/>
                          </a:solidFill>
                          <a:effectLst/>
                          <a:latin typeface="Aptos" panose="020B0004020202020204" pitchFamily="34" charset="0"/>
                        </a:rPr>
                        <a:t>Energy Produced Annually</a:t>
                      </a:r>
                      <a:endParaRPr lang="en-GB" sz="2100" b="1" i="0" cap="none" spc="0">
                        <a:solidFill>
                          <a:schemeClr val="tx1"/>
                        </a:solidFill>
                        <a:effectLst/>
                      </a:endParaRPr>
                    </a:p>
                  </a:txBody>
                  <a:tcPr marL="91364" marR="91364" marT="60910" marB="121819">
                    <a:lnL w="12700" cmpd="sng">
                      <a:noFill/>
                      <a:prstDash val="solid"/>
                    </a:lnL>
                    <a:lnR w="12700" cmpd="sng">
                      <a:noFill/>
                      <a:prstDash val="solid"/>
                    </a:lnR>
                    <a:lnT w="12700" cap="flat" cmpd="sng" algn="ctr">
                      <a:solidFill>
                        <a:schemeClr val="tx1">
                          <a:lumMod val="50000"/>
                          <a:lumOff val="50000"/>
                        </a:schemeClr>
                      </a:solidFill>
                      <a:prstDash val="solid"/>
                    </a:lnT>
                    <a:lnB w="12700" cmpd="sng">
                      <a:noFill/>
                      <a:prstDash val="solid"/>
                    </a:lnB>
                    <a:solidFill>
                      <a:srgbClr val="F7F7F7"/>
                    </a:solidFill>
                  </a:tcPr>
                </a:tc>
                <a:extLst>
                  <a:ext uri="{0D108BD9-81ED-4DB2-BD59-A6C34878D82A}">
                    <a16:rowId xmlns:a16="http://schemas.microsoft.com/office/drawing/2014/main" val="2789927456"/>
                  </a:ext>
                </a:extLst>
              </a:tr>
              <a:tr h="481186">
                <a:tc>
                  <a:txBody>
                    <a:bodyPr/>
                    <a:lstStyle/>
                    <a:p>
                      <a:pPr algn="l" fontAlgn="base">
                        <a:lnSpc>
                          <a:spcPts val="1425"/>
                        </a:lnSpc>
                        <a:buNone/>
                      </a:pPr>
                      <a:r>
                        <a:rPr lang="en-GB" sz="2100" b="1" i="0" cap="none" spc="0">
                          <a:solidFill>
                            <a:schemeClr val="tx1"/>
                          </a:solidFill>
                          <a:effectLst/>
                          <a:latin typeface="Aptos" panose="020B0004020202020204" pitchFamily="34" charset="0"/>
                        </a:rPr>
                        <a:t>England</a:t>
                      </a:r>
                      <a:endParaRPr lang="en-GB" sz="2100" b="1" i="0" cap="none" spc="0">
                        <a:solidFill>
                          <a:schemeClr val="tx1"/>
                        </a:solidFill>
                        <a:effectLst/>
                      </a:endParaRPr>
                    </a:p>
                  </a:txBody>
                  <a:tcPr marL="91364" marR="91364" marT="60910" marB="121819">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l" fontAlgn="base">
                        <a:lnSpc>
                          <a:spcPts val="1425"/>
                        </a:lnSpc>
                        <a:buNone/>
                      </a:pPr>
                      <a:r>
                        <a:rPr lang="en-GB" sz="2100" b="0" i="0" cap="none" spc="0">
                          <a:solidFill>
                            <a:schemeClr val="tx1"/>
                          </a:solidFill>
                          <a:effectLst/>
                          <a:latin typeface="Aptos" panose="020B0004020202020204" pitchFamily="34" charset="0"/>
                        </a:rPr>
                        <a:t>8548.5 kWh</a:t>
                      </a:r>
                      <a:endParaRPr lang="en-GB" sz="2100" b="0" i="0" cap="none" spc="0">
                        <a:solidFill>
                          <a:schemeClr val="tx1"/>
                        </a:solidFill>
                        <a:effectLst/>
                      </a:endParaRPr>
                    </a:p>
                  </a:txBody>
                  <a:tcPr marL="91364" marR="91364" marT="60910" marB="121819">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2435610448"/>
                  </a:ext>
                </a:extLst>
              </a:tr>
              <a:tr h="481186">
                <a:tc>
                  <a:txBody>
                    <a:bodyPr/>
                    <a:lstStyle/>
                    <a:p>
                      <a:pPr algn="l" fontAlgn="base">
                        <a:lnSpc>
                          <a:spcPts val="1425"/>
                        </a:lnSpc>
                        <a:buNone/>
                      </a:pPr>
                      <a:r>
                        <a:rPr lang="en-GB" sz="2100" b="1" i="0" cap="none" spc="0">
                          <a:solidFill>
                            <a:schemeClr val="tx1"/>
                          </a:solidFill>
                          <a:effectLst/>
                          <a:latin typeface="Aptos" panose="020B0004020202020204" pitchFamily="34" charset="0"/>
                        </a:rPr>
                        <a:t>Scotland</a:t>
                      </a:r>
                      <a:endParaRPr lang="en-GB" sz="2100" b="1" i="0" cap="none" spc="0">
                        <a:solidFill>
                          <a:schemeClr val="tx1"/>
                        </a:solidFill>
                        <a:effectLst/>
                      </a:endParaRPr>
                    </a:p>
                  </a:txBody>
                  <a:tcPr marL="91364" marR="91364" marT="60910" marB="121819">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l" fontAlgn="base">
                        <a:lnSpc>
                          <a:spcPts val="1425"/>
                        </a:lnSpc>
                        <a:buNone/>
                      </a:pPr>
                      <a:r>
                        <a:rPr lang="en-GB" sz="2100" b="0" i="0" cap="none" spc="0">
                          <a:solidFill>
                            <a:schemeClr val="tx1"/>
                          </a:solidFill>
                          <a:effectLst/>
                          <a:latin typeface="Aptos" panose="020B0004020202020204" pitchFamily="34" charset="0"/>
                        </a:rPr>
                        <a:t>8065.4 kWh</a:t>
                      </a:r>
                      <a:endParaRPr lang="en-GB" sz="2100" b="0" i="0" cap="none" spc="0">
                        <a:solidFill>
                          <a:schemeClr val="tx1"/>
                        </a:solidFill>
                        <a:effectLst/>
                      </a:endParaRPr>
                    </a:p>
                  </a:txBody>
                  <a:tcPr marL="91364" marR="91364" marT="60910" marB="121819">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2733930306"/>
                  </a:ext>
                </a:extLst>
              </a:tr>
              <a:tr h="481186">
                <a:tc>
                  <a:txBody>
                    <a:bodyPr/>
                    <a:lstStyle/>
                    <a:p>
                      <a:pPr algn="l" fontAlgn="base">
                        <a:lnSpc>
                          <a:spcPts val="1425"/>
                        </a:lnSpc>
                        <a:buNone/>
                      </a:pPr>
                      <a:r>
                        <a:rPr lang="en-GB" sz="2100" b="1" i="0" cap="none" spc="0">
                          <a:solidFill>
                            <a:schemeClr val="tx1"/>
                          </a:solidFill>
                          <a:effectLst/>
                          <a:latin typeface="Aptos" panose="020B0004020202020204" pitchFamily="34" charset="0"/>
                        </a:rPr>
                        <a:t>Wales</a:t>
                      </a:r>
                      <a:endParaRPr lang="en-GB" sz="2100" b="1" i="0" cap="none" spc="0">
                        <a:solidFill>
                          <a:schemeClr val="tx1"/>
                        </a:solidFill>
                        <a:effectLst/>
                      </a:endParaRPr>
                    </a:p>
                  </a:txBody>
                  <a:tcPr marL="91364" marR="91364" marT="60910" marB="121819">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l" fontAlgn="base">
                        <a:lnSpc>
                          <a:spcPts val="1425"/>
                        </a:lnSpc>
                        <a:buNone/>
                      </a:pPr>
                      <a:r>
                        <a:rPr lang="en-GB" sz="2100" b="0" i="0" cap="none" spc="0">
                          <a:solidFill>
                            <a:schemeClr val="tx1"/>
                          </a:solidFill>
                          <a:effectLst/>
                          <a:latin typeface="Aptos" panose="020B0004020202020204" pitchFamily="34" charset="0"/>
                        </a:rPr>
                        <a:t>30612 kWh</a:t>
                      </a:r>
                      <a:endParaRPr lang="en-GB" sz="2100" b="0" i="0" cap="none" spc="0">
                        <a:solidFill>
                          <a:schemeClr val="tx1"/>
                        </a:solidFill>
                        <a:effectLst/>
                      </a:endParaRPr>
                    </a:p>
                  </a:txBody>
                  <a:tcPr marL="91364" marR="91364" marT="60910" marB="121819">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3320425133"/>
                  </a:ext>
                </a:extLst>
              </a:tr>
              <a:tr h="481186">
                <a:tc>
                  <a:txBody>
                    <a:bodyPr/>
                    <a:lstStyle/>
                    <a:p>
                      <a:pPr algn="l" fontAlgn="base">
                        <a:lnSpc>
                          <a:spcPts val="1425"/>
                        </a:lnSpc>
                        <a:buNone/>
                      </a:pPr>
                      <a:r>
                        <a:rPr lang="en-GB" sz="2100" b="1" i="0" cap="none" spc="0">
                          <a:solidFill>
                            <a:schemeClr val="tx1"/>
                          </a:solidFill>
                          <a:effectLst/>
                          <a:latin typeface="Aptos" panose="020B0004020202020204" pitchFamily="34" charset="0"/>
                        </a:rPr>
                        <a:t>Northern Ireland</a:t>
                      </a:r>
                      <a:endParaRPr lang="en-GB" sz="2100" b="1" i="0" cap="none" spc="0">
                        <a:solidFill>
                          <a:schemeClr val="tx1"/>
                        </a:solidFill>
                        <a:effectLst/>
                      </a:endParaRPr>
                    </a:p>
                  </a:txBody>
                  <a:tcPr marL="91364" marR="91364" marT="60910" marB="121819">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l" fontAlgn="base">
                        <a:lnSpc>
                          <a:spcPts val="1425"/>
                        </a:lnSpc>
                        <a:buNone/>
                      </a:pPr>
                      <a:r>
                        <a:rPr lang="en-GB" sz="2100" b="0" i="0" cap="none" spc="0">
                          <a:solidFill>
                            <a:schemeClr val="tx1"/>
                          </a:solidFill>
                          <a:effectLst/>
                          <a:latin typeface="Aptos" panose="020B0004020202020204" pitchFamily="34" charset="0"/>
                        </a:rPr>
                        <a:t>8145.2 kWh</a:t>
                      </a:r>
                      <a:endParaRPr lang="en-GB" sz="2100" b="0" i="0" cap="none" spc="0">
                        <a:solidFill>
                          <a:schemeClr val="tx1"/>
                        </a:solidFill>
                        <a:effectLst/>
                      </a:endParaRPr>
                    </a:p>
                  </a:txBody>
                  <a:tcPr marL="91364" marR="91364" marT="60910" marB="121819">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2692000199"/>
                  </a:ext>
                </a:extLst>
              </a:tr>
              <a:tr h="481186">
                <a:tc>
                  <a:txBody>
                    <a:bodyPr/>
                    <a:lstStyle/>
                    <a:p>
                      <a:pPr algn="l" fontAlgn="base">
                        <a:lnSpc>
                          <a:spcPts val="1425"/>
                        </a:lnSpc>
                        <a:buNone/>
                      </a:pPr>
                      <a:r>
                        <a:rPr lang="en-GB" sz="2100" b="1" i="0" cap="none" spc="0">
                          <a:solidFill>
                            <a:schemeClr val="tx1"/>
                          </a:solidFill>
                          <a:effectLst/>
                          <a:latin typeface="Aptos" panose="020B0004020202020204" pitchFamily="34" charset="0"/>
                        </a:rPr>
                        <a:t>South Africa</a:t>
                      </a:r>
                      <a:endParaRPr lang="en-GB" sz="2100" b="1" i="0" cap="none" spc="0">
                        <a:solidFill>
                          <a:schemeClr val="tx1"/>
                        </a:solidFill>
                        <a:effectLst/>
                      </a:endParaRPr>
                    </a:p>
                  </a:txBody>
                  <a:tcPr marL="91364" marR="91364" marT="60910" marB="121819">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l" fontAlgn="base">
                        <a:lnSpc>
                          <a:spcPts val="1425"/>
                        </a:lnSpc>
                        <a:buNone/>
                      </a:pPr>
                      <a:r>
                        <a:rPr lang="en-GB" sz="2100" b="0" i="0" cap="none" spc="0">
                          <a:solidFill>
                            <a:schemeClr val="tx1"/>
                          </a:solidFill>
                          <a:effectLst/>
                          <a:latin typeface="Aptos" panose="020B0004020202020204" pitchFamily="34" charset="0"/>
                        </a:rPr>
                        <a:t>20022 kWh</a:t>
                      </a:r>
                      <a:endParaRPr lang="en-GB" sz="2100" b="0" i="0" cap="none" spc="0">
                        <a:solidFill>
                          <a:schemeClr val="tx1"/>
                        </a:solidFill>
                        <a:effectLst/>
                      </a:endParaRPr>
                    </a:p>
                  </a:txBody>
                  <a:tcPr marL="91364" marR="91364" marT="60910" marB="121819">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2929121287"/>
                  </a:ext>
                </a:extLst>
              </a:tr>
              <a:tr h="481186">
                <a:tc>
                  <a:txBody>
                    <a:bodyPr/>
                    <a:lstStyle/>
                    <a:p>
                      <a:pPr algn="l" fontAlgn="base">
                        <a:lnSpc>
                          <a:spcPts val="1425"/>
                        </a:lnSpc>
                        <a:buNone/>
                      </a:pPr>
                      <a:r>
                        <a:rPr lang="en-GB" sz="2100" b="1" i="0" cap="none" spc="0">
                          <a:solidFill>
                            <a:schemeClr val="tx1"/>
                          </a:solidFill>
                          <a:effectLst/>
                          <a:latin typeface="Aptos" panose="020B0004020202020204" pitchFamily="34" charset="0"/>
                        </a:rPr>
                        <a:t>Chile</a:t>
                      </a:r>
                      <a:endParaRPr lang="en-GB" sz="2100" b="1" i="0" cap="none" spc="0">
                        <a:solidFill>
                          <a:schemeClr val="tx1"/>
                        </a:solidFill>
                        <a:effectLst/>
                      </a:endParaRPr>
                    </a:p>
                  </a:txBody>
                  <a:tcPr marL="91364" marR="91364" marT="60910" marB="121819">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l" fontAlgn="base">
                        <a:lnSpc>
                          <a:spcPts val="1425"/>
                        </a:lnSpc>
                        <a:buNone/>
                      </a:pPr>
                      <a:r>
                        <a:rPr lang="en-GB" sz="2100" b="0" i="0" cap="none" spc="0">
                          <a:solidFill>
                            <a:schemeClr val="tx1"/>
                          </a:solidFill>
                          <a:effectLst/>
                          <a:latin typeface="Aptos" panose="020B0004020202020204" pitchFamily="34" charset="0"/>
                        </a:rPr>
                        <a:t>18728 kWh</a:t>
                      </a:r>
                      <a:endParaRPr lang="en-GB" sz="2100" b="0" i="0" cap="none" spc="0">
                        <a:solidFill>
                          <a:schemeClr val="tx1"/>
                        </a:solidFill>
                        <a:effectLst/>
                      </a:endParaRPr>
                    </a:p>
                  </a:txBody>
                  <a:tcPr marL="91364" marR="91364" marT="60910" marB="121819">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4280239361"/>
                  </a:ext>
                </a:extLst>
              </a:tr>
              <a:tr h="481186">
                <a:tc>
                  <a:txBody>
                    <a:bodyPr/>
                    <a:lstStyle/>
                    <a:p>
                      <a:pPr algn="l" fontAlgn="base">
                        <a:lnSpc>
                          <a:spcPts val="1425"/>
                        </a:lnSpc>
                        <a:buNone/>
                      </a:pPr>
                      <a:r>
                        <a:rPr lang="en-GB" sz="2100" b="1" i="0" cap="none" spc="0">
                          <a:solidFill>
                            <a:schemeClr val="tx1"/>
                          </a:solidFill>
                          <a:effectLst/>
                          <a:latin typeface="Aptos" panose="020B0004020202020204" pitchFamily="34" charset="0"/>
                        </a:rPr>
                        <a:t>New Zealand</a:t>
                      </a:r>
                      <a:endParaRPr lang="en-GB" sz="2100" b="1" i="0" cap="none" spc="0">
                        <a:solidFill>
                          <a:schemeClr val="tx1"/>
                        </a:solidFill>
                        <a:effectLst/>
                      </a:endParaRPr>
                    </a:p>
                  </a:txBody>
                  <a:tcPr marL="91364" marR="91364" marT="60910" marB="121819">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l" fontAlgn="base">
                        <a:lnSpc>
                          <a:spcPts val="1425"/>
                        </a:lnSpc>
                        <a:buNone/>
                      </a:pPr>
                      <a:r>
                        <a:rPr lang="en-GB" sz="2100" b="0" i="0" cap="none" spc="0">
                          <a:solidFill>
                            <a:schemeClr val="tx1"/>
                          </a:solidFill>
                          <a:effectLst/>
                          <a:latin typeface="Aptos" panose="020B0004020202020204" pitchFamily="34" charset="0"/>
                        </a:rPr>
                        <a:t>12367 kWh</a:t>
                      </a:r>
                      <a:endParaRPr lang="en-GB" sz="2100" b="0" i="0" cap="none" spc="0">
                        <a:solidFill>
                          <a:schemeClr val="tx1"/>
                        </a:solidFill>
                        <a:effectLst/>
                      </a:endParaRPr>
                    </a:p>
                  </a:txBody>
                  <a:tcPr marL="91364" marR="91364" marT="60910" marB="121819">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453966871"/>
                  </a:ext>
                </a:extLst>
              </a:tr>
            </a:tbl>
          </a:graphicData>
        </a:graphic>
      </p:graphicFrame>
    </p:spTree>
    <p:extLst>
      <p:ext uri="{BB962C8B-B14F-4D97-AF65-F5344CB8AC3E}">
        <p14:creationId xmlns:p14="http://schemas.microsoft.com/office/powerpoint/2010/main" val="1592244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F4C2F8-136E-D1AC-393B-D527A0683509}"/>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Limitations </a:t>
            </a:r>
          </a:p>
        </p:txBody>
      </p:sp>
      <p:graphicFrame>
        <p:nvGraphicFramePr>
          <p:cNvPr id="18" name="Content Placeholder 2">
            <a:extLst>
              <a:ext uri="{FF2B5EF4-FFF2-40B4-BE49-F238E27FC236}">
                <a16:creationId xmlns:a16="http://schemas.microsoft.com/office/drawing/2014/main" id="{5CF0CD0C-E573-1366-9B90-CAD1B298F690}"/>
              </a:ext>
            </a:extLst>
          </p:cNvPr>
          <p:cNvGraphicFramePr>
            <a:graphicFrameLocks noGrp="1"/>
          </p:cNvGraphicFramePr>
          <p:nvPr>
            <p:ph idx="1"/>
            <p:extLst>
              <p:ext uri="{D42A27DB-BD31-4B8C-83A1-F6EECF244321}">
                <p14:modId xmlns:p14="http://schemas.microsoft.com/office/powerpoint/2010/main" val="222842045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9795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538DEC8E4A804F83DDF2F1AF7A7B98" ma:contentTypeVersion="13" ma:contentTypeDescription="Create a new document." ma:contentTypeScope="" ma:versionID="c2142b270a56427b3cba58ff283fc658">
  <xsd:schema xmlns:xsd="http://www.w3.org/2001/XMLSchema" xmlns:xs="http://www.w3.org/2001/XMLSchema" xmlns:p="http://schemas.microsoft.com/office/2006/metadata/properties" xmlns:ns3="377fa529-c0d4-41bb-aec4-fa85ac495765" xmlns:ns4="1903b11f-908f-4940-bb2b-29673cabbd02" targetNamespace="http://schemas.microsoft.com/office/2006/metadata/properties" ma:root="true" ma:fieldsID="8b3f7584b181410faa3dc13839856963" ns3:_="" ns4:_="">
    <xsd:import namespace="377fa529-c0d4-41bb-aec4-fa85ac495765"/>
    <xsd:import namespace="1903b11f-908f-4940-bb2b-29673cabbd02"/>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7fa529-c0d4-41bb-aec4-fa85ac4957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03b11f-908f-4940-bb2b-29673cabbd0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77fa529-c0d4-41bb-aec4-fa85ac495765" xsi:nil="true"/>
  </documentManagement>
</p:properties>
</file>

<file path=customXml/itemProps1.xml><?xml version="1.0" encoding="utf-8"?>
<ds:datastoreItem xmlns:ds="http://schemas.openxmlformats.org/officeDocument/2006/customXml" ds:itemID="{E4D7C814-ED84-4548-8887-A62C03CC83FB}">
  <ds:schemaRefs>
    <ds:schemaRef ds:uri="1903b11f-908f-4940-bb2b-29673cabbd02"/>
    <ds:schemaRef ds:uri="377fa529-c0d4-41bb-aec4-fa85ac4957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1ED8680-A5DE-4C24-B364-E060FB25480C}">
  <ds:schemaRefs>
    <ds:schemaRef ds:uri="http://schemas.microsoft.com/sharepoint/v3/contenttype/forms"/>
  </ds:schemaRefs>
</ds:datastoreItem>
</file>

<file path=customXml/itemProps3.xml><?xml version="1.0" encoding="utf-8"?>
<ds:datastoreItem xmlns:ds="http://schemas.openxmlformats.org/officeDocument/2006/customXml" ds:itemID="{5C642105-667D-4E02-963E-3A9DFFAC8AC0}">
  <ds:schemaRefs>
    <ds:schemaRef ds:uri="1903b11f-908f-4940-bb2b-29673cabbd02"/>
    <ds:schemaRef ds:uri="377fa529-c0d4-41bb-aec4-fa85ac49576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1083</Words>
  <Application>Microsoft Office PowerPoint</Application>
  <PresentationFormat>Widescreen</PresentationFormat>
  <Paragraphs>63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Calibri</vt:lpstr>
      <vt:lpstr>Office Theme</vt:lpstr>
      <vt:lpstr>HOMES POWERED BY THE SUN A SOLAR FARM PROJECT</vt:lpstr>
      <vt:lpstr>INTRODUCTION</vt:lpstr>
      <vt:lpstr>Background Information</vt:lpstr>
      <vt:lpstr>Main Points</vt:lpstr>
      <vt:lpstr>Methods</vt:lpstr>
      <vt:lpstr>Simulations Results</vt:lpstr>
      <vt:lpstr>Simulations Results cont.</vt:lpstr>
      <vt:lpstr>Results</vt:lpstr>
      <vt:lpstr>Limitations </vt:lpstr>
      <vt:lpstr>Recommendations</vt:lpstr>
      <vt:lpstr>Conclusions </vt:lpstr>
      <vt:lpstr>THANK YOU FOR LISTENING</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Nyakeh Kamara</dc:creator>
  <cp:lastModifiedBy>Nyakeh Kamara</cp:lastModifiedBy>
  <cp:revision>5</cp:revision>
  <dcterms:created xsi:type="dcterms:W3CDTF">2025-05-09T09:16:41Z</dcterms:created>
  <dcterms:modified xsi:type="dcterms:W3CDTF">2025-05-20T22:10:18Z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0x0101007B538DEC8E4A804F83DDF2F1AF7A7B98</vt:lpwstr>
  </property>
</Properties>
</file>