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27" r:id="rId7"/>
    <p:sldId id="261" r:id="rId8"/>
    <p:sldId id="328" r:id="rId9"/>
    <p:sldId id="262" r:id="rId10"/>
    <p:sldId id="329" r:id="rId11"/>
    <p:sldId id="263" r:id="rId12"/>
    <p:sldId id="264" r:id="rId13"/>
    <p:sldId id="330" r:id="rId14"/>
    <p:sldId id="331" r:id="rId15"/>
    <p:sldId id="265" r:id="rId16"/>
    <p:sldId id="266" r:id="rId17"/>
    <p:sldId id="267" r:id="rId18"/>
    <p:sldId id="296" r:id="rId19"/>
    <p:sldId id="268" r:id="rId20"/>
    <p:sldId id="269" r:id="rId21"/>
    <p:sldId id="270" r:id="rId22"/>
    <p:sldId id="271" r:id="rId23"/>
    <p:sldId id="272" r:id="rId24"/>
    <p:sldId id="273" r:id="rId25"/>
    <p:sldId id="275" r:id="rId26"/>
    <p:sldId id="276" r:id="rId27"/>
    <p:sldId id="277" r:id="rId28"/>
    <p:sldId id="278" r:id="rId29"/>
    <p:sldId id="297" r:id="rId30"/>
    <p:sldId id="279" r:id="rId31"/>
    <p:sldId id="280" r:id="rId32"/>
    <p:sldId id="298" r:id="rId33"/>
    <p:sldId id="274" r:id="rId34"/>
    <p:sldId id="281" r:id="rId35"/>
    <p:sldId id="300" r:id="rId36"/>
    <p:sldId id="301" r:id="rId37"/>
    <p:sldId id="282" r:id="rId38"/>
    <p:sldId id="283" r:id="rId39"/>
    <p:sldId id="284" r:id="rId40"/>
    <p:sldId id="285" r:id="rId41"/>
    <p:sldId id="303" r:id="rId42"/>
    <p:sldId id="304" r:id="rId43"/>
    <p:sldId id="305" r:id="rId44"/>
    <p:sldId id="286" r:id="rId45"/>
    <p:sldId id="287" r:id="rId46"/>
    <p:sldId id="306" r:id="rId47"/>
    <p:sldId id="288" r:id="rId48"/>
    <p:sldId id="289" r:id="rId49"/>
    <p:sldId id="307" r:id="rId50"/>
    <p:sldId id="308" r:id="rId51"/>
    <p:sldId id="309" r:id="rId52"/>
    <p:sldId id="310" r:id="rId53"/>
    <p:sldId id="311" r:id="rId54"/>
    <p:sldId id="312" r:id="rId55"/>
    <p:sldId id="291" r:id="rId56"/>
    <p:sldId id="290" r:id="rId57"/>
    <p:sldId id="318" r:id="rId58"/>
    <p:sldId id="319" r:id="rId59"/>
    <p:sldId id="320" r:id="rId60"/>
    <p:sldId id="321" r:id="rId61"/>
    <p:sldId id="322" r:id="rId62"/>
    <p:sldId id="323" r:id="rId63"/>
    <p:sldId id="325" r:id="rId64"/>
    <p:sldId id="324" r:id="rId65"/>
    <p:sldId id="292" r:id="rId66"/>
    <p:sldId id="293" r:id="rId67"/>
    <p:sldId id="317" r:id="rId68"/>
    <p:sldId id="294" r:id="rId69"/>
    <p:sldId id="33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1F59-DBA8-A3C2-AC77-13316B0FED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75EC4C0-F956-BF15-2E7D-A3BE860487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7D6CADD-2149-2870-D666-52879C40F2C7}"/>
              </a:ext>
            </a:extLst>
          </p:cNvPr>
          <p:cNvSpPr>
            <a:spLocks noGrp="1"/>
          </p:cNvSpPr>
          <p:nvPr>
            <p:ph type="dt" sz="half" idx="10"/>
          </p:nvPr>
        </p:nvSpPr>
        <p:spPr/>
        <p:txBody>
          <a:bodyPr/>
          <a:lstStyle/>
          <a:p>
            <a:fld id="{306A89EF-46FC-4755-9D67-1F040FB7B8F0}" type="datetimeFigureOut">
              <a:rPr lang="en-GB" smtClean="0"/>
              <a:t>24/02/2025</a:t>
            </a:fld>
            <a:endParaRPr lang="en-GB"/>
          </a:p>
        </p:txBody>
      </p:sp>
      <p:sp>
        <p:nvSpPr>
          <p:cNvPr id="5" name="Footer Placeholder 4">
            <a:extLst>
              <a:ext uri="{FF2B5EF4-FFF2-40B4-BE49-F238E27FC236}">
                <a16:creationId xmlns:a16="http://schemas.microsoft.com/office/drawing/2014/main" id="{3DF5A066-771C-F78A-7548-817CDF7F2A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FD31BB-EED5-7CFB-D0CF-E0BBEF0EEE7F}"/>
              </a:ext>
            </a:extLst>
          </p:cNvPr>
          <p:cNvSpPr>
            <a:spLocks noGrp="1"/>
          </p:cNvSpPr>
          <p:nvPr>
            <p:ph type="sldNum" sz="quarter" idx="12"/>
          </p:nvPr>
        </p:nvSpPr>
        <p:spPr/>
        <p:txBody>
          <a:bodyPr/>
          <a:lstStyle/>
          <a:p>
            <a:fld id="{50FD7F0E-A1AA-41B4-A1C8-F5339AAD9498}" type="slidenum">
              <a:rPr lang="en-GB" smtClean="0"/>
              <a:t>‹#›</a:t>
            </a:fld>
            <a:endParaRPr lang="en-GB"/>
          </a:p>
        </p:txBody>
      </p:sp>
    </p:spTree>
    <p:extLst>
      <p:ext uri="{BB962C8B-B14F-4D97-AF65-F5344CB8AC3E}">
        <p14:creationId xmlns:p14="http://schemas.microsoft.com/office/powerpoint/2010/main" val="249169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04E7-9D0E-FB20-3050-FBC532F6FDC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8CD8923-B323-4EDC-692D-E06708B9216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60E102-3BC0-A430-89FD-AF14830E75B8}"/>
              </a:ext>
            </a:extLst>
          </p:cNvPr>
          <p:cNvSpPr>
            <a:spLocks noGrp="1"/>
          </p:cNvSpPr>
          <p:nvPr>
            <p:ph type="dt" sz="half" idx="10"/>
          </p:nvPr>
        </p:nvSpPr>
        <p:spPr/>
        <p:txBody>
          <a:bodyPr/>
          <a:lstStyle/>
          <a:p>
            <a:fld id="{306A89EF-46FC-4755-9D67-1F040FB7B8F0}" type="datetimeFigureOut">
              <a:rPr lang="en-GB" smtClean="0"/>
              <a:t>24/02/2025</a:t>
            </a:fld>
            <a:endParaRPr lang="en-GB"/>
          </a:p>
        </p:txBody>
      </p:sp>
      <p:sp>
        <p:nvSpPr>
          <p:cNvPr id="5" name="Footer Placeholder 4">
            <a:extLst>
              <a:ext uri="{FF2B5EF4-FFF2-40B4-BE49-F238E27FC236}">
                <a16:creationId xmlns:a16="http://schemas.microsoft.com/office/drawing/2014/main" id="{97FB4D91-F983-BCB3-9E5B-D7632AE6A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531494-52C1-A274-6E38-7EF3BDB7C3E8}"/>
              </a:ext>
            </a:extLst>
          </p:cNvPr>
          <p:cNvSpPr>
            <a:spLocks noGrp="1"/>
          </p:cNvSpPr>
          <p:nvPr>
            <p:ph type="sldNum" sz="quarter" idx="12"/>
          </p:nvPr>
        </p:nvSpPr>
        <p:spPr/>
        <p:txBody>
          <a:bodyPr/>
          <a:lstStyle/>
          <a:p>
            <a:fld id="{50FD7F0E-A1AA-41B4-A1C8-F5339AAD9498}" type="slidenum">
              <a:rPr lang="en-GB" smtClean="0"/>
              <a:t>‹#›</a:t>
            </a:fld>
            <a:endParaRPr lang="en-GB"/>
          </a:p>
        </p:txBody>
      </p:sp>
    </p:spTree>
    <p:extLst>
      <p:ext uri="{BB962C8B-B14F-4D97-AF65-F5344CB8AC3E}">
        <p14:creationId xmlns:p14="http://schemas.microsoft.com/office/powerpoint/2010/main" val="251776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75ED5-D283-A409-5467-672E47D2C9F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C2B323A-6EA9-7024-6105-2BD16354C28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978E028-3F89-2667-2203-DCFFDE8CC958}"/>
              </a:ext>
            </a:extLst>
          </p:cNvPr>
          <p:cNvSpPr>
            <a:spLocks noGrp="1"/>
          </p:cNvSpPr>
          <p:nvPr>
            <p:ph type="dt" sz="half" idx="10"/>
          </p:nvPr>
        </p:nvSpPr>
        <p:spPr/>
        <p:txBody>
          <a:bodyPr/>
          <a:lstStyle/>
          <a:p>
            <a:fld id="{306A89EF-46FC-4755-9D67-1F040FB7B8F0}" type="datetimeFigureOut">
              <a:rPr lang="en-GB" smtClean="0"/>
              <a:t>24/02/2025</a:t>
            </a:fld>
            <a:endParaRPr lang="en-GB"/>
          </a:p>
        </p:txBody>
      </p:sp>
      <p:sp>
        <p:nvSpPr>
          <p:cNvPr id="5" name="Footer Placeholder 4">
            <a:extLst>
              <a:ext uri="{FF2B5EF4-FFF2-40B4-BE49-F238E27FC236}">
                <a16:creationId xmlns:a16="http://schemas.microsoft.com/office/drawing/2014/main" id="{B1159AFC-FF70-E7B6-62C4-0DC8F010F1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CDEAC9-E887-F154-62F1-B87B8D1AAE8D}"/>
              </a:ext>
            </a:extLst>
          </p:cNvPr>
          <p:cNvSpPr>
            <a:spLocks noGrp="1"/>
          </p:cNvSpPr>
          <p:nvPr>
            <p:ph type="sldNum" sz="quarter" idx="12"/>
          </p:nvPr>
        </p:nvSpPr>
        <p:spPr/>
        <p:txBody>
          <a:bodyPr/>
          <a:lstStyle/>
          <a:p>
            <a:fld id="{50FD7F0E-A1AA-41B4-A1C8-F5339AAD9498}" type="slidenum">
              <a:rPr lang="en-GB" smtClean="0"/>
              <a:t>‹#›</a:t>
            </a:fld>
            <a:endParaRPr lang="en-GB"/>
          </a:p>
        </p:txBody>
      </p:sp>
    </p:spTree>
    <p:extLst>
      <p:ext uri="{BB962C8B-B14F-4D97-AF65-F5344CB8AC3E}">
        <p14:creationId xmlns:p14="http://schemas.microsoft.com/office/powerpoint/2010/main" val="211171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00E8-4168-4465-1C28-F50B75096769}"/>
              </a:ext>
            </a:extLst>
          </p:cNvPr>
          <p:cNvSpPr>
            <a:spLocks noGrp="1"/>
          </p:cNvSpPr>
          <p:nvPr>
            <p:ph type="title"/>
          </p:nvPr>
        </p:nvSpPr>
        <p:spPr/>
        <p:txBody>
          <a:bodyPr/>
          <a:lstStyle>
            <a:lvl1pPr>
              <a:defRPr>
                <a:solidFill>
                  <a:srgbClr val="00FFCC"/>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628D9B4B-84E0-7573-FFF2-BAA3046F4C1E}"/>
              </a:ext>
            </a:extLst>
          </p:cNvPr>
          <p:cNvSpPr>
            <a:spLocks noGrp="1"/>
          </p:cNvSpPr>
          <p:nvPr>
            <p:ph idx="1"/>
          </p:nvPr>
        </p:nvSpPr>
        <p:spPr/>
        <p:txBody>
          <a:bodyPr/>
          <a:lstStyle>
            <a:lvl1pPr>
              <a:defRPr>
                <a:solidFill>
                  <a:srgbClr val="00FFCC"/>
                </a:solidFill>
              </a:defRPr>
            </a:lvl1pPr>
            <a:lvl2pPr>
              <a:defRPr>
                <a:solidFill>
                  <a:srgbClr val="00FFCC"/>
                </a:solidFill>
              </a:defRPr>
            </a:lvl2pPr>
            <a:lvl3pPr>
              <a:defRPr>
                <a:solidFill>
                  <a:srgbClr val="00FFCC"/>
                </a:solidFill>
              </a:defRPr>
            </a:lvl3pPr>
            <a:lvl4pPr>
              <a:defRPr>
                <a:solidFill>
                  <a:srgbClr val="00FFCC"/>
                </a:solidFill>
              </a:defRPr>
            </a:lvl4pPr>
            <a:lvl5pPr>
              <a:defRPr>
                <a:solidFill>
                  <a:srgbClr val="00FFCC"/>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A39DDECA-2A2F-7C3A-5730-97EB0BB63CEF}"/>
              </a:ext>
            </a:extLst>
          </p:cNvPr>
          <p:cNvSpPr>
            <a:spLocks noGrp="1"/>
          </p:cNvSpPr>
          <p:nvPr>
            <p:ph type="dt" sz="half" idx="10"/>
          </p:nvPr>
        </p:nvSpPr>
        <p:spPr/>
        <p:txBody>
          <a:bodyPr/>
          <a:lstStyle/>
          <a:p>
            <a:fld id="{306A89EF-46FC-4755-9D67-1F040FB7B8F0}" type="datetimeFigureOut">
              <a:rPr lang="en-GB" smtClean="0"/>
              <a:t>24/02/2025</a:t>
            </a:fld>
            <a:endParaRPr lang="en-GB"/>
          </a:p>
        </p:txBody>
      </p:sp>
      <p:sp>
        <p:nvSpPr>
          <p:cNvPr id="5" name="Footer Placeholder 4">
            <a:extLst>
              <a:ext uri="{FF2B5EF4-FFF2-40B4-BE49-F238E27FC236}">
                <a16:creationId xmlns:a16="http://schemas.microsoft.com/office/drawing/2014/main" id="{111D057E-6880-7DF2-52B5-748AF2B21A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A1CBC-512B-D25B-5B80-B0E4A0B70347}"/>
              </a:ext>
            </a:extLst>
          </p:cNvPr>
          <p:cNvSpPr>
            <a:spLocks noGrp="1"/>
          </p:cNvSpPr>
          <p:nvPr>
            <p:ph type="sldNum" sz="quarter" idx="12"/>
          </p:nvPr>
        </p:nvSpPr>
        <p:spPr/>
        <p:txBody>
          <a:bodyPr/>
          <a:lstStyle/>
          <a:p>
            <a:fld id="{50FD7F0E-A1AA-41B4-A1C8-F5339AAD9498}" type="slidenum">
              <a:rPr lang="en-GB" smtClean="0"/>
              <a:t>‹#›</a:t>
            </a:fld>
            <a:endParaRPr lang="en-GB" dirty="0"/>
          </a:p>
        </p:txBody>
      </p:sp>
    </p:spTree>
    <p:extLst>
      <p:ext uri="{BB962C8B-B14F-4D97-AF65-F5344CB8AC3E}">
        <p14:creationId xmlns:p14="http://schemas.microsoft.com/office/powerpoint/2010/main" val="333440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7A5C-4D92-6BE4-01C3-3CC1B0C638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8C9C24A-1B1B-04EA-C630-35C3F9859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025D93-DB43-F6AF-269B-8A912B886F56}"/>
              </a:ext>
            </a:extLst>
          </p:cNvPr>
          <p:cNvSpPr>
            <a:spLocks noGrp="1"/>
          </p:cNvSpPr>
          <p:nvPr>
            <p:ph type="dt" sz="half" idx="10"/>
          </p:nvPr>
        </p:nvSpPr>
        <p:spPr/>
        <p:txBody>
          <a:bodyPr/>
          <a:lstStyle/>
          <a:p>
            <a:fld id="{306A89EF-46FC-4755-9D67-1F040FB7B8F0}" type="datetimeFigureOut">
              <a:rPr lang="en-GB" smtClean="0"/>
              <a:t>24/02/2025</a:t>
            </a:fld>
            <a:endParaRPr lang="en-GB"/>
          </a:p>
        </p:txBody>
      </p:sp>
      <p:sp>
        <p:nvSpPr>
          <p:cNvPr id="5" name="Footer Placeholder 4">
            <a:extLst>
              <a:ext uri="{FF2B5EF4-FFF2-40B4-BE49-F238E27FC236}">
                <a16:creationId xmlns:a16="http://schemas.microsoft.com/office/drawing/2014/main" id="{55EA9A00-8714-B8AA-A0F7-869043D0CE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6031A5-C11D-EA37-52BD-A4ACF1F2F2F4}"/>
              </a:ext>
            </a:extLst>
          </p:cNvPr>
          <p:cNvSpPr>
            <a:spLocks noGrp="1"/>
          </p:cNvSpPr>
          <p:nvPr>
            <p:ph type="sldNum" sz="quarter" idx="12"/>
          </p:nvPr>
        </p:nvSpPr>
        <p:spPr/>
        <p:txBody>
          <a:bodyPr/>
          <a:lstStyle/>
          <a:p>
            <a:fld id="{50FD7F0E-A1AA-41B4-A1C8-F5339AAD9498}" type="slidenum">
              <a:rPr lang="en-GB" smtClean="0"/>
              <a:t>‹#›</a:t>
            </a:fld>
            <a:endParaRPr lang="en-GB"/>
          </a:p>
        </p:txBody>
      </p:sp>
    </p:spTree>
    <p:extLst>
      <p:ext uri="{BB962C8B-B14F-4D97-AF65-F5344CB8AC3E}">
        <p14:creationId xmlns:p14="http://schemas.microsoft.com/office/powerpoint/2010/main" val="105998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2A372-7C52-EABA-C54A-BED5DB2FCED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CF92A74-5408-20C3-B0DC-A86ADCB3D4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99AC48D-EA16-1233-67C9-7EF2BCDEF26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EF86C95-B9F5-7D5A-02D9-7DC74A2D6DB6}"/>
              </a:ext>
            </a:extLst>
          </p:cNvPr>
          <p:cNvSpPr>
            <a:spLocks noGrp="1"/>
          </p:cNvSpPr>
          <p:nvPr>
            <p:ph type="dt" sz="half" idx="10"/>
          </p:nvPr>
        </p:nvSpPr>
        <p:spPr/>
        <p:txBody>
          <a:bodyPr/>
          <a:lstStyle/>
          <a:p>
            <a:fld id="{306A89EF-46FC-4755-9D67-1F040FB7B8F0}" type="datetimeFigureOut">
              <a:rPr lang="en-GB" smtClean="0"/>
              <a:t>24/02/2025</a:t>
            </a:fld>
            <a:endParaRPr lang="en-GB"/>
          </a:p>
        </p:txBody>
      </p:sp>
      <p:sp>
        <p:nvSpPr>
          <p:cNvPr id="6" name="Footer Placeholder 5">
            <a:extLst>
              <a:ext uri="{FF2B5EF4-FFF2-40B4-BE49-F238E27FC236}">
                <a16:creationId xmlns:a16="http://schemas.microsoft.com/office/drawing/2014/main" id="{EA7CB1D6-DA45-A594-7C3B-763DE7E315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85A88B-04D4-02FC-7D4D-9D48259E9BCD}"/>
              </a:ext>
            </a:extLst>
          </p:cNvPr>
          <p:cNvSpPr>
            <a:spLocks noGrp="1"/>
          </p:cNvSpPr>
          <p:nvPr>
            <p:ph type="sldNum" sz="quarter" idx="12"/>
          </p:nvPr>
        </p:nvSpPr>
        <p:spPr/>
        <p:txBody>
          <a:bodyPr/>
          <a:lstStyle/>
          <a:p>
            <a:fld id="{50FD7F0E-A1AA-41B4-A1C8-F5339AAD9498}" type="slidenum">
              <a:rPr lang="en-GB" smtClean="0"/>
              <a:t>‹#›</a:t>
            </a:fld>
            <a:endParaRPr lang="en-GB"/>
          </a:p>
        </p:txBody>
      </p:sp>
    </p:spTree>
    <p:extLst>
      <p:ext uri="{BB962C8B-B14F-4D97-AF65-F5344CB8AC3E}">
        <p14:creationId xmlns:p14="http://schemas.microsoft.com/office/powerpoint/2010/main" val="349279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1AD6-0241-FD1A-2435-A4D68D4F9B4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53D1C4D-9D5F-22C3-C6EA-A2C66A866B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92FDF6-80B8-8BFB-A467-B3D16B39D41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87A4704-EC74-FD49-772B-597BA8376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122561B-4365-A8E8-158A-18C5C4A03B0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993F377-368E-4917-A42E-02E930C89549}"/>
              </a:ext>
            </a:extLst>
          </p:cNvPr>
          <p:cNvSpPr>
            <a:spLocks noGrp="1"/>
          </p:cNvSpPr>
          <p:nvPr>
            <p:ph type="dt" sz="half" idx="10"/>
          </p:nvPr>
        </p:nvSpPr>
        <p:spPr/>
        <p:txBody>
          <a:bodyPr/>
          <a:lstStyle/>
          <a:p>
            <a:fld id="{306A89EF-46FC-4755-9D67-1F040FB7B8F0}" type="datetimeFigureOut">
              <a:rPr lang="en-GB" smtClean="0"/>
              <a:t>24/02/2025</a:t>
            </a:fld>
            <a:endParaRPr lang="en-GB"/>
          </a:p>
        </p:txBody>
      </p:sp>
      <p:sp>
        <p:nvSpPr>
          <p:cNvPr id="8" name="Footer Placeholder 7">
            <a:extLst>
              <a:ext uri="{FF2B5EF4-FFF2-40B4-BE49-F238E27FC236}">
                <a16:creationId xmlns:a16="http://schemas.microsoft.com/office/drawing/2014/main" id="{86017D29-69C5-6FD9-7752-50CCA9EE47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EBCC46-A761-0B28-F9BB-0406E1D808D9}"/>
              </a:ext>
            </a:extLst>
          </p:cNvPr>
          <p:cNvSpPr>
            <a:spLocks noGrp="1"/>
          </p:cNvSpPr>
          <p:nvPr>
            <p:ph type="sldNum" sz="quarter" idx="12"/>
          </p:nvPr>
        </p:nvSpPr>
        <p:spPr/>
        <p:txBody>
          <a:bodyPr/>
          <a:lstStyle/>
          <a:p>
            <a:fld id="{50FD7F0E-A1AA-41B4-A1C8-F5339AAD9498}" type="slidenum">
              <a:rPr lang="en-GB" smtClean="0"/>
              <a:t>‹#›</a:t>
            </a:fld>
            <a:endParaRPr lang="en-GB"/>
          </a:p>
        </p:txBody>
      </p:sp>
    </p:spTree>
    <p:extLst>
      <p:ext uri="{BB962C8B-B14F-4D97-AF65-F5344CB8AC3E}">
        <p14:creationId xmlns:p14="http://schemas.microsoft.com/office/powerpoint/2010/main" val="33004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77C8-F42E-9105-BD72-DDDBDD313C8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F47C1FA-11DF-EC8F-08BC-7F336D300BEE}"/>
              </a:ext>
            </a:extLst>
          </p:cNvPr>
          <p:cNvSpPr>
            <a:spLocks noGrp="1"/>
          </p:cNvSpPr>
          <p:nvPr>
            <p:ph type="dt" sz="half" idx="10"/>
          </p:nvPr>
        </p:nvSpPr>
        <p:spPr/>
        <p:txBody>
          <a:bodyPr/>
          <a:lstStyle/>
          <a:p>
            <a:fld id="{306A89EF-46FC-4755-9D67-1F040FB7B8F0}" type="datetimeFigureOut">
              <a:rPr lang="en-GB" smtClean="0"/>
              <a:t>24/02/2025</a:t>
            </a:fld>
            <a:endParaRPr lang="en-GB"/>
          </a:p>
        </p:txBody>
      </p:sp>
      <p:sp>
        <p:nvSpPr>
          <p:cNvPr id="4" name="Footer Placeholder 3">
            <a:extLst>
              <a:ext uri="{FF2B5EF4-FFF2-40B4-BE49-F238E27FC236}">
                <a16:creationId xmlns:a16="http://schemas.microsoft.com/office/drawing/2014/main" id="{6C085909-2199-D9E8-DB52-20D3B7F782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C9B0CD-A289-3685-4922-5640CA2E2A52}"/>
              </a:ext>
            </a:extLst>
          </p:cNvPr>
          <p:cNvSpPr>
            <a:spLocks noGrp="1"/>
          </p:cNvSpPr>
          <p:nvPr>
            <p:ph type="sldNum" sz="quarter" idx="12"/>
          </p:nvPr>
        </p:nvSpPr>
        <p:spPr/>
        <p:txBody>
          <a:bodyPr/>
          <a:lstStyle/>
          <a:p>
            <a:fld id="{50FD7F0E-A1AA-41B4-A1C8-F5339AAD9498}" type="slidenum">
              <a:rPr lang="en-GB" smtClean="0"/>
              <a:t>‹#›</a:t>
            </a:fld>
            <a:endParaRPr lang="en-GB"/>
          </a:p>
        </p:txBody>
      </p:sp>
    </p:spTree>
    <p:extLst>
      <p:ext uri="{BB962C8B-B14F-4D97-AF65-F5344CB8AC3E}">
        <p14:creationId xmlns:p14="http://schemas.microsoft.com/office/powerpoint/2010/main" val="62991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BDC97-FE1F-53DC-5467-8FC4434B136C}"/>
              </a:ext>
            </a:extLst>
          </p:cNvPr>
          <p:cNvSpPr>
            <a:spLocks noGrp="1"/>
          </p:cNvSpPr>
          <p:nvPr>
            <p:ph type="dt" sz="half" idx="10"/>
          </p:nvPr>
        </p:nvSpPr>
        <p:spPr/>
        <p:txBody>
          <a:bodyPr/>
          <a:lstStyle/>
          <a:p>
            <a:fld id="{306A89EF-46FC-4755-9D67-1F040FB7B8F0}" type="datetimeFigureOut">
              <a:rPr lang="en-GB" smtClean="0"/>
              <a:t>24/02/2025</a:t>
            </a:fld>
            <a:endParaRPr lang="en-GB"/>
          </a:p>
        </p:txBody>
      </p:sp>
      <p:sp>
        <p:nvSpPr>
          <p:cNvPr id="3" name="Footer Placeholder 2">
            <a:extLst>
              <a:ext uri="{FF2B5EF4-FFF2-40B4-BE49-F238E27FC236}">
                <a16:creationId xmlns:a16="http://schemas.microsoft.com/office/drawing/2014/main" id="{9088B8A5-5BAC-2094-8CBF-38C1E7E097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228C4A-EE36-2251-89A2-0A930BCFDA41}"/>
              </a:ext>
            </a:extLst>
          </p:cNvPr>
          <p:cNvSpPr>
            <a:spLocks noGrp="1"/>
          </p:cNvSpPr>
          <p:nvPr>
            <p:ph type="sldNum" sz="quarter" idx="12"/>
          </p:nvPr>
        </p:nvSpPr>
        <p:spPr/>
        <p:txBody>
          <a:bodyPr/>
          <a:lstStyle/>
          <a:p>
            <a:fld id="{50FD7F0E-A1AA-41B4-A1C8-F5339AAD9498}" type="slidenum">
              <a:rPr lang="en-GB" smtClean="0"/>
              <a:t>‹#›</a:t>
            </a:fld>
            <a:endParaRPr lang="en-GB"/>
          </a:p>
        </p:txBody>
      </p:sp>
    </p:spTree>
    <p:extLst>
      <p:ext uri="{BB962C8B-B14F-4D97-AF65-F5344CB8AC3E}">
        <p14:creationId xmlns:p14="http://schemas.microsoft.com/office/powerpoint/2010/main" val="412392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5340-5F15-8E6D-D6C8-7A93CA84A0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D03BCBC-AAA5-9081-873D-46B9F0FC5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9CCBA4E-1B6F-BBBC-4CEE-F81D2C2C1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76AF62-66E5-783E-9B3E-50274F5AB1DA}"/>
              </a:ext>
            </a:extLst>
          </p:cNvPr>
          <p:cNvSpPr>
            <a:spLocks noGrp="1"/>
          </p:cNvSpPr>
          <p:nvPr>
            <p:ph type="dt" sz="half" idx="10"/>
          </p:nvPr>
        </p:nvSpPr>
        <p:spPr/>
        <p:txBody>
          <a:bodyPr/>
          <a:lstStyle/>
          <a:p>
            <a:fld id="{306A89EF-46FC-4755-9D67-1F040FB7B8F0}" type="datetimeFigureOut">
              <a:rPr lang="en-GB" smtClean="0"/>
              <a:t>24/02/2025</a:t>
            </a:fld>
            <a:endParaRPr lang="en-GB"/>
          </a:p>
        </p:txBody>
      </p:sp>
      <p:sp>
        <p:nvSpPr>
          <p:cNvPr id="6" name="Footer Placeholder 5">
            <a:extLst>
              <a:ext uri="{FF2B5EF4-FFF2-40B4-BE49-F238E27FC236}">
                <a16:creationId xmlns:a16="http://schemas.microsoft.com/office/drawing/2014/main" id="{66777004-AC2D-A49F-0C35-8120E8ED1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38043A-0B7E-F977-C2AB-56BCBC1CAADA}"/>
              </a:ext>
            </a:extLst>
          </p:cNvPr>
          <p:cNvSpPr>
            <a:spLocks noGrp="1"/>
          </p:cNvSpPr>
          <p:nvPr>
            <p:ph type="sldNum" sz="quarter" idx="12"/>
          </p:nvPr>
        </p:nvSpPr>
        <p:spPr/>
        <p:txBody>
          <a:bodyPr/>
          <a:lstStyle/>
          <a:p>
            <a:fld id="{50FD7F0E-A1AA-41B4-A1C8-F5339AAD9498}" type="slidenum">
              <a:rPr lang="en-GB" smtClean="0"/>
              <a:t>‹#›</a:t>
            </a:fld>
            <a:endParaRPr lang="en-GB"/>
          </a:p>
        </p:txBody>
      </p:sp>
    </p:spTree>
    <p:extLst>
      <p:ext uri="{BB962C8B-B14F-4D97-AF65-F5344CB8AC3E}">
        <p14:creationId xmlns:p14="http://schemas.microsoft.com/office/powerpoint/2010/main" val="279437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54E0-932B-7FF6-789F-C9A1EC91A0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5AA7FFA-D4C0-14E9-6D9D-1301085481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F6088D-B47B-CDFC-9802-5254BFBDD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F348CA-688C-01BB-809E-DF6224BA89B8}"/>
              </a:ext>
            </a:extLst>
          </p:cNvPr>
          <p:cNvSpPr>
            <a:spLocks noGrp="1"/>
          </p:cNvSpPr>
          <p:nvPr>
            <p:ph type="dt" sz="half" idx="10"/>
          </p:nvPr>
        </p:nvSpPr>
        <p:spPr/>
        <p:txBody>
          <a:bodyPr/>
          <a:lstStyle/>
          <a:p>
            <a:fld id="{306A89EF-46FC-4755-9D67-1F040FB7B8F0}" type="datetimeFigureOut">
              <a:rPr lang="en-GB" smtClean="0"/>
              <a:t>24/02/2025</a:t>
            </a:fld>
            <a:endParaRPr lang="en-GB"/>
          </a:p>
        </p:txBody>
      </p:sp>
      <p:sp>
        <p:nvSpPr>
          <p:cNvPr id="6" name="Footer Placeholder 5">
            <a:extLst>
              <a:ext uri="{FF2B5EF4-FFF2-40B4-BE49-F238E27FC236}">
                <a16:creationId xmlns:a16="http://schemas.microsoft.com/office/drawing/2014/main" id="{85E071D8-379A-3BEB-7EE5-F43DDFFEF3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6B478A-FA62-0C2D-2B85-D70C2E0A778D}"/>
              </a:ext>
            </a:extLst>
          </p:cNvPr>
          <p:cNvSpPr>
            <a:spLocks noGrp="1"/>
          </p:cNvSpPr>
          <p:nvPr>
            <p:ph type="sldNum" sz="quarter" idx="12"/>
          </p:nvPr>
        </p:nvSpPr>
        <p:spPr/>
        <p:txBody>
          <a:bodyPr/>
          <a:lstStyle/>
          <a:p>
            <a:fld id="{50FD7F0E-A1AA-41B4-A1C8-F5339AAD9498}" type="slidenum">
              <a:rPr lang="en-GB" smtClean="0"/>
              <a:t>‹#›</a:t>
            </a:fld>
            <a:endParaRPr lang="en-GB"/>
          </a:p>
        </p:txBody>
      </p:sp>
    </p:spTree>
    <p:extLst>
      <p:ext uri="{BB962C8B-B14F-4D97-AF65-F5344CB8AC3E}">
        <p14:creationId xmlns:p14="http://schemas.microsoft.com/office/powerpoint/2010/main" val="86305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48878-6D9F-BE6C-510B-F52473C63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5160320-1D24-F37A-9EEE-7365D919A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A4BC80-21C8-F46D-5EDD-DB16AB406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A89EF-46FC-4755-9D67-1F040FB7B8F0}" type="datetimeFigureOut">
              <a:rPr lang="en-GB" smtClean="0"/>
              <a:t>24/02/2025</a:t>
            </a:fld>
            <a:endParaRPr lang="en-GB"/>
          </a:p>
        </p:txBody>
      </p:sp>
      <p:sp>
        <p:nvSpPr>
          <p:cNvPr id="5" name="Footer Placeholder 4">
            <a:extLst>
              <a:ext uri="{FF2B5EF4-FFF2-40B4-BE49-F238E27FC236}">
                <a16:creationId xmlns:a16="http://schemas.microsoft.com/office/drawing/2014/main" id="{469B7070-6D10-CC16-640A-E8562846A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4B4866-BD82-0892-4AD8-1721771035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D7F0E-A1AA-41B4-A1C8-F5339AAD9498}" type="slidenum">
              <a:rPr lang="en-GB" smtClean="0"/>
              <a:t>‹#›</a:t>
            </a:fld>
            <a:endParaRPr lang="en-GB"/>
          </a:p>
        </p:txBody>
      </p:sp>
    </p:spTree>
    <p:extLst>
      <p:ext uri="{BB962C8B-B14F-4D97-AF65-F5344CB8AC3E}">
        <p14:creationId xmlns:p14="http://schemas.microsoft.com/office/powerpoint/2010/main" val="114087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oo1HhG784DA?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kcSEzpvzbLU?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K3YtPgWONNM?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3wwEDDWEzjQ?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widYzJu-8Ho?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nKyYNBPJquE?feature=oembed" TargetMode="External"/><Relationship Id="rId1" Type="http://schemas.openxmlformats.org/officeDocument/2006/relationships/video" Target="https://www.youtube.com/embed/C67_g12sdy4?feature=oembed"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kPmhVhRmc0I?feature=oembed" TargetMode="External"/><Relationship Id="rId1" Type="http://schemas.openxmlformats.org/officeDocument/2006/relationships/video" Target="https://www.youtube.com/embed/t588qim8FNo?feature=oembed" TargetMode="Externa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dFjUMdVMT0Y?feature=oembed" TargetMode="External"/><Relationship Id="rId1" Type="http://schemas.openxmlformats.org/officeDocument/2006/relationships/video" Target="https://www.youtube.com/embed/WFfAN5j1Qao?feature=oembed" TargetMode="External"/><Relationship Id="rId5" Type="http://schemas.openxmlformats.org/officeDocument/2006/relationships/image" Target="../media/image51.jpe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gBDheAUtBMs?feature=oembed"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2.xml"/><Relationship Id="rId1" Type="http://schemas.openxmlformats.org/officeDocument/2006/relationships/video" Target="https://www.youtube.com/embed/aSdQJHJ5ChE?feature=oembed"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video" Target="https://www.youtube.com/embed/cGExKhl-KAM?feature=oembed"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NSISFWmljz0?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73E8-693A-AE8F-91FB-EBADD212E125}"/>
              </a:ext>
            </a:extLst>
          </p:cNvPr>
          <p:cNvSpPr>
            <a:spLocks noGrp="1"/>
          </p:cNvSpPr>
          <p:nvPr>
            <p:ph type="ctrTitle"/>
          </p:nvPr>
        </p:nvSpPr>
        <p:spPr/>
        <p:txBody>
          <a:bodyPr>
            <a:normAutofit fontScale="90000"/>
          </a:bodyPr>
          <a:lstStyle/>
          <a:p>
            <a:r>
              <a:rPr lang="en-GB" dirty="0">
                <a:solidFill>
                  <a:srgbClr val="00FFCC"/>
                </a:solidFill>
              </a:rPr>
              <a:t>Johnny Trojan Horse’s </a:t>
            </a:r>
            <a:r>
              <a:rPr lang="en-GB" dirty="0" err="1">
                <a:solidFill>
                  <a:srgbClr val="00FFCC"/>
                </a:solidFill>
              </a:rPr>
              <a:t>Rootin</a:t>
            </a:r>
            <a:r>
              <a:rPr lang="en-GB" dirty="0">
                <a:solidFill>
                  <a:srgbClr val="00FFCC"/>
                </a:solidFill>
              </a:rPr>
              <a:t>’ </a:t>
            </a:r>
            <a:r>
              <a:rPr lang="en-GB" dirty="0" err="1">
                <a:solidFill>
                  <a:srgbClr val="00FFCC"/>
                </a:solidFill>
              </a:rPr>
              <a:t>Tootin</a:t>
            </a:r>
            <a:r>
              <a:rPr lang="en-GB" dirty="0">
                <a:solidFill>
                  <a:srgbClr val="00FFCC"/>
                </a:solidFill>
              </a:rPr>
              <a:t>’ Journey To The Centre Of The CPU</a:t>
            </a:r>
          </a:p>
        </p:txBody>
      </p:sp>
      <p:sp>
        <p:nvSpPr>
          <p:cNvPr id="3" name="Subtitle 2">
            <a:extLst>
              <a:ext uri="{FF2B5EF4-FFF2-40B4-BE49-F238E27FC236}">
                <a16:creationId xmlns:a16="http://schemas.microsoft.com/office/drawing/2014/main" id="{9EA3CF52-8232-C5D0-185F-A91B9204D1B4}"/>
              </a:ext>
            </a:extLst>
          </p:cNvPr>
          <p:cNvSpPr>
            <a:spLocks noGrp="1"/>
          </p:cNvSpPr>
          <p:nvPr>
            <p:ph type="subTitle" idx="1"/>
          </p:nvPr>
        </p:nvSpPr>
        <p:spPr/>
        <p:txBody>
          <a:bodyPr/>
          <a:lstStyle/>
          <a:p>
            <a:r>
              <a:rPr lang="en-GB" dirty="0">
                <a:solidFill>
                  <a:srgbClr val="00FFCC"/>
                </a:solidFill>
              </a:rPr>
              <a:t>By Reece Dickens</a:t>
            </a:r>
          </a:p>
        </p:txBody>
      </p:sp>
    </p:spTree>
    <p:extLst>
      <p:ext uri="{BB962C8B-B14F-4D97-AF65-F5344CB8AC3E}">
        <p14:creationId xmlns:p14="http://schemas.microsoft.com/office/powerpoint/2010/main" val="427995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EA16E-A17A-1F72-E93C-930E71F27BA6}"/>
              </a:ext>
            </a:extLst>
          </p:cNvPr>
          <p:cNvSpPr>
            <a:spLocks noGrp="1"/>
          </p:cNvSpPr>
          <p:nvPr>
            <p:ph type="title"/>
          </p:nvPr>
        </p:nvSpPr>
        <p:spPr/>
        <p:txBody>
          <a:bodyPr/>
          <a:lstStyle/>
          <a:p>
            <a:endParaRPr lang="en-GB"/>
          </a:p>
        </p:txBody>
      </p:sp>
      <p:pic>
        <p:nvPicPr>
          <p:cNvPr id="6" name="Online Media 5" title="Celeste">
            <a:hlinkClick r:id="" action="ppaction://media"/>
            <a:extLst>
              <a:ext uri="{FF2B5EF4-FFF2-40B4-BE49-F238E27FC236}">
                <a16:creationId xmlns:a16="http://schemas.microsoft.com/office/drawing/2014/main" id="{BA7DF843-DF5E-A22D-C3DB-327B88B69C06}"/>
              </a:ext>
            </a:extLst>
          </p:cNvPr>
          <p:cNvPicPr>
            <a:picLocks noGrp="1" noRot="1" noChangeAspect="1"/>
          </p:cNvPicPr>
          <p:nvPr>
            <p:ph idx="1"/>
            <a:videoFile r:link="rId1"/>
          </p:nvPr>
        </p:nvPicPr>
        <p:blipFill>
          <a:blip r:embed="rId3"/>
          <a:stretch>
            <a:fillRect/>
          </a:stretch>
        </p:blipFill>
        <p:spPr>
          <a:xfrm>
            <a:off x="0" y="0"/>
            <a:ext cx="12192000" cy="6888945"/>
          </a:xfrm>
          <a:prstGeom prst="rect">
            <a:avLst/>
          </a:prstGeom>
        </p:spPr>
      </p:pic>
    </p:spTree>
    <p:extLst>
      <p:ext uri="{BB962C8B-B14F-4D97-AF65-F5344CB8AC3E}">
        <p14:creationId xmlns:p14="http://schemas.microsoft.com/office/powerpoint/2010/main" val="202914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985B0-C195-6790-B549-10D1189A0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1E668-54F3-57B7-423E-C72C62364A37}"/>
              </a:ext>
            </a:extLst>
          </p:cNvPr>
          <p:cNvSpPr>
            <a:spLocks noGrp="1"/>
          </p:cNvSpPr>
          <p:nvPr>
            <p:ph type="title"/>
          </p:nvPr>
        </p:nvSpPr>
        <p:spPr/>
        <p:txBody>
          <a:bodyPr/>
          <a:lstStyle/>
          <a:p>
            <a:r>
              <a:rPr lang="en-GB" dirty="0"/>
              <a:t>Game 4: Pizza Tower</a:t>
            </a:r>
          </a:p>
        </p:txBody>
      </p:sp>
      <p:pic>
        <p:nvPicPr>
          <p:cNvPr id="4" name="Online Media 3" title="Pizza Tower">
            <a:hlinkClick r:id="" action="ppaction://media"/>
            <a:extLst>
              <a:ext uri="{FF2B5EF4-FFF2-40B4-BE49-F238E27FC236}">
                <a16:creationId xmlns:a16="http://schemas.microsoft.com/office/drawing/2014/main" id="{660073E7-090E-BADD-DCBC-B51D477E66EA}"/>
              </a:ext>
            </a:extLst>
          </p:cNvPr>
          <p:cNvPicPr>
            <a:picLocks noRot="1" noChangeAspect="1"/>
          </p:cNvPicPr>
          <p:nvPr>
            <a:videoFile r:link="rId1"/>
          </p:nvPr>
        </p:nvPicPr>
        <p:blipFill>
          <a:blip r:embed="rId3"/>
          <a:stretch>
            <a:fillRect/>
          </a:stretch>
        </p:blipFill>
        <p:spPr>
          <a:xfrm>
            <a:off x="3095625" y="3188662"/>
            <a:ext cx="6000750" cy="3390431"/>
          </a:xfrm>
          <a:prstGeom prst="rect">
            <a:avLst/>
          </a:prstGeom>
        </p:spPr>
      </p:pic>
      <p:sp>
        <p:nvSpPr>
          <p:cNvPr id="7" name="TextBox 6">
            <a:extLst>
              <a:ext uri="{FF2B5EF4-FFF2-40B4-BE49-F238E27FC236}">
                <a16:creationId xmlns:a16="http://schemas.microsoft.com/office/drawing/2014/main" id="{56EC1A93-7B52-2345-B457-95406B8FA6E4}"/>
              </a:ext>
            </a:extLst>
          </p:cNvPr>
          <p:cNvSpPr txBox="1"/>
          <p:nvPr/>
        </p:nvSpPr>
        <p:spPr>
          <a:xfrm>
            <a:off x="803872" y="1557460"/>
            <a:ext cx="10584255" cy="1200329"/>
          </a:xfrm>
          <a:prstGeom prst="rect">
            <a:avLst/>
          </a:prstGeom>
          <a:noFill/>
        </p:spPr>
        <p:txBody>
          <a:bodyPr wrap="square" rtlCol="0">
            <a:spAutoFit/>
          </a:bodyPr>
          <a:lstStyle/>
          <a:p>
            <a:r>
              <a:rPr lang="en-GB" b="0" i="0" dirty="0">
                <a:solidFill>
                  <a:srgbClr val="00FFCC"/>
                </a:solidFill>
                <a:effectLst/>
              </a:rPr>
              <a:t>I understand why the game is taught to you this way due to its very complicated nature but this goes against the problem I am trying to solve. The overly </a:t>
            </a:r>
            <a:r>
              <a:rPr lang="en-GB" b="0" i="0" dirty="0" err="1">
                <a:solidFill>
                  <a:srgbClr val="00FFCC"/>
                </a:solidFill>
                <a:effectLst/>
              </a:rPr>
              <a:t>tutorialised</a:t>
            </a:r>
            <a:r>
              <a:rPr lang="en-GB" b="0" i="0" dirty="0">
                <a:solidFill>
                  <a:srgbClr val="00FFCC"/>
                </a:solidFill>
                <a:effectLst/>
              </a:rPr>
              <a:t> opening level and very complicated control scheme makes it hard to take anything from this game that I could incorporate into my game. I want my game to be slower paced like some of the earlier games I played.</a:t>
            </a:r>
            <a:endParaRPr lang="en-GB" dirty="0">
              <a:solidFill>
                <a:srgbClr val="00FFCC"/>
              </a:solidFill>
            </a:endParaRPr>
          </a:p>
        </p:txBody>
      </p:sp>
    </p:spTree>
    <p:extLst>
      <p:ext uri="{BB962C8B-B14F-4D97-AF65-F5344CB8AC3E}">
        <p14:creationId xmlns:p14="http://schemas.microsoft.com/office/powerpoint/2010/main" val="502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5F37A-A663-DA56-9BA8-91F95987C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849B-FADE-C04C-B2C9-09C5BD8B47AA}"/>
              </a:ext>
            </a:extLst>
          </p:cNvPr>
          <p:cNvSpPr>
            <a:spLocks noGrp="1"/>
          </p:cNvSpPr>
          <p:nvPr>
            <p:ph type="title"/>
          </p:nvPr>
        </p:nvSpPr>
        <p:spPr/>
        <p:txBody>
          <a:bodyPr/>
          <a:lstStyle/>
          <a:p>
            <a:r>
              <a:rPr lang="en-GB" dirty="0"/>
              <a:t>Game 5: Super Meat Boy</a:t>
            </a:r>
          </a:p>
        </p:txBody>
      </p:sp>
    </p:spTree>
    <p:extLst>
      <p:ext uri="{BB962C8B-B14F-4D97-AF65-F5344CB8AC3E}">
        <p14:creationId xmlns:p14="http://schemas.microsoft.com/office/powerpoint/2010/main" val="345639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EDEC-DA8E-DA33-AD09-E7AA737388C3}"/>
              </a:ext>
            </a:extLst>
          </p:cNvPr>
          <p:cNvSpPr>
            <a:spLocks noGrp="1"/>
          </p:cNvSpPr>
          <p:nvPr>
            <p:ph type="title"/>
          </p:nvPr>
        </p:nvSpPr>
        <p:spPr/>
        <p:txBody>
          <a:bodyPr/>
          <a:lstStyle/>
          <a:p>
            <a:endParaRPr lang="en-GB"/>
          </a:p>
        </p:txBody>
      </p:sp>
      <p:pic>
        <p:nvPicPr>
          <p:cNvPr id="6" name="Online Media 5" title="Meat Boy">
            <a:hlinkClick r:id="" action="ppaction://media"/>
            <a:extLst>
              <a:ext uri="{FF2B5EF4-FFF2-40B4-BE49-F238E27FC236}">
                <a16:creationId xmlns:a16="http://schemas.microsoft.com/office/drawing/2014/main" id="{AF04837D-0EA0-FBB8-1974-650A44881601}"/>
              </a:ext>
            </a:extLst>
          </p:cNvPr>
          <p:cNvPicPr>
            <a:picLocks noGrp="1" noRot="1" noChangeAspect="1"/>
          </p:cNvPicPr>
          <p:nvPr>
            <p:ph idx="1"/>
            <a:videoFile r:link="rId1"/>
          </p:nvPr>
        </p:nvPicPr>
        <p:blipFill>
          <a:blip r:embed="rId3"/>
          <a:stretch>
            <a:fillRect/>
          </a:stretch>
        </p:blipFill>
        <p:spPr>
          <a:xfrm>
            <a:off x="0" y="-69850"/>
            <a:ext cx="12260853" cy="6927850"/>
          </a:xfrm>
          <a:prstGeom prst="rect">
            <a:avLst/>
          </a:prstGeom>
        </p:spPr>
      </p:pic>
    </p:spTree>
    <p:extLst>
      <p:ext uri="{BB962C8B-B14F-4D97-AF65-F5344CB8AC3E}">
        <p14:creationId xmlns:p14="http://schemas.microsoft.com/office/powerpoint/2010/main" val="63884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1F6B-3FEA-7673-2CA5-096B20508201}"/>
              </a:ext>
            </a:extLst>
          </p:cNvPr>
          <p:cNvSpPr>
            <a:spLocks noGrp="1"/>
          </p:cNvSpPr>
          <p:nvPr>
            <p:ph type="title"/>
          </p:nvPr>
        </p:nvSpPr>
        <p:spPr/>
        <p:txBody>
          <a:bodyPr/>
          <a:lstStyle/>
          <a:p>
            <a:r>
              <a:rPr lang="en-GB" dirty="0"/>
              <a:t>Level Design</a:t>
            </a:r>
          </a:p>
        </p:txBody>
      </p:sp>
      <p:sp>
        <p:nvSpPr>
          <p:cNvPr id="3" name="Content Placeholder 2">
            <a:extLst>
              <a:ext uri="{FF2B5EF4-FFF2-40B4-BE49-F238E27FC236}">
                <a16:creationId xmlns:a16="http://schemas.microsoft.com/office/drawing/2014/main" id="{06A14A12-668B-F6D5-FC8E-B6C88914BB8F}"/>
              </a:ext>
            </a:extLst>
          </p:cNvPr>
          <p:cNvSpPr>
            <a:spLocks noGrp="1"/>
          </p:cNvSpPr>
          <p:nvPr>
            <p:ph idx="1"/>
          </p:nvPr>
        </p:nvSpPr>
        <p:spPr/>
        <p:txBody>
          <a:bodyPr>
            <a:normAutofit/>
          </a:bodyPr>
          <a:lstStyle/>
          <a:p>
            <a:r>
              <a:rPr lang="en-GB" sz="1800" dirty="0"/>
              <a:t>After looking at these games I took a step back and looked at how some games maps were laid out so I could get an idea of what mine should look like.</a:t>
            </a:r>
          </a:p>
        </p:txBody>
      </p:sp>
      <p:pic>
        <p:nvPicPr>
          <p:cNvPr id="4098" name="Picture 2">
            <a:extLst>
              <a:ext uri="{FF2B5EF4-FFF2-40B4-BE49-F238E27FC236}">
                <a16:creationId xmlns:a16="http://schemas.microsoft.com/office/drawing/2014/main" id="{F82AE830-DB2E-2F77-5C04-0FB17156F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2" y="2481064"/>
            <a:ext cx="6810375" cy="383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0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2C2C-B0A1-3AE2-5444-A2B6B948ADAD}"/>
              </a:ext>
            </a:extLst>
          </p:cNvPr>
          <p:cNvSpPr>
            <a:spLocks noGrp="1"/>
          </p:cNvSpPr>
          <p:nvPr>
            <p:ph type="title"/>
          </p:nvPr>
        </p:nvSpPr>
        <p:spPr/>
        <p:txBody>
          <a:bodyPr/>
          <a:lstStyle/>
          <a:p>
            <a:r>
              <a:rPr lang="en-GB" dirty="0"/>
              <a:t>Mechanics Design</a:t>
            </a:r>
          </a:p>
        </p:txBody>
      </p:sp>
      <p:sp>
        <p:nvSpPr>
          <p:cNvPr id="3" name="Content Placeholder 2">
            <a:extLst>
              <a:ext uri="{FF2B5EF4-FFF2-40B4-BE49-F238E27FC236}">
                <a16:creationId xmlns:a16="http://schemas.microsoft.com/office/drawing/2014/main" id="{AC8BDA4A-19A3-10C4-4533-118ED9ECCAD3}"/>
              </a:ext>
            </a:extLst>
          </p:cNvPr>
          <p:cNvSpPr>
            <a:spLocks noGrp="1"/>
          </p:cNvSpPr>
          <p:nvPr>
            <p:ph idx="1"/>
          </p:nvPr>
        </p:nvSpPr>
        <p:spPr/>
        <p:txBody>
          <a:bodyPr>
            <a:normAutofit/>
          </a:bodyPr>
          <a:lstStyle/>
          <a:p>
            <a:r>
              <a:rPr lang="en-GB" sz="2400" dirty="0"/>
              <a:t>After conducting my research, I began to design the core mechanics of my level.</a:t>
            </a:r>
          </a:p>
          <a:p>
            <a:r>
              <a:rPr lang="en-GB" sz="2400" dirty="0"/>
              <a:t>This included the character mechanics and obstacle mechanics</a:t>
            </a:r>
          </a:p>
        </p:txBody>
      </p:sp>
    </p:spTree>
    <p:extLst>
      <p:ext uri="{BB962C8B-B14F-4D97-AF65-F5344CB8AC3E}">
        <p14:creationId xmlns:p14="http://schemas.microsoft.com/office/powerpoint/2010/main" val="384880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EA83-255F-4C62-C3E4-AAC5BA14C308}"/>
              </a:ext>
            </a:extLst>
          </p:cNvPr>
          <p:cNvSpPr>
            <a:spLocks noGrp="1"/>
          </p:cNvSpPr>
          <p:nvPr>
            <p:ph type="title"/>
          </p:nvPr>
        </p:nvSpPr>
        <p:spPr/>
        <p:txBody>
          <a:bodyPr/>
          <a:lstStyle/>
          <a:p>
            <a:r>
              <a:rPr lang="en-GB" dirty="0"/>
              <a:t>Player Movement:</a:t>
            </a:r>
          </a:p>
        </p:txBody>
      </p:sp>
      <p:pic>
        <p:nvPicPr>
          <p:cNvPr id="4" name="Picture 3">
            <a:extLst>
              <a:ext uri="{FF2B5EF4-FFF2-40B4-BE49-F238E27FC236}">
                <a16:creationId xmlns:a16="http://schemas.microsoft.com/office/drawing/2014/main" id="{44A0EBC3-8E21-7F89-74F6-C27E9A6150C8}"/>
              </a:ext>
            </a:extLst>
          </p:cNvPr>
          <p:cNvPicPr>
            <a:picLocks noChangeAspect="1"/>
          </p:cNvPicPr>
          <p:nvPr/>
        </p:nvPicPr>
        <p:blipFill>
          <a:blip r:embed="rId2"/>
          <a:stretch>
            <a:fillRect/>
          </a:stretch>
        </p:blipFill>
        <p:spPr>
          <a:xfrm>
            <a:off x="418638" y="2901410"/>
            <a:ext cx="2756680" cy="2169327"/>
          </a:xfrm>
          <a:prstGeom prst="rect">
            <a:avLst/>
          </a:prstGeom>
        </p:spPr>
      </p:pic>
      <p:pic>
        <p:nvPicPr>
          <p:cNvPr id="5" name="Picture 4">
            <a:extLst>
              <a:ext uri="{FF2B5EF4-FFF2-40B4-BE49-F238E27FC236}">
                <a16:creationId xmlns:a16="http://schemas.microsoft.com/office/drawing/2014/main" id="{8B80B458-AA0D-A61A-786E-6B96D2E8D20E}"/>
              </a:ext>
            </a:extLst>
          </p:cNvPr>
          <p:cNvPicPr>
            <a:picLocks noChangeAspect="1"/>
          </p:cNvPicPr>
          <p:nvPr/>
        </p:nvPicPr>
        <p:blipFill>
          <a:blip r:embed="rId3"/>
          <a:stretch>
            <a:fillRect/>
          </a:stretch>
        </p:blipFill>
        <p:spPr>
          <a:xfrm>
            <a:off x="4414191" y="2901409"/>
            <a:ext cx="3326090" cy="2169327"/>
          </a:xfrm>
          <a:prstGeom prst="rect">
            <a:avLst/>
          </a:prstGeom>
        </p:spPr>
      </p:pic>
      <p:pic>
        <p:nvPicPr>
          <p:cNvPr id="6" name="Picture 5">
            <a:extLst>
              <a:ext uri="{FF2B5EF4-FFF2-40B4-BE49-F238E27FC236}">
                <a16:creationId xmlns:a16="http://schemas.microsoft.com/office/drawing/2014/main" id="{7749BBD0-7E87-2B39-9367-6170FADEAE44}"/>
              </a:ext>
            </a:extLst>
          </p:cNvPr>
          <p:cNvPicPr>
            <a:picLocks noChangeAspect="1"/>
          </p:cNvPicPr>
          <p:nvPr/>
        </p:nvPicPr>
        <p:blipFill>
          <a:blip r:embed="rId4"/>
          <a:stretch>
            <a:fillRect/>
          </a:stretch>
        </p:blipFill>
        <p:spPr>
          <a:xfrm>
            <a:off x="8979154" y="2901409"/>
            <a:ext cx="2618636" cy="2169327"/>
          </a:xfrm>
          <a:prstGeom prst="rect">
            <a:avLst/>
          </a:prstGeom>
        </p:spPr>
      </p:pic>
      <p:sp>
        <p:nvSpPr>
          <p:cNvPr id="10" name="TextBox 9">
            <a:extLst>
              <a:ext uri="{FF2B5EF4-FFF2-40B4-BE49-F238E27FC236}">
                <a16:creationId xmlns:a16="http://schemas.microsoft.com/office/drawing/2014/main" id="{5EE3AA8F-3B0B-4D10-7C2D-E34BCD0E344E}"/>
              </a:ext>
            </a:extLst>
          </p:cNvPr>
          <p:cNvSpPr txBox="1"/>
          <p:nvPr/>
        </p:nvSpPr>
        <p:spPr>
          <a:xfrm>
            <a:off x="8979154" y="5140619"/>
            <a:ext cx="2618636" cy="1169551"/>
          </a:xfrm>
          <a:prstGeom prst="rect">
            <a:avLst/>
          </a:prstGeom>
          <a:noFill/>
        </p:spPr>
        <p:txBody>
          <a:bodyPr wrap="square" rtlCol="0">
            <a:spAutoFit/>
          </a:bodyPr>
          <a:lstStyle/>
          <a:p>
            <a:r>
              <a:rPr lang="en-GB" sz="1400" dirty="0">
                <a:solidFill>
                  <a:srgbClr val="00FFCC"/>
                </a:solidFill>
              </a:rPr>
              <a:t>Ladders are used to transition the player from one screen to the next vertically and will be covered more in the camera section.</a:t>
            </a:r>
          </a:p>
        </p:txBody>
      </p:sp>
    </p:spTree>
    <p:extLst>
      <p:ext uri="{BB962C8B-B14F-4D97-AF65-F5344CB8AC3E}">
        <p14:creationId xmlns:p14="http://schemas.microsoft.com/office/powerpoint/2010/main" val="96765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F5B0-6336-7FBB-93E9-6F6919C11AF2}"/>
              </a:ext>
            </a:extLst>
          </p:cNvPr>
          <p:cNvSpPr>
            <a:spLocks noGrp="1"/>
          </p:cNvSpPr>
          <p:nvPr>
            <p:ph type="title"/>
          </p:nvPr>
        </p:nvSpPr>
        <p:spPr/>
        <p:txBody>
          <a:bodyPr/>
          <a:lstStyle/>
          <a:p>
            <a:r>
              <a:rPr lang="en-GB" dirty="0"/>
              <a:t>Player Attacks:</a:t>
            </a:r>
          </a:p>
        </p:txBody>
      </p:sp>
      <p:sp>
        <p:nvSpPr>
          <p:cNvPr id="3" name="Content Placeholder 2">
            <a:extLst>
              <a:ext uri="{FF2B5EF4-FFF2-40B4-BE49-F238E27FC236}">
                <a16:creationId xmlns:a16="http://schemas.microsoft.com/office/drawing/2014/main" id="{BD08CAFA-DA74-7914-79CC-977D11429A44}"/>
              </a:ext>
            </a:extLst>
          </p:cNvPr>
          <p:cNvSpPr>
            <a:spLocks noGrp="1"/>
          </p:cNvSpPr>
          <p:nvPr>
            <p:ph idx="1"/>
          </p:nvPr>
        </p:nvSpPr>
        <p:spPr/>
        <p:txBody>
          <a:bodyPr>
            <a:normAutofit/>
          </a:bodyPr>
          <a:lstStyle/>
          <a:p>
            <a:r>
              <a:rPr lang="en-GB" sz="1400" dirty="0"/>
              <a:t>The player attack went through several design ideas:</a:t>
            </a:r>
          </a:p>
        </p:txBody>
      </p:sp>
      <p:pic>
        <p:nvPicPr>
          <p:cNvPr id="1028" name="Picture 4">
            <a:extLst>
              <a:ext uri="{FF2B5EF4-FFF2-40B4-BE49-F238E27FC236}">
                <a16:creationId xmlns:a16="http://schemas.microsoft.com/office/drawing/2014/main" id="{81E3F83A-D9E6-9D1C-5238-B77C9053E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21" y="4157124"/>
            <a:ext cx="4338328" cy="24653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13BA89C-1C8A-B1E1-0353-D68C0F17E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524" y="2242507"/>
            <a:ext cx="4167006" cy="23729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928F2C9-2E58-BCED-920B-7628A95B6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932" y="4069381"/>
            <a:ext cx="4053547" cy="228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7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800E-2E58-A8AC-C183-D942E2041BE1}"/>
              </a:ext>
            </a:extLst>
          </p:cNvPr>
          <p:cNvSpPr>
            <a:spLocks noGrp="1"/>
          </p:cNvSpPr>
          <p:nvPr>
            <p:ph type="title"/>
          </p:nvPr>
        </p:nvSpPr>
        <p:spPr/>
        <p:txBody>
          <a:bodyPr/>
          <a:lstStyle/>
          <a:p>
            <a:r>
              <a:rPr lang="en-GB" dirty="0"/>
              <a:t>Player attacks:</a:t>
            </a:r>
          </a:p>
        </p:txBody>
      </p:sp>
      <p:sp>
        <p:nvSpPr>
          <p:cNvPr id="3" name="Content Placeholder 2">
            <a:extLst>
              <a:ext uri="{FF2B5EF4-FFF2-40B4-BE49-F238E27FC236}">
                <a16:creationId xmlns:a16="http://schemas.microsoft.com/office/drawing/2014/main" id="{49FAB0C0-F741-DEA4-9036-59A717FE0702}"/>
              </a:ext>
            </a:extLst>
          </p:cNvPr>
          <p:cNvSpPr>
            <a:spLocks noGrp="1"/>
          </p:cNvSpPr>
          <p:nvPr>
            <p:ph idx="1"/>
          </p:nvPr>
        </p:nvSpPr>
        <p:spPr/>
        <p:txBody>
          <a:bodyPr>
            <a:normAutofit/>
          </a:bodyPr>
          <a:lstStyle/>
          <a:p>
            <a:r>
              <a:rPr lang="en-GB" sz="1600" dirty="0"/>
              <a:t>In the end I decided to go with the first idea as it was the least complicated and was the most engaging.</a:t>
            </a:r>
          </a:p>
          <a:p>
            <a:r>
              <a:rPr lang="en-GB" sz="1600" dirty="0"/>
              <a:t>This design would have elements altered after some testing.</a:t>
            </a:r>
          </a:p>
        </p:txBody>
      </p:sp>
      <p:pic>
        <p:nvPicPr>
          <p:cNvPr id="4" name="Picture 3">
            <a:extLst>
              <a:ext uri="{FF2B5EF4-FFF2-40B4-BE49-F238E27FC236}">
                <a16:creationId xmlns:a16="http://schemas.microsoft.com/office/drawing/2014/main" id="{D6E0E58E-BDF1-EE07-1C85-8E86243447CE}"/>
              </a:ext>
            </a:extLst>
          </p:cNvPr>
          <p:cNvPicPr>
            <a:picLocks noChangeAspect="1"/>
          </p:cNvPicPr>
          <p:nvPr/>
        </p:nvPicPr>
        <p:blipFill>
          <a:blip r:embed="rId2"/>
          <a:stretch>
            <a:fillRect/>
          </a:stretch>
        </p:blipFill>
        <p:spPr>
          <a:xfrm>
            <a:off x="2461976" y="2982897"/>
            <a:ext cx="7268048" cy="3130075"/>
          </a:xfrm>
          <a:prstGeom prst="rect">
            <a:avLst/>
          </a:prstGeom>
        </p:spPr>
      </p:pic>
    </p:spTree>
    <p:extLst>
      <p:ext uri="{BB962C8B-B14F-4D97-AF65-F5344CB8AC3E}">
        <p14:creationId xmlns:p14="http://schemas.microsoft.com/office/powerpoint/2010/main" val="1166729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65C9-DC15-09FE-2D6D-FC7D2B60749B}"/>
              </a:ext>
            </a:extLst>
          </p:cNvPr>
          <p:cNvSpPr>
            <a:spLocks noGrp="1"/>
          </p:cNvSpPr>
          <p:nvPr>
            <p:ph type="title"/>
          </p:nvPr>
        </p:nvSpPr>
        <p:spPr/>
        <p:txBody>
          <a:bodyPr/>
          <a:lstStyle/>
          <a:p>
            <a:r>
              <a:rPr lang="en-GB" dirty="0"/>
              <a:t>Player Damage:</a:t>
            </a:r>
          </a:p>
        </p:txBody>
      </p:sp>
      <p:sp>
        <p:nvSpPr>
          <p:cNvPr id="3" name="Content Placeholder 2">
            <a:extLst>
              <a:ext uri="{FF2B5EF4-FFF2-40B4-BE49-F238E27FC236}">
                <a16:creationId xmlns:a16="http://schemas.microsoft.com/office/drawing/2014/main" id="{2428783D-CAB7-3B5C-5012-3E2EFE885C7E}"/>
              </a:ext>
            </a:extLst>
          </p:cNvPr>
          <p:cNvSpPr>
            <a:spLocks noGrp="1"/>
          </p:cNvSpPr>
          <p:nvPr>
            <p:ph idx="1"/>
          </p:nvPr>
        </p:nvSpPr>
        <p:spPr/>
        <p:txBody>
          <a:bodyPr>
            <a:normAutofit/>
          </a:bodyPr>
          <a:lstStyle/>
          <a:p>
            <a:r>
              <a:rPr lang="en-GB" sz="1600" dirty="0"/>
              <a:t>The player has always had 10 health and dies when they hit 0.</a:t>
            </a:r>
          </a:p>
          <a:p>
            <a:r>
              <a:rPr lang="en-GB" sz="1600" dirty="0"/>
              <a:t>All attacks do 1 damage except the buses which do 10. </a:t>
            </a:r>
          </a:p>
        </p:txBody>
      </p:sp>
      <p:pic>
        <p:nvPicPr>
          <p:cNvPr id="4" name="Picture 3">
            <a:extLst>
              <a:ext uri="{FF2B5EF4-FFF2-40B4-BE49-F238E27FC236}">
                <a16:creationId xmlns:a16="http://schemas.microsoft.com/office/drawing/2014/main" id="{C9CD7881-DEDC-DD2C-1798-DD4FE182CB7B}"/>
              </a:ext>
            </a:extLst>
          </p:cNvPr>
          <p:cNvPicPr>
            <a:picLocks noChangeAspect="1"/>
          </p:cNvPicPr>
          <p:nvPr/>
        </p:nvPicPr>
        <p:blipFill>
          <a:blip r:embed="rId2"/>
          <a:stretch>
            <a:fillRect/>
          </a:stretch>
        </p:blipFill>
        <p:spPr>
          <a:xfrm>
            <a:off x="1480397" y="3039615"/>
            <a:ext cx="4011135" cy="3075204"/>
          </a:xfrm>
          <a:prstGeom prst="rect">
            <a:avLst/>
          </a:prstGeom>
        </p:spPr>
      </p:pic>
      <p:pic>
        <p:nvPicPr>
          <p:cNvPr id="5" name="Picture 4">
            <a:extLst>
              <a:ext uri="{FF2B5EF4-FFF2-40B4-BE49-F238E27FC236}">
                <a16:creationId xmlns:a16="http://schemas.microsoft.com/office/drawing/2014/main" id="{5B8B23B9-D5D3-E2E0-128E-1DE7058ABAF1}"/>
              </a:ext>
            </a:extLst>
          </p:cNvPr>
          <p:cNvPicPr>
            <a:picLocks noChangeAspect="1"/>
          </p:cNvPicPr>
          <p:nvPr/>
        </p:nvPicPr>
        <p:blipFill>
          <a:blip r:embed="rId3"/>
          <a:stretch>
            <a:fillRect/>
          </a:stretch>
        </p:blipFill>
        <p:spPr>
          <a:xfrm>
            <a:off x="7557754" y="3037142"/>
            <a:ext cx="2784731" cy="3077677"/>
          </a:xfrm>
          <a:prstGeom prst="rect">
            <a:avLst/>
          </a:prstGeom>
        </p:spPr>
      </p:pic>
    </p:spTree>
    <p:extLst>
      <p:ext uri="{BB962C8B-B14F-4D97-AF65-F5344CB8AC3E}">
        <p14:creationId xmlns:p14="http://schemas.microsoft.com/office/powerpoint/2010/main" val="134491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5AEB-57F9-D2CC-1C2B-9F1BA8782715}"/>
              </a:ext>
            </a:extLst>
          </p:cNvPr>
          <p:cNvSpPr>
            <a:spLocks noGrp="1"/>
          </p:cNvSpPr>
          <p:nvPr>
            <p:ph type="title"/>
          </p:nvPr>
        </p:nvSpPr>
        <p:spPr/>
        <p:txBody>
          <a:bodyPr/>
          <a:lstStyle/>
          <a:p>
            <a:r>
              <a:rPr lang="en-GB" dirty="0">
                <a:solidFill>
                  <a:srgbClr val="00FFCC"/>
                </a:solidFill>
              </a:rPr>
              <a:t>The Problem:</a:t>
            </a:r>
          </a:p>
        </p:txBody>
      </p:sp>
      <p:sp>
        <p:nvSpPr>
          <p:cNvPr id="3" name="Content Placeholder 2">
            <a:extLst>
              <a:ext uri="{FF2B5EF4-FFF2-40B4-BE49-F238E27FC236}">
                <a16:creationId xmlns:a16="http://schemas.microsoft.com/office/drawing/2014/main" id="{8C0A6204-DD5F-81A5-26CA-EAB587455570}"/>
              </a:ext>
            </a:extLst>
          </p:cNvPr>
          <p:cNvSpPr>
            <a:spLocks noGrp="1"/>
          </p:cNvSpPr>
          <p:nvPr>
            <p:ph idx="1"/>
          </p:nvPr>
        </p:nvSpPr>
        <p:spPr/>
        <p:txBody>
          <a:bodyPr/>
          <a:lstStyle/>
          <a:p>
            <a:r>
              <a:rPr lang="en-GB" dirty="0">
                <a:solidFill>
                  <a:srgbClr val="00FFCC"/>
                </a:solidFill>
              </a:rPr>
              <a:t>A</a:t>
            </a:r>
            <a:r>
              <a:rPr lang="en-GB" sz="2800" dirty="0">
                <a:solidFill>
                  <a:srgbClr val="00FFCC"/>
                </a:solidFill>
              </a:rPr>
              <a:t> lot of people complain about games holding the players hand too much with tutorials and hand-holding.</a:t>
            </a:r>
          </a:p>
          <a:p>
            <a:r>
              <a:rPr lang="en-GB" sz="2800" dirty="0">
                <a:solidFill>
                  <a:srgbClr val="00FFCC"/>
                </a:solidFill>
              </a:rPr>
              <a:t>Is there a better way to teach the player without explicitly telling them?</a:t>
            </a:r>
            <a:endParaRPr lang="en-GB" dirty="0">
              <a:solidFill>
                <a:srgbClr val="00FFCC"/>
              </a:solidFill>
            </a:endParaRPr>
          </a:p>
          <a:p>
            <a:r>
              <a:rPr lang="en-GB" sz="2800" dirty="0">
                <a:solidFill>
                  <a:srgbClr val="00FFCC"/>
                </a:solidFill>
              </a:rPr>
              <a:t>Improves the player experience because it holds their attention never slowing the pace but still feels fair and </a:t>
            </a:r>
            <a:r>
              <a:rPr lang="en-GB" dirty="0">
                <a:solidFill>
                  <a:srgbClr val="00FFCC"/>
                </a:solidFill>
              </a:rPr>
              <a:t>teaches</a:t>
            </a:r>
            <a:r>
              <a:rPr lang="en-GB" sz="2800" dirty="0">
                <a:solidFill>
                  <a:srgbClr val="00FFCC"/>
                </a:solidFill>
              </a:rPr>
              <a:t> the player knows everything they need.</a:t>
            </a:r>
            <a:endParaRPr lang="en-GB" sz="2800" dirty="0">
              <a:solidFill>
                <a:srgbClr val="00FFCC"/>
              </a:solidFill>
              <a:effectLst/>
              <a:ea typeface="Calibri" panose="020F0502020204030204" pitchFamily="34" charset="0"/>
              <a:cs typeface="Times New Roman" panose="02020603050405020304" pitchFamily="18" charset="0"/>
            </a:endParaRPr>
          </a:p>
          <a:p>
            <a:r>
              <a:rPr lang="en-GB" dirty="0">
                <a:solidFill>
                  <a:srgbClr val="00FFCC"/>
                </a:solidFill>
                <a:ea typeface="+mn-lt"/>
                <a:cs typeface="+mn-lt"/>
              </a:rPr>
              <a:t>The problem is finding a way to clearly covey every mechanic without dialogue and see how you can use this to prepare the player for more complex of said mechanics.</a:t>
            </a:r>
          </a:p>
          <a:p>
            <a:endParaRPr lang="en-GB" dirty="0"/>
          </a:p>
        </p:txBody>
      </p:sp>
    </p:spTree>
    <p:extLst>
      <p:ext uri="{BB962C8B-B14F-4D97-AF65-F5344CB8AC3E}">
        <p14:creationId xmlns:p14="http://schemas.microsoft.com/office/powerpoint/2010/main" val="137810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185C-3CCA-8399-916A-2E1366222DBA}"/>
              </a:ext>
            </a:extLst>
          </p:cNvPr>
          <p:cNvSpPr>
            <a:spLocks noGrp="1"/>
          </p:cNvSpPr>
          <p:nvPr>
            <p:ph type="title"/>
          </p:nvPr>
        </p:nvSpPr>
        <p:spPr/>
        <p:txBody>
          <a:bodyPr/>
          <a:lstStyle/>
          <a:p>
            <a:r>
              <a:rPr lang="en-GB" dirty="0"/>
              <a:t>Enemy design:</a:t>
            </a:r>
          </a:p>
        </p:txBody>
      </p:sp>
      <p:pic>
        <p:nvPicPr>
          <p:cNvPr id="4" name="Picture 3">
            <a:extLst>
              <a:ext uri="{FF2B5EF4-FFF2-40B4-BE49-F238E27FC236}">
                <a16:creationId xmlns:a16="http://schemas.microsoft.com/office/drawing/2014/main" id="{D79511CA-9B25-2D77-9081-9E91E01B627D}"/>
              </a:ext>
            </a:extLst>
          </p:cNvPr>
          <p:cNvPicPr>
            <a:picLocks noChangeAspect="1"/>
          </p:cNvPicPr>
          <p:nvPr/>
        </p:nvPicPr>
        <p:blipFill>
          <a:blip r:embed="rId2"/>
          <a:stretch>
            <a:fillRect/>
          </a:stretch>
        </p:blipFill>
        <p:spPr>
          <a:xfrm>
            <a:off x="551874" y="2004726"/>
            <a:ext cx="6231712" cy="3158402"/>
          </a:xfrm>
          <a:prstGeom prst="rect">
            <a:avLst/>
          </a:prstGeom>
        </p:spPr>
      </p:pic>
      <p:pic>
        <p:nvPicPr>
          <p:cNvPr id="5" name="Picture 4">
            <a:extLst>
              <a:ext uri="{FF2B5EF4-FFF2-40B4-BE49-F238E27FC236}">
                <a16:creationId xmlns:a16="http://schemas.microsoft.com/office/drawing/2014/main" id="{2C2E7F9F-CDFA-9372-D84C-2302FF7A84E9}"/>
              </a:ext>
            </a:extLst>
          </p:cNvPr>
          <p:cNvPicPr>
            <a:picLocks noChangeAspect="1"/>
          </p:cNvPicPr>
          <p:nvPr/>
        </p:nvPicPr>
        <p:blipFill>
          <a:blip r:embed="rId3"/>
          <a:stretch>
            <a:fillRect/>
          </a:stretch>
        </p:blipFill>
        <p:spPr>
          <a:xfrm>
            <a:off x="6783586" y="2004726"/>
            <a:ext cx="3535830" cy="3158402"/>
          </a:xfrm>
          <a:prstGeom prst="rect">
            <a:avLst/>
          </a:prstGeom>
        </p:spPr>
      </p:pic>
    </p:spTree>
    <p:extLst>
      <p:ext uri="{BB962C8B-B14F-4D97-AF65-F5344CB8AC3E}">
        <p14:creationId xmlns:p14="http://schemas.microsoft.com/office/powerpoint/2010/main" val="8248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E428-44C7-CF7F-2324-41BCA18A6D3F}"/>
              </a:ext>
            </a:extLst>
          </p:cNvPr>
          <p:cNvSpPr>
            <a:spLocks noGrp="1"/>
          </p:cNvSpPr>
          <p:nvPr>
            <p:ph type="title"/>
          </p:nvPr>
        </p:nvSpPr>
        <p:spPr/>
        <p:txBody>
          <a:bodyPr/>
          <a:lstStyle/>
          <a:p>
            <a:r>
              <a:rPr lang="en-GB" dirty="0"/>
              <a:t>Flying Enemy Design:</a:t>
            </a:r>
          </a:p>
        </p:txBody>
      </p:sp>
      <p:pic>
        <p:nvPicPr>
          <p:cNvPr id="4" name="Picture 3">
            <a:extLst>
              <a:ext uri="{FF2B5EF4-FFF2-40B4-BE49-F238E27FC236}">
                <a16:creationId xmlns:a16="http://schemas.microsoft.com/office/drawing/2014/main" id="{F24BA72C-685B-2183-5167-E395FDF822BE}"/>
              </a:ext>
            </a:extLst>
          </p:cNvPr>
          <p:cNvPicPr>
            <a:picLocks noChangeAspect="1"/>
          </p:cNvPicPr>
          <p:nvPr/>
        </p:nvPicPr>
        <p:blipFill>
          <a:blip r:embed="rId2"/>
          <a:stretch>
            <a:fillRect/>
          </a:stretch>
        </p:blipFill>
        <p:spPr>
          <a:xfrm>
            <a:off x="1711714" y="1831501"/>
            <a:ext cx="8768571" cy="4187554"/>
          </a:xfrm>
          <a:prstGeom prst="rect">
            <a:avLst/>
          </a:prstGeom>
        </p:spPr>
      </p:pic>
    </p:spTree>
    <p:extLst>
      <p:ext uri="{BB962C8B-B14F-4D97-AF65-F5344CB8AC3E}">
        <p14:creationId xmlns:p14="http://schemas.microsoft.com/office/powerpoint/2010/main" val="238856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9539-2679-BCDC-CA67-655CDB65F548}"/>
              </a:ext>
            </a:extLst>
          </p:cNvPr>
          <p:cNvSpPr>
            <a:spLocks noGrp="1"/>
          </p:cNvSpPr>
          <p:nvPr>
            <p:ph type="title"/>
          </p:nvPr>
        </p:nvSpPr>
        <p:spPr/>
        <p:txBody>
          <a:bodyPr/>
          <a:lstStyle/>
          <a:p>
            <a:r>
              <a:rPr lang="en-GB" dirty="0"/>
              <a:t>Stationary Enemy Design:</a:t>
            </a:r>
          </a:p>
        </p:txBody>
      </p:sp>
      <p:pic>
        <p:nvPicPr>
          <p:cNvPr id="4" name="Picture 3">
            <a:extLst>
              <a:ext uri="{FF2B5EF4-FFF2-40B4-BE49-F238E27FC236}">
                <a16:creationId xmlns:a16="http://schemas.microsoft.com/office/drawing/2014/main" id="{DE71A06B-063E-CA22-44FF-853608CF274D}"/>
              </a:ext>
            </a:extLst>
          </p:cNvPr>
          <p:cNvPicPr>
            <a:picLocks noChangeAspect="1"/>
          </p:cNvPicPr>
          <p:nvPr/>
        </p:nvPicPr>
        <p:blipFill>
          <a:blip r:embed="rId2"/>
          <a:stretch>
            <a:fillRect/>
          </a:stretch>
        </p:blipFill>
        <p:spPr>
          <a:xfrm>
            <a:off x="551872" y="1909453"/>
            <a:ext cx="5452544" cy="3039094"/>
          </a:xfrm>
          <a:prstGeom prst="rect">
            <a:avLst/>
          </a:prstGeom>
        </p:spPr>
      </p:pic>
      <p:pic>
        <p:nvPicPr>
          <p:cNvPr id="5" name="Picture 4">
            <a:extLst>
              <a:ext uri="{FF2B5EF4-FFF2-40B4-BE49-F238E27FC236}">
                <a16:creationId xmlns:a16="http://schemas.microsoft.com/office/drawing/2014/main" id="{ABE5B999-B4F7-5182-57CE-32D722850A03}"/>
              </a:ext>
            </a:extLst>
          </p:cNvPr>
          <p:cNvPicPr>
            <a:picLocks noChangeAspect="1"/>
          </p:cNvPicPr>
          <p:nvPr/>
        </p:nvPicPr>
        <p:blipFill>
          <a:blip r:embed="rId3"/>
          <a:stretch>
            <a:fillRect/>
          </a:stretch>
        </p:blipFill>
        <p:spPr>
          <a:xfrm>
            <a:off x="6004416" y="1909453"/>
            <a:ext cx="4832690" cy="3039094"/>
          </a:xfrm>
          <a:prstGeom prst="rect">
            <a:avLst/>
          </a:prstGeom>
        </p:spPr>
      </p:pic>
    </p:spTree>
    <p:extLst>
      <p:ext uri="{BB962C8B-B14F-4D97-AF65-F5344CB8AC3E}">
        <p14:creationId xmlns:p14="http://schemas.microsoft.com/office/powerpoint/2010/main" val="3237239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5195-6360-537C-F0DE-76E16E7541A3}"/>
              </a:ext>
            </a:extLst>
          </p:cNvPr>
          <p:cNvSpPr>
            <a:spLocks noGrp="1"/>
          </p:cNvSpPr>
          <p:nvPr>
            <p:ph type="title"/>
          </p:nvPr>
        </p:nvSpPr>
        <p:spPr/>
        <p:txBody>
          <a:bodyPr/>
          <a:lstStyle/>
          <a:p>
            <a:r>
              <a:rPr lang="en-GB" dirty="0"/>
              <a:t>Obstacle Design:</a:t>
            </a:r>
          </a:p>
        </p:txBody>
      </p:sp>
      <p:pic>
        <p:nvPicPr>
          <p:cNvPr id="6" name="Picture 5">
            <a:extLst>
              <a:ext uri="{FF2B5EF4-FFF2-40B4-BE49-F238E27FC236}">
                <a16:creationId xmlns:a16="http://schemas.microsoft.com/office/drawing/2014/main" id="{151B9DF4-B7C5-0A44-0A93-09C059726689}"/>
              </a:ext>
            </a:extLst>
          </p:cNvPr>
          <p:cNvPicPr>
            <a:picLocks noChangeAspect="1"/>
          </p:cNvPicPr>
          <p:nvPr/>
        </p:nvPicPr>
        <p:blipFill>
          <a:blip r:embed="rId2"/>
          <a:stretch>
            <a:fillRect/>
          </a:stretch>
        </p:blipFill>
        <p:spPr>
          <a:xfrm>
            <a:off x="838200" y="1383440"/>
            <a:ext cx="5685656" cy="2911469"/>
          </a:xfrm>
          <a:prstGeom prst="rect">
            <a:avLst/>
          </a:prstGeom>
        </p:spPr>
      </p:pic>
      <p:pic>
        <p:nvPicPr>
          <p:cNvPr id="5" name="Picture 4">
            <a:extLst>
              <a:ext uri="{FF2B5EF4-FFF2-40B4-BE49-F238E27FC236}">
                <a16:creationId xmlns:a16="http://schemas.microsoft.com/office/drawing/2014/main" id="{4F74F74C-81D6-8C8E-74A1-C4EC6FB0AE83}"/>
              </a:ext>
            </a:extLst>
          </p:cNvPr>
          <p:cNvPicPr>
            <a:picLocks noChangeAspect="1"/>
          </p:cNvPicPr>
          <p:nvPr/>
        </p:nvPicPr>
        <p:blipFill>
          <a:blip r:embed="rId3"/>
          <a:stretch>
            <a:fillRect/>
          </a:stretch>
        </p:blipFill>
        <p:spPr>
          <a:xfrm>
            <a:off x="6096000" y="3683294"/>
            <a:ext cx="5192349" cy="2458599"/>
          </a:xfrm>
          <a:prstGeom prst="rect">
            <a:avLst/>
          </a:prstGeom>
        </p:spPr>
      </p:pic>
    </p:spTree>
    <p:extLst>
      <p:ext uri="{BB962C8B-B14F-4D97-AF65-F5344CB8AC3E}">
        <p14:creationId xmlns:p14="http://schemas.microsoft.com/office/powerpoint/2010/main" val="2622508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76B9-17F7-8ADF-82FE-E48631C805CB}"/>
              </a:ext>
            </a:extLst>
          </p:cNvPr>
          <p:cNvSpPr>
            <a:spLocks noGrp="1"/>
          </p:cNvSpPr>
          <p:nvPr>
            <p:ph type="title"/>
          </p:nvPr>
        </p:nvSpPr>
        <p:spPr/>
        <p:txBody>
          <a:bodyPr/>
          <a:lstStyle/>
          <a:p>
            <a:r>
              <a:rPr lang="en-GB" dirty="0"/>
              <a:t>Level development: Character</a:t>
            </a:r>
          </a:p>
        </p:txBody>
      </p:sp>
      <p:sp>
        <p:nvSpPr>
          <p:cNvPr id="4" name="Content Placeholder 2">
            <a:extLst>
              <a:ext uri="{FF2B5EF4-FFF2-40B4-BE49-F238E27FC236}">
                <a16:creationId xmlns:a16="http://schemas.microsoft.com/office/drawing/2014/main" id="{0428A9D7-C4ED-CE26-B0D1-7F3329B24170}"/>
              </a:ext>
            </a:extLst>
          </p:cNvPr>
          <p:cNvSpPr>
            <a:spLocks noGrp="1"/>
          </p:cNvSpPr>
          <p:nvPr>
            <p:ph idx="1"/>
          </p:nvPr>
        </p:nvSpPr>
        <p:spPr>
          <a:xfrm>
            <a:off x="838200" y="1825625"/>
            <a:ext cx="10515600" cy="4351338"/>
          </a:xfrm>
        </p:spPr>
        <p:txBody>
          <a:bodyPr>
            <a:normAutofit/>
          </a:bodyPr>
          <a:lstStyle/>
          <a:p>
            <a:r>
              <a:rPr lang="en-GB" sz="1400" dirty="0"/>
              <a:t>The first part of the game I made was a functional character.</a:t>
            </a:r>
          </a:p>
          <a:p>
            <a:r>
              <a:rPr lang="en-GB" sz="1400" dirty="0"/>
              <a:t>This iteration features walking, jumping, attacking and damage.</a:t>
            </a:r>
          </a:p>
          <a:p>
            <a:pPr marL="0" indent="0">
              <a:buNone/>
            </a:pPr>
            <a:endParaRPr lang="en-GB" sz="1400" dirty="0"/>
          </a:p>
        </p:txBody>
      </p:sp>
      <p:pic>
        <p:nvPicPr>
          <p:cNvPr id="5" name="Online Media 3" title="JTH V1">
            <a:hlinkClick r:id="" action="ppaction://media"/>
            <a:extLst>
              <a:ext uri="{FF2B5EF4-FFF2-40B4-BE49-F238E27FC236}">
                <a16:creationId xmlns:a16="http://schemas.microsoft.com/office/drawing/2014/main" id="{742CD025-13C4-B0B6-65F3-8A92C9BA9147}"/>
              </a:ext>
            </a:extLst>
          </p:cNvPr>
          <p:cNvPicPr>
            <a:picLocks noRot="1" noChangeAspect="1"/>
          </p:cNvPicPr>
          <p:nvPr>
            <a:videoFile r:link="rId1"/>
          </p:nvPr>
        </p:nvPicPr>
        <p:blipFill>
          <a:blip r:embed="rId3"/>
          <a:stretch>
            <a:fillRect/>
          </a:stretch>
        </p:blipFill>
        <p:spPr>
          <a:xfrm>
            <a:off x="3061493" y="3063875"/>
            <a:ext cx="6069013" cy="3429000"/>
          </a:xfrm>
          <a:prstGeom prst="rect">
            <a:avLst/>
          </a:prstGeom>
        </p:spPr>
      </p:pic>
    </p:spTree>
    <p:extLst>
      <p:ext uri="{BB962C8B-B14F-4D97-AF65-F5344CB8AC3E}">
        <p14:creationId xmlns:p14="http://schemas.microsoft.com/office/powerpoint/2010/main" val="36590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46F72-19D7-CCFE-01ED-C066F0BEB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A507B-4DD4-6324-1AD5-46472FE1989F}"/>
              </a:ext>
            </a:extLst>
          </p:cNvPr>
          <p:cNvSpPr>
            <a:spLocks noGrp="1"/>
          </p:cNvSpPr>
          <p:nvPr>
            <p:ph type="title"/>
          </p:nvPr>
        </p:nvSpPr>
        <p:spPr/>
        <p:txBody>
          <a:bodyPr/>
          <a:lstStyle/>
          <a:p>
            <a:r>
              <a:rPr lang="en-GB" dirty="0"/>
              <a:t>Level development: Camera</a:t>
            </a:r>
          </a:p>
        </p:txBody>
      </p:sp>
      <p:sp>
        <p:nvSpPr>
          <p:cNvPr id="3" name="Content Placeholder 2">
            <a:extLst>
              <a:ext uri="{FF2B5EF4-FFF2-40B4-BE49-F238E27FC236}">
                <a16:creationId xmlns:a16="http://schemas.microsoft.com/office/drawing/2014/main" id="{A2AB3D71-47E6-C0BA-2EF8-B905D553AFB6}"/>
              </a:ext>
            </a:extLst>
          </p:cNvPr>
          <p:cNvSpPr>
            <a:spLocks noGrp="1"/>
          </p:cNvSpPr>
          <p:nvPr>
            <p:ph idx="1"/>
          </p:nvPr>
        </p:nvSpPr>
        <p:spPr/>
        <p:txBody>
          <a:bodyPr>
            <a:normAutofit/>
          </a:bodyPr>
          <a:lstStyle/>
          <a:p>
            <a:r>
              <a:rPr lang="en-GB" sz="1400" dirty="0"/>
              <a:t>Cameras only move in one direction at a time. Typically, only left and right but sometimes up and down too.</a:t>
            </a:r>
          </a:p>
          <a:p>
            <a:r>
              <a:rPr lang="en-GB" sz="1400" dirty="0"/>
              <a:t>At this point, it still needed some work as transitions were a little stiff and I would eventually changes how moving vertically functioned.</a:t>
            </a:r>
          </a:p>
          <a:p>
            <a:pPr marL="0" indent="0">
              <a:buNone/>
            </a:pPr>
            <a:endParaRPr lang="en-GB" sz="1400" dirty="0"/>
          </a:p>
        </p:txBody>
      </p:sp>
      <p:pic>
        <p:nvPicPr>
          <p:cNvPr id="4" name="Online Media 3" title="Camera">
            <a:hlinkClick r:id="" action="ppaction://media"/>
            <a:extLst>
              <a:ext uri="{FF2B5EF4-FFF2-40B4-BE49-F238E27FC236}">
                <a16:creationId xmlns:a16="http://schemas.microsoft.com/office/drawing/2014/main" id="{49E90BCE-ACDB-850F-EB38-1964D32F65D5}"/>
              </a:ext>
            </a:extLst>
          </p:cNvPr>
          <p:cNvPicPr>
            <a:picLocks noRot="1" noChangeAspect="1"/>
          </p:cNvPicPr>
          <p:nvPr>
            <a:videoFile r:link="rId1"/>
          </p:nvPr>
        </p:nvPicPr>
        <p:blipFill>
          <a:blip r:embed="rId3"/>
          <a:stretch>
            <a:fillRect/>
          </a:stretch>
        </p:blipFill>
        <p:spPr>
          <a:xfrm>
            <a:off x="3690240" y="3340494"/>
            <a:ext cx="4811520" cy="2718515"/>
          </a:xfrm>
          <a:prstGeom prst="rect">
            <a:avLst/>
          </a:prstGeom>
        </p:spPr>
      </p:pic>
    </p:spTree>
    <p:extLst>
      <p:ext uri="{BB962C8B-B14F-4D97-AF65-F5344CB8AC3E}">
        <p14:creationId xmlns:p14="http://schemas.microsoft.com/office/powerpoint/2010/main" val="206377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89266-DBDE-1672-FB4B-05C8E0EE8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4A86A-02AD-1128-994C-194128AE2A15}"/>
              </a:ext>
            </a:extLst>
          </p:cNvPr>
          <p:cNvSpPr>
            <a:spLocks noGrp="1"/>
          </p:cNvSpPr>
          <p:nvPr>
            <p:ph type="title"/>
          </p:nvPr>
        </p:nvSpPr>
        <p:spPr/>
        <p:txBody>
          <a:bodyPr/>
          <a:lstStyle/>
          <a:p>
            <a:r>
              <a:rPr lang="en-GB" dirty="0"/>
              <a:t>Level development: World</a:t>
            </a:r>
          </a:p>
        </p:txBody>
      </p:sp>
      <p:sp>
        <p:nvSpPr>
          <p:cNvPr id="3" name="Content Placeholder 2">
            <a:extLst>
              <a:ext uri="{FF2B5EF4-FFF2-40B4-BE49-F238E27FC236}">
                <a16:creationId xmlns:a16="http://schemas.microsoft.com/office/drawing/2014/main" id="{5D906E3B-4F73-8185-ED38-811ACCDD1057}"/>
              </a:ext>
            </a:extLst>
          </p:cNvPr>
          <p:cNvSpPr>
            <a:spLocks noGrp="1"/>
          </p:cNvSpPr>
          <p:nvPr>
            <p:ph idx="1"/>
          </p:nvPr>
        </p:nvSpPr>
        <p:spPr/>
        <p:txBody>
          <a:bodyPr>
            <a:normAutofit/>
          </a:bodyPr>
          <a:lstStyle/>
          <a:p>
            <a:r>
              <a:rPr lang="en-GB" sz="1400" dirty="0"/>
              <a:t>Now that I had all my mechanics designed and my character working, I could begin developing the level.</a:t>
            </a:r>
          </a:p>
          <a:p>
            <a:r>
              <a:rPr lang="en-GB" sz="1400" dirty="0"/>
              <a:t>This begins with a bubble map and a beats and pacing diagrams:</a:t>
            </a:r>
          </a:p>
          <a:p>
            <a:endParaRPr lang="en-GB" sz="1400" dirty="0"/>
          </a:p>
        </p:txBody>
      </p:sp>
      <p:pic>
        <p:nvPicPr>
          <p:cNvPr id="2052" name="Picture 4">
            <a:extLst>
              <a:ext uri="{FF2B5EF4-FFF2-40B4-BE49-F238E27FC236}">
                <a16:creationId xmlns:a16="http://schemas.microsoft.com/office/drawing/2014/main" id="{66AC5FB9-C37D-6445-7C21-9415B1A92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46" y="2530920"/>
            <a:ext cx="4258825" cy="2103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aph of red rectangular bars with white text&#10;&#10;AI-generated content may be incorrect.">
            <a:extLst>
              <a:ext uri="{FF2B5EF4-FFF2-40B4-BE49-F238E27FC236}">
                <a16:creationId xmlns:a16="http://schemas.microsoft.com/office/drawing/2014/main" id="{00E687E7-1390-F465-E9E8-AC4042661081}"/>
              </a:ext>
            </a:extLst>
          </p:cNvPr>
          <p:cNvPicPr>
            <a:picLocks noChangeAspect="1"/>
          </p:cNvPicPr>
          <p:nvPr/>
        </p:nvPicPr>
        <p:blipFill rotWithShape="1">
          <a:blip r:embed="rId3"/>
          <a:srcRect b="2166"/>
          <a:stretch/>
        </p:blipFill>
        <p:spPr bwMode="auto">
          <a:xfrm>
            <a:off x="6320162" y="2530921"/>
            <a:ext cx="4952792" cy="2103349"/>
          </a:xfrm>
          <a:prstGeom prst="rect">
            <a:avLst/>
          </a:prstGeom>
          <a:ln>
            <a:noFill/>
          </a:ln>
          <a:extLst>
            <a:ext uri="{53640926-AAD7-44D8-BBD7-CCE9431645EC}">
              <a14:shadowObscured xmlns:a14="http://schemas.microsoft.com/office/drawing/2010/main"/>
            </a:ext>
          </a:extLst>
        </p:spPr>
      </p:pic>
      <p:pic>
        <p:nvPicPr>
          <p:cNvPr id="5" name="Picture 4" descr="A screen shot of a graph&#10;&#10;AI-generated content may be incorrect.">
            <a:extLst>
              <a:ext uri="{FF2B5EF4-FFF2-40B4-BE49-F238E27FC236}">
                <a16:creationId xmlns:a16="http://schemas.microsoft.com/office/drawing/2014/main" id="{B1541217-D703-AE74-4F2B-1B64FF814EB5}"/>
              </a:ext>
            </a:extLst>
          </p:cNvPr>
          <p:cNvPicPr>
            <a:picLocks noChangeAspect="1"/>
          </p:cNvPicPr>
          <p:nvPr/>
        </p:nvPicPr>
        <p:blipFill>
          <a:blip r:embed="rId4"/>
          <a:stretch>
            <a:fillRect/>
          </a:stretch>
        </p:blipFill>
        <p:spPr>
          <a:xfrm>
            <a:off x="3808520" y="4850875"/>
            <a:ext cx="4149571" cy="1777754"/>
          </a:xfrm>
          <a:prstGeom prst="rect">
            <a:avLst/>
          </a:prstGeom>
        </p:spPr>
      </p:pic>
    </p:spTree>
    <p:extLst>
      <p:ext uri="{BB962C8B-B14F-4D97-AF65-F5344CB8AC3E}">
        <p14:creationId xmlns:p14="http://schemas.microsoft.com/office/powerpoint/2010/main" val="2997039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766AC-797A-3BBA-A4F1-51A90C12C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B9437-BC62-D6F6-DC3D-45D835BB019C}"/>
              </a:ext>
            </a:extLst>
          </p:cNvPr>
          <p:cNvSpPr>
            <a:spLocks noGrp="1"/>
          </p:cNvSpPr>
          <p:nvPr>
            <p:ph type="title"/>
          </p:nvPr>
        </p:nvSpPr>
        <p:spPr/>
        <p:txBody>
          <a:bodyPr/>
          <a:lstStyle/>
          <a:p>
            <a:r>
              <a:rPr lang="en-GB" dirty="0"/>
              <a:t>Level development: Obstacles</a:t>
            </a:r>
          </a:p>
        </p:txBody>
      </p:sp>
      <p:sp>
        <p:nvSpPr>
          <p:cNvPr id="3" name="Content Placeholder 2">
            <a:extLst>
              <a:ext uri="{FF2B5EF4-FFF2-40B4-BE49-F238E27FC236}">
                <a16:creationId xmlns:a16="http://schemas.microsoft.com/office/drawing/2014/main" id="{2213CFDA-E5E8-BF6E-FC4C-E105C5202193}"/>
              </a:ext>
            </a:extLst>
          </p:cNvPr>
          <p:cNvSpPr>
            <a:spLocks noGrp="1"/>
          </p:cNvSpPr>
          <p:nvPr>
            <p:ph idx="1"/>
          </p:nvPr>
        </p:nvSpPr>
        <p:spPr/>
        <p:txBody>
          <a:bodyPr>
            <a:normAutofit/>
          </a:bodyPr>
          <a:lstStyle/>
          <a:p>
            <a:r>
              <a:rPr lang="en-GB" sz="1600" dirty="0"/>
              <a:t>Next up, I had to implement my designed mechanics into the game.</a:t>
            </a:r>
          </a:p>
          <a:p>
            <a:r>
              <a:rPr lang="en-GB" sz="1600" dirty="0"/>
              <a:t>I had to do this so I would know how they work before designing a level around them.</a:t>
            </a:r>
          </a:p>
          <a:p>
            <a:pPr marL="0" indent="0">
              <a:buNone/>
            </a:pPr>
            <a:endParaRPr lang="en-GB" sz="1600" dirty="0"/>
          </a:p>
        </p:txBody>
      </p:sp>
      <p:pic>
        <p:nvPicPr>
          <p:cNvPr id="6" name="Online Media 5" title="Bus">
            <a:hlinkClick r:id="" action="ppaction://media"/>
            <a:extLst>
              <a:ext uri="{FF2B5EF4-FFF2-40B4-BE49-F238E27FC236}">
                <a16:creationId xmlns:a16="http://schemas.microsoft.com/office/drawing/2014/main" id="{CB30ACF8-D889-A58C-85C7-2BAC5937DA46}"/>
              </a:ext>
            </a:extLst>
          </p:cNvPr>
          <p:cNvPicPr>
            <a:picLocks noRot="1" noChangeAspect="1"/>
          </p:cNvPicPr>
          <p:nvPr>
            <a:videoFile r:link="rId1"/>
          </p:nvPr>
        </p:nvPicPr>
        <p:blipFill>
          <a:blip r:embed="rId4"/>
          <a:stretch>
            <a:fillRect/>
          </a:stretch>
        </p:blipFill>
        <p:spPr>
          <a:xfrm>
            <a:off x="550770" y="2741219"/>
            <a:ext cx="5086550" cy="2873907"/>
          </a:xfrm>
          <a:prstGeom prst="rect">
            <a:avLst/>
          </a:prstGeom>
        </p:spPr>
      </p:pic>
      <p:pic>
        <p:nvPicPr>
          <p:cNvPr id="7" name="Online Media 6" title="Fire">
            <a:hlinkClick r:id="" action="ppaction://media"/>
            <a:extLst>
              <a:ext uri="{FF2B5EF4-FFF2-40B4-BE49-F238E27FC236}">
                <a16:creationId xmlns:a16="http://schemas.microsoft.com/office/drawing/2014/main" id="{BB247413-5D0F-E25E-9312-1376936C6317}"/>
              </a:ext>
            </a:extLst>
          </p:cNvPr>
          <p:cNvPicPr>
            <a:picLocks noRot="1" noChangeAspect="1"/>
          </p:cNvPicPr>
          <p:nvPr>
            <a:videoFile r:link="rId2"/>
          </p:nvPr>
        </p:nvPicPr>
        <p:blipFill>
          <a:blip r:embed="rId5"/>
          <a:stretch>
            <a:fillRect/>
          </a:stretch>
        </p:blipFill>
        <p:spPr>
          <a:xfrm>
            <a:off x="6267250" y="2741219"/>
            <a:ext cx="5086550" cy="2873908"/>
          </a:xfrm>
          <a:prstGeom prst="rect">
            <a:avLst/>
          </a:prstGeom>
        </p:spPr>
      </p:pic>
    </p:spTree>
    <p:extLst>
      <p:ext uri="{BB962C8B-B14F-4D97-AF65-F5344CB8AC3E}">
        <p14:creationId xmlns:p14="http://schemas.microsoft.com/office/powerpoint/2010/main" val="219408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084BC-3D1A-4DD0-8079-822DF9146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AB40F-5285-37A3-D230-96CDFB20172F}"/>
              </a:ext>
            </a:extLst>
          </p:cNvPr>
          <p:cNvSpPr>
            <a:spLocks noGrp="1"/>
          </p:cNvSpPr>
          <p:nvPr>
            <p:ph type="title"/>
          </p:nvPr>
        </p:nvSpPr>
        <p:spPr/>
        <p:txBody>
          <a:bodyPr/>
          <a:lstStyle/>
          <a:p>
            <a:r>
              <a:rPr lang="en-GB" dirty="0"/>
              <a:t>Level development: Palette</a:t>
            </a:r>
          </a:p>
        </p:txBody>
      </p:sp>
      <p:sp>
        <p:nvSpPr>
          <p:cNvPr id="3" name="Content Placeholder 2">
            <a:extLst>
              <a:ext uri="{FF2B5EF4-FFF2-40B4-BE49-F238E27FC236}">
                <a16:creationId xmlns:a16="http://schemas.microsoft.com/office/drawing/2014/main" id="{9ED6387C-C363-A238-295A-0D05CC6A8D26}"/>
              </a:ext>
            </a:extLst>
          </p:cNvPr>
          <p:cNvSpPr>
            <a:spLocks noGrp="1"/>
          </p:cNvSpPr>
          <p:nvPr>
            <p:ph idx="1"/>
          </p:nvPr>
        </p:nvSpPr>
        <p:spPr>
          <a:xfrm>
            <a:off x="3980896" y="1858793"/>
            <a:ext cx="7806716" cy="4351338"/>
          </a:xfrm>
        </p:spPr>
        <p:txBody>
          <a:bodyPr>
            <a:normAutofit/>
          </a:bodyPr>
          <a:lstStyle/>
          <a:p>
            <a:r>
              <a:rPr lang="en-GB" sz="1400" dirty="0">
                <a:latin typeface="Trebuchet MS" panose="020B0603020202020204" pitchFamily="34" charset="0"/>
              </a:rPr>
              <a:t>At this point in development everything was working as intended but things still felt off.</a:t>
            </a:r>
          </a:p>
          <a:p>
            <a:r>
              <a:rPr lang="en-GB" sz="1400" dirty="0">
                <a:latin typeface="Trebuchet MS" panose="020B0603020202020204" pitchFamily="34" charset="0"/>
              </a:rPr>
              <a:t>This is when I had a conversation with my supervisor and people I knew about palette.</a:t>
            </a:r>
          </a:p>
          <a:p>
            <a:r>
              <a:rPr lang="en-GB" sz="1400" dirty="0">
                <a:latin typeface="Trebuchet MS" panose="020B0603020202020204" pitchFamily="34" charset="0"/>
              </a:rPr>
              <a:t>I made the decision to cut my palette down to just 6 colours.</a:t>
            </a:r>
          </a:p>
        </p:txBody>
      </p:sp>
      <p:pic>
        <p:nvPicPr>
          <p:cNvPr id="4" name="Picture 3">
            <a:extLst>
              <a:ext uri="{FF2B5EF4-FFF2-40B4-BE49-F238E27FC236}">
                <a16:creationId xmlns:a16="http://schemas.microsoft.com/office/drawing/2014/main" id="{B63D2968-1130-B8C9-1D72-A8DA9DB9F8B9}"/>
              </a:ext>
            </a:extLst>
          </p:cNvPr>
          <p:cNvPicPr>
            <a:picLocks noChangeAspect="1"/>
          </p:cNvPicPr>
          <p:nvPr/>
        </p:nvPicPr>
        <p:blipFill>
          <a:blip r:embed="rId2"/>
          <a:stretch>
            <a:fillRect/>
          </a:stretch>
        </p:blipFill>
        <p:spPr>
          <a:xfrm>
            <a:off x="838199" y="1765701"/>
            <a:ext cx="3050219" cy="4489774"/>
          </a:xfrm>
          <a:prstGeom prst="rect">
            <a:avLst/>
          </a:prstGeom>
        </p:spPr>
      </p:pic>
    </p:spTree>
    <p:extLst>
      <p:ext uri="{BB962C8B-B14F-4D97-AF65-F5344CB8AC3E}">
        <p14:creationId xmlns:p14="http://schemas.microsoft.com/office/powerpoint/2010/main" val="2101700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A086-F2D5-9B6D-2E56-E76F73765E9D}"/>
              </a:ext>
            </a:extLst>
          </p:cNvPr>
          <p:cNvSpPr>
            <a:spLocks noGrp="1"/>
          </p:cNvSpPr>
          <p:nvPr>
            <p:ph type="title"/>
          </p:nvPr>
        </p:nvSpPr>
        <p:spPr/>
        <p:txBody>
          <a:bodyPr/>
          <a:lstStyle/>
          <a:p>
            <a:r>
              <a:rPr lang="en-GB" dirty="0"/>
              <a:t>Before:                                  After:</a:t>
            </a:r>
          </a:p>
        </p:txBody>
      </p:sp>
      <p:pic>
        <p:nvPicPr>
          <p:cNvPr id="4" name="Picture 3">
            <a:extLst>
              <a:ext uri="{FF2B5EF4-FFF2-40B4-BE49-F238E27FC236}">
                <a16:creationId xmlns:a16="http://schemas.microsoft.com/office/drawing/2014/main" id="{D77E9309-11DE-D7D5-C451-FFD725D396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874" y="1665623"/>
            <a:ext cx="1362469" cy="1859792"/>
          </a:xfrm>
          <a:prstGeom prst="rect">
            <a:avLst/>
          </a:prstGeom>
          <a:noFill/>
          <a:ln>
            <a:noFill/>
          </a:ln>
        </p:spPr>
      </p:pic>
      <p:pic>
        <p:nvPicPr>
          <p:cNvPr id="3074" name="Picture 2">
            <a:extLst>
              <a:ext uri="{FF2B5EF4-FFF2-40B4-BE49-F238E27FC236}">
                <a16:creationId xmlns:a16="http://schemas.microsoft.com/office/drawing/2014/main" id="{754A8B60-71C2-114D-3864-F73CCBF9A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852" y="1665623"/>
            <a:ext cx="1842142" cy="18597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4230D15-3E76-3C1D-6DF2-60B09894C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72700"/>
            <a:ext cx="1537773" cy="18597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3692F4E-EF71-B534-DE6D-344E538AAD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9115" y="3572700"/>
            <a:ext cx="1615428" cy="136328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2D25294-8DE3-70EE-E704-E359CD9A35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7503" y="1690688"/>
            <a:ext cx="1271368" cy="19914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74786B2C-AA99-6FAD-EC27-3CB59AD8F9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4543" y="3525415"/>
            <a:ext cx="1894030" cy="232955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CDEAC97A-CD48-C087-2411-9B5F5565F47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426" t="23319"/>
          <a:stretch/>
        </p:blipFill>
        <p:spPr bwMode="auto">
          <a:xfrm>
            <a:off x="9897148" y="3243162"/>
            <a:ext cx="2183167" cy="244127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F6F889BD-9A80-BB7D-8524-4A167B7A8F9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75580" b="59935"/>
          <a:stretch/>
        </p:blipFill>
        <p:spPr bwMode="auto">
          <a:xfrm>
            <a:off x="6719570" y="1544145"/>
            <a:ext cx="1335438" cy="157871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7FE71575-5BFF-21AC-7AD0-F3CCD1AB4B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6182" y="3262525"/>
            <a:ext cx="1302214" cy="1302214"/>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EF750C52-2F72-1A57-6054-1189D34336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39901" y="1544145"/>
            <a:ext cx="1545825" cy="15787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0A15603-4368-E80B-7AA0-A86391464E92}"/>
              </a:ext>
            </a:extLst>
          </p:cNvPr>
          <p:cNvPicPr>
            <a:picLocks noChangeAspect="1"/>
          </p:cNvPicPr>
          <p:nvPr/>
        </p:nvPicPr>
        <p:blipFill>
          <a:blip r:embed="rId12"/>
          <a:stretch>
            <a:fillRect/>
          </a:stretch>
        </p:blipFill>
        <p:spPr>
          <a:xfrm>
            <a:off x="8113692" y="3243162"/>
            <a:ext cx="1682545" cy="2231818"/>
          </a:xfrm>
          <a:prstGeom prst="rect">
            <a:avLst/>
          </a:prstGeom>
        </p:spPr>
      </p:pic>
      <p:pic>
        <p:nvPicPr>
          <p:cNvPr id="9" name="Picture 8">
            <a:extLst>
              <a:ext uri="{FF2B5EF4-FFF2-40B4-BE49-F238E27FC236}">
                <a16:creationId xmlns:a16="http://schemas.microsoft.com/office/drawing/2014/main" id="{07E4B896-31C5-FB4B-6E38-33D189CB3590}"/>
              </a:ext>
            </a:extLst>
          </p:cNvPr>
          <p:cNvPicPr>
            <a:picLocks noChangeAspect="1"/>
          </p:cNvPicPr>
          <p:nvPr/>
        </p:nvPicPr>
        <p:blipFill>
          <a:blip r:embed="rId13"/>
          <a:stretch>
            <a:fillRect/>
          </a:stretch>
        </p:blipFill>
        <p:spPr>
          <a:xfrm>
            <a:off x="10153322" y="1838105"/>
            <a:ext cx="1073014" cy="1284755"/>
          </a:xfrm>
          <a:prstGeom prst="rect">
            <a:avLst/>
          </a:prstGeom>
        </p:spPr>
      </p:pic>
    </p:spTree>
    <p:extLst>
      <p:ext uri="{BB962C8B-B14F-4D97-AF65-F5344CB8AC3E}">
        <p14:creationId xmlns:p14="http://schemas.microsoft.com/office/powerpoint/2010/main" val="223425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3540-F520-2E30-978F-32C2284C5170}"/>
              </a:ext>
            </a:extLst>
          </p:cNvPr>
          <p:cNvSpPr>
            <a:spLocks noGrp="1"/>
          </p:cNvSpPr>
          <p:nvPr>
            <p:ph type="title"/>
          </p:nvPr>
        </p:nvSpPr>
        <p:spPr/>
        <p:txBody>
          <a:bodyPr/>
          <a:lstStyle/>
          <a:p>
            <a:r>
              <a:rPr lang="en-GB" dirty="0"/>
              <a:t>Game Overview:</a:t>
            </a:r>
          </a:p>
        </p:txBody>
      </p:sp>
      <p:sp>
        <p:nvSpPr>
          <p:cNvPr id="3" name="Content Placeholder 2">
            <a:extLst>
              <a:ext uri="{FF2B5EF4-FFF2-40B4-BE49-F238E27FC236}">
                <a16:creationId xmlns:a16="http://schemas.microsoft.com/office/drawing/2014/main" id="{579017F9-26C4-2617-FCF0-70176C5D242B}"/>
              </a:ext>
            </a:extLst>
          </p:cNvPr>
          <p:cNvSpPr>
            <a:spLocks noGrp="1"/>
          </p:cNvSpPr>
          <p:nvPr>
            <p:ph idx="1"/>
          </p:nvPr>
        </p:nvSpPr>
        <p:spPr/>
        <p:txBody>
          <a:bodyPr/>
          <a:lstStyle/>
          <a:p>
            <a:r>
              <a:rPr lang="en-GB" dirty="0"/>
              <a:t>A 2D action platformer where you play as a virus trying to infiltrate a computer and destroy it from within.</a:t>
            </a:r>
          </a:p>
          <a:p>
            <a:r>
              <a:rPr lang="en-GB" dirty="0"/>
              <a:t>Inspired by Mega Man and Shovel Knight in terms of gameplay and level design.</a:t>
            </a:r>
          </a:p>
          <a:p>
            <a:r>
              <a:rPr lang="en-GB" dirty="0"/>
              <a:t>Game atmosphere inspired by Ed, Edd n Eddy flash game “Infect-Ed”.</a:t>
            </a:r>
          </a:p>
          <a:p>
            <a:endParaRPr lang="en-GB" dirty="0"/>
          </a:p>
        </p:txBody>
      </p:sp>
      <p:pic>
        <p:nvPicPr>
          <p:cNvPr id="4" name="Picture 2">
            <a:extLst>
              <a:ext uri="{FF2B5EF4-FFF2-40B4-BE49-F238E27FC236}">
                <a16:creationId xmlns:a16="http://schemas.microsoft.com/office/drawing/2014/main" id="{45CED118-88B6-9619-BD49-8F857936A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0200" y="4483731"/>
            <a:ext cx="2753600" cy="195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053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BED8C-C0D0-4CE1-4CFE-F9E38049C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60D03-4FC5-7CFC-4C95-D08C6D435A87}"/>
              </a:ext>
            </a:extLst>
          </p:cNvPr>
          <p:cNvSpPr>
            <a:spLocks noGrp="1"/>
          </p:cNvSpPr>
          <p:nvPr>
            <p:ph type="title"/>
          </p:nvPr>
        </p:nvSpPr>
        <p:spPr/>
        <p:txBody>
          <a:bodyPr/>
          <a:lstStyle/>
          <a:p>
            <a:r>
              <a:rPr lang="en-GB" dirty="0"/>
              <a:t>Level development: Polish</a:t>
            </a:r>
          </a:p>
        </p:txBody>
      </p:sp>
      <p:sp>
        <p:nvSpPr>
          <p:cNvPr id="3" name="Content Placeholder 2">
            <a:extLst>
              <a:ext uri="{FF2B5EF4-FFF2-40B4-BE49-F238E27FC236}">
                <a16:creationId xmlns:a16="http://schemas.microsoft.com/office/drawing/2014/main" id="{06638307-4309-C094-4B83-55D9D2C7E9CC}"/>
              </a:ext>
            </a:extLst>
          </p:cNvPr>
          <p:cNvSpPr>
            <a:spLocks noGrp="1"/>
          </p:cNvSpPr>
          <p:nvPr>
            <p:ph idx="1"/>
          </p:nvPr>
        </p:nvSpPr>
        <p:spPr/>
        <p:txBody>
          <a:bodyPr>
            <a:normAutofit/>
          </a:bodyPr>
          <a:lstStyle/>
          <a:p>
            <a:r>
              <a:rPr lang="en-GB" sz="1400" dirty="0"/>
              <a:t>camera more zoomed in </a:t>
            </a:r>
          </a:p>
          <a:p>
            <a:r>
              <a:rPr lang="en-GB" sz="1400" dirty="0"/>
              <a:t>moves vertically one screen at a time</a:t>
            </a:r>
          </a:p>
          <a:p>
            <a:r>
              <a:rPr lang="en-GB" sz="1400" dirty="0"/>
              <a:t>The character moves faster and falls faster</a:t>
            </a:r>
          </a:p>
        </p:txBody>
      </p:sp>
      <p:pic>
        <p:nvPicPr>
          <p:cNvPr id="4" name="Online Media 3" title="New Camera and stuff">
            <a:hlinkClick r:id="" action="ppaction://media"/>
            <a:extLst>
              <a:ext uri="{FF2B5EF4-FFF2-40B4-BE49-F238E27FC236}">
                <a16:creationId xmlns:a16="http://schemas.microsoft.com/office/drawing/2014/main" id="{41CF7A03-62CD-2FC1-E23B-9E1081A5F30A}"/>
              </a:ext>
            </a:extLst>
          </p:cNvPr>
          <p:cNvPicPr>
            <a:picLocks noRot="1" noChangeAspect="1"/>
          </p:cNvPicPr>
          <p:nvPr>
            <a:videoFile r:link="rId1"/>
          </p:nvPr>
        </p:nvPicPr>
        <p:blipFill>
          <a:blip r:embed="rId4"/>
          <a:stretch>
            <a:fillRect/>
          </a:stretch>
        </p:blipFill>
        <p:spPr>
          <a:xfrm>
            <a:off x="838200" y="3178205"/>
            <a:ext cx="4949268" cy="2796343"/>
          </a:xfrm>
          <a:prstGeom prst="rect">
            <a:avLst/>
          </a:prstGeom>
        </p:spPr>
      </p:pic>
      <p:pic>
        <p:nvPicPr>
          <p:cNvPr id="5" name="Online Media 4" title="Update">
            <a:hlinkClick r:id="" action="ppaction://media"/>
            <a:extLst>
              <a:ext uri="{FF2B5EF4-FFF2-40B4-BE49-F238E27FC236}">
                <a16:creationId xmlns:a16="http://schemas.microsoft.com/office/drawing/2014/main" id="{E41AF2AC-8E24-6D01-ABFF-7CA14CE3AA22}"/>
              </a:ext>
            </a:extLst>
          </p:cNvPr>
          <p:cNvPicPr>
            <a:picLocks noRot="1" noChangeAspect="1"/>
          </p:cNvPicPr>
          <p:nvPr>
            <a:videoFile r:link="rId2"/>
          </p:nvPr>
        </p:nvPicPr>
        <p:blipFill>
          <a:blip r:embed="rId5"/>
          <a:stretch>
            <a:fillRect/>
          </a:stretch>
        </p:blipFill>
        <p:spPr>
          <a:xfrm>
            <a:off x="6404532" y="3178205"/>
            <a:ext cx="4949268" cy="2796343"/>
          </a:xfrm>
          <a:prstGeom prst="rect">
            <a:avLst/>
          </a:prstGeom>
        </p:spPr>
      </p:pic>
    </p:spTree>
    <p:extLst>
      <p:ext uri="{BB962C8B-B14F-4D97-AF65-F5344CB8AC3E}">
        <p14:creationId xmlns:p14="http://schemas.microsoft.com/office/powerpoint/2010/main" val="18680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514AC-EA28-C581-06C3-69EE8A0EC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CCDFC-B474-128C-FD1B-A55149CC77B7}"/>
              </a:ext>
            </a:extLst>
          </p:cNvPr>
          <p:cNvSpPr>
            <a:spLocks noGrp="1"/>
          </p:cNvSpPr>
          <p:nvPr>
            <p:ph type="title"/>
          </p:nvPr>
        </p:nvSpPr>
        <p:spPr/>
        <p:txBody>
          <a:bodyPr/>
          <a:lstStyle/>
          <a:p>
            <a:r>
              <a:rPr lang="en-GB" dirty="0"/>
              <a:t>Level development: Level Map</a:t>
            </a:r>
          </a:p>
        </p:txBody>
      </p:sp>
      <p:pic>
        <p:nvPicPr>
          <p:cNvPr id="4" name="Picture 3" descr="A screen shot of a computer&#10;&#10;AI-generated content may be incorrect.">
            <a:extLst>
              <a:ext uri="{FF2B5EF4-FFF2-40B4-BE49-F238E27FC236}">
                <a16:creationId xmlns:a16="http://schemas.microsoft.com/office/drawing/2014/main" id="{7183EA98-4407-8309-55DC-19A7A0F83E76}"/>
              </a:ext>
            </a:extLst>
          </p:cNvPr>
          <p:cNvPicPr>
            <a:picLocks noChangeAspect="1"/>
          </p:cNvPicPr>
          <p:nvPr/>
        </p:nvPicPr>
        <p:blipFill>
          <a:blip r:embed="rId2"/>
          <a:stretch>
            <a:fillRect/>
          </a:stretch>
        </p:blipFill>
        <p:spPr>
          <a:xfrm>
            <a:off x="651769" y="2039952"/>
            <a:ext cx="5839914" cy="3848978"/>
          </a:xfrm>
          <a:prstGeom prst="rect">
            <a:avLst/>
          </a:prstGeom>
        </p:spPr>
      </p:pic>
      <p:sp>
        <p:nvSpPr>
          <p:cNvPr id="5" name="TextBox 4">
            <a:extLst>
              <a:ext uri="{FF2B5EF4-FFF2-40B4-BE49-F238E27FC236}">
                <a16:creationId xmlns:a16="http://schemas.microsoft.com/office/drawing/2014/main" id="{153C9ED1-496D-0AF7-300B-371824989B9F}"/>
              </a:ext>
            </a:extLst>
          </p:cNvPr>
          <p:cNvSpPr txBox="1"/>
          <p:nvPr/>
        </p:nvSpPr>
        <p:spPr>
          <a:xfrm>
            <a:off x="6604986" y="2039952"/>
            <a:ext cx="5246000" cy="954107"/>
          </a:xfrm>
          <a:prstGeom prst="rect">
            <a:avLst/>
          </a:prstGeom>
          <a:noFill/>
        </p:spPr>
        <p:txBody>
          <a:bodyPr wrap="square" rtlCol="0">
            <a:spAutoFit/>
          </a:bodyPr>
          <a:lstStyle/>
          <a:p>
            <a:r>
              <a:rPr lang="en-GB" sz="1400" dirty="0">
                <a:solidFill>
                  <a:srgbClr val="00FFCC"/>
                </a:solidFill>
              </a:rPr>
              <a:t>From here, I made a pixel map. This meant it was finally time to start working on the level.</a:t>
            </a:r>
          </a:p>
          <a:p>
            <a:r>
              <a:rPr lang="en-GB" sz="1400" dirty="0">
                <a:solidFill>
                  <a:srgbClr val="00FFCC"/>
                </a:solidFill>
              </a:rPr>
              <a:t>Completing a first iteration of the level would allow me to begin testing and iterating on the deign</a:t>
            </a:r>
          </a:p>
        </p:txBody>
      </p:sp>
    </p:spTree>
    <p:extLst>
      <p:ext uri="{BB962C8B-B14F-4D97-AF65-F5344CB8AC3E}">
        <p14:creationId xmlns:p14="http://schemas.microsoft.com/office/powerpoint/2010/main" val="1054565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9305-6DD8-8094-4744-C273834FCD84}"/>
              </a:ext>
            </a:extLst>
          </p:cNvPr>
          <p:cNvSpPr>
            <a:spLocks noGrp="1"/>
          </p:cNvSpPr>
          <p:nvPr>
            <p:ph type="title"/>
          </p:nvPr>
        </p:nvSpPr>
        <p:spPr/>
        <p:txBody>
          <a:bodyPr/>
          <a:lstStyle/>
          <a:p>
            <a:r>
              <a:rPr lang="en-GB" dirty="0"/>
              <a:t>Level Development: Level Build</a:t>
            </a:r>
          </a:p>
        </p:txBody>
      </p:sp>
      <p:sp>
        <p:nvSpPr>
          <p:cNvPr id="3" name="Content Placeholder 2">
            <a:extLst>
              <a:ext uri="{FF2B5EF4-FFF2-40B4-BE49-F238E27FC236}">
                <a16:creationId xmlns:a16="http://schemas.microsoft.com/office/drawing/2014/main" id="{6922647A-1D91-B0DB-638A-15E2FD980C83}"/>
              </a:ext>
            </a:extLst>
          </p:cNvPr>
          <p:cNvSpPr>
            <a:spLocks noGrp="1"/>
          </p:cNvSpPr>
          <p:nvPr>
            <p:ph idx="1"/>
          </p:nvPr>
        </p:nvSpPr>
        <p:spPr/>
        <p:txBody>
          <a:bodyPr>
            <a:normAutofit/>
          </a:bodyPr>
          <a:lstStyle/>
          <a:p>
            <a:r>
              <a:rPr lang="en-GB" sz="1400" dirty="0"/>
              <a:t>Over the next week I built my level using the assets I had finished.</a:t>
            </a:r>
          </a:p>
          <a:p>
            <a:r>
              <a:rPr lang="en-GB" sz="1400" dirty="0"/>
              <a:t>This meant that certain features would not be implemented in the first iteration of the level.</a:t>
            </a:r>
          </a:p>
          <a:p>
            <a:endParaRPr lang="en-GB" sz="1400" dirty="0"/>
          </a:p>
        </p:txBody>
      </p:sp>
      <p:pic>
        <p:nvPicPr>
          <p:cNvPr id="4" name="Online Media 3" title="Progress Update: Test 1">
            <a:hlinkClick r:id="" action="ppaction://media"/>
            <a:extLst>
              <a:ext uri="{FF2B5EF4-FFF2-40B4-BE49-F238E27FC236}">
                <a16:creationId xmlns:a16="http://schemas.microsoft.com/office/drawing/2014/main" id="{FA863377-88A2-E491-ACB3-6B437939291D}"/>
              </a:ext>
            </a:extLst>
          </p:cNvPr>
          <p:cNvPicPr>
            <a:picLocks noRot="1" noChangeAspect="1"/>
          </p:cNvPicPr>
          <p:nvPr>
            <a:videoFile r:link="rId1"/>
          </p:nvPr>
        </p:nvPicPr>
        <p:blipFill>
          <a:blip r:embed="rId4"/>
          <a:stretch>
            <a:fillRect/>
          </a:stretch>
        </p:blipFill>
        <p:spPr>
          <a:xfrm>
            <a:off x="838201" y="2612359"/>
            <a:ext cx="4065464" cy="2296992"/>
          </a:xfrm>
          <a:prstGeom prst="rect">
            <a:avLst/>
          </a:prstGeom>
        </p:spPr>
      </p:pic>
      <p:pic>
        <p:nvPicPr>
          <p:cNvPr id="7" name="Online Media 6" title="Level Showcase V1">
            <a:hlinkClick r:id="" action="ppaction://media"/>
            <a:extLst>
              <a:ext uri="{FF2B5EF4-FFF2-40B4-BE49-F238E27FC236}">
                <a16:creationId xmlns:a16="http://schemas.microsoft.com/office/drawing/2014/main" id="{2174588C-3E02-4EC8-E8C3-230FCE270C0B}"/>
              </a:ext>
            </a:extLst>
          </p:cNvPr>
          <p:cNvPicPr>
            <a:picLocks noRot="1" noChangeAspect="1"/>
          </p:cNvPicPr>
          <p:nvPr>
            <a:videoFile r:link="rId2"/>
          </p:nvPr>
        </p:nvPicPr>
        <p:blipFill>
          <a:blip r:embed="rId5"/>
          <a:stretch>
            <a:fillRect/>
          </a:stretch>
        </p:blipFill>
        <p:spPr>
          <a:xfrm>
            <a:off x="7288336" y="2612359"/>
            <a:ext cx="4065464" cy="2296992"/>
          </a:xfrm>
          <a:prstGeom prst="rect">
            <a:avLst/>
          </a:prstGeom>
        </p:spPr>
      </p:pic>
      <p:sp>
        <p:nvSpPr>
          <p:cNvPr id="8" name="TextBox 7">
            <a:extLst>
              <a:ext uri="{FF2B5EF4-FFF2-40B4-BE49-F238E27FC236}">
                <a16:creationId xmlns:a16="http://schemas.microsoft.com/office/drawing/2014/main" id="{0990E2C3-ABE8-EE98-BFCE-C369F1CFAE0A}"/>
              </a:ext>
            </a:extLst>
          </p:cNvPr>
          <p:cNvSpPr txBox="1"/>
          <p:nvPr/>
        </p:nvSpPr>
        <p:spPr>
          <a:xfrm>
            <a:off x="838200" y="5246703"/>
            <a:ext cx="4065464" cy="738664"/>
          </a:xfrm>
          <a:prstGeom prst="rect">
            <a:avLst/>
          </a:prstGeom>
          <a:noFill/>
        </p:spPr>
        <p:txBody>
          <a:bodyPr wrap="square" rtlCol="0">
            <a:spAutoFit/>
          </a:bodyPr>
          <a:lstStyle/>
          <a:p>
            <a:r>
              <a:rPr lang="en-GB" sz="1400" dirty="0">
                <a:solidFill>
                  <a:srgbClr val="00FFCC"/>
                </a:solidFill>
              </a:rPr>
              <a:t>Video 1 shows me playing the completed level until I hit a jump that is impossible and needs changing</a:t>
            </a:r>
          </a:p>
        </p:txBody>
      </p:sp>
      <p:sp>
        <p:nvSpPr>
          <p:cNvPr id="9" name="TextBox 8">
            <a:extLst>
              <a:ext uri="{FF2B5EF4-FFF2-40B4-BE49-F238E27FC236}">
                <a16:creationId xmlns:a16="http://schemas.microsoft.com/office/drawing/2014/main" id="{B21F3E95-3103-E38B-CE7E-F7D5466E1BDC}"/>
              </a:ext>
            </a:extLst>
          </p:cNvPr>
          <p:cNvSpPr txBox="1"/>
          <p:nvPr/>
        </p:nvSpPr>
        <p:spPr>
          <a:xfrm>
            <a:off x="7288336" y="5246703"/>
            <a:ext cx="4065465" cy="523220"/>
          </a:xfrm>
          <a:prstGeom prst="rect">
            <a:avLst/>
          </a:prstGeom>
          <a:noFill/>
        </p:spPr>
        <p:txBody>
          <a:bodyPr wrap="square" rtlCol="0">
            <a:spAutoFit/>
          </a:bodyPr>
          <a:lstStyle/>
          <a:p>
            <a:r>
              <a:rPr lang="en-GB" sz="1400" dirty="0">
                <a:solidFill>
                  <a:srgbClr val="00FFCC"/>
                </a:solidFill>
              </a:rPr>
              <a:t>Video 2 shows me flying through the rest of the level to demonstrate its completion.</a:t>
            </a:r>
          </a:p>
        </p:txBody>
      </p:sp>
    </p:spTree>
    <p:extLst>
      <p:ext uri="{BB962C8B-B14F-4D97-AF65-F5344CB8AC3E}">
        <p14:creationId xmlns:p14="http://schemas.microsoft.com/office/powerpoint/2010/main" val="284979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2FEB-E97F-AD33-050C-AE798F590ED9}"/>
              </a:ext>
            </a:extLst>
          </p:cNvPr>
          <p:cNvSpPr>
            <a:spLocks noGrp="1"/>
          </p:cNvSpPr>
          <p:nvPr>
            <p:ph type="title"/>
          </p:nvPr>
        </p:nvSpPr>
        <p:spPr/>
        <p:txBody>
          <a:bodyPr/>
          <a:lstStyle/>
          <a:p>
            <a:r>
              <a:rPr lang="en-GB" dirty="0"/>
              <a:t>Level Development: Testing Plan 1</a:t>
            </a:r>
          </a:p>
        </p:txBody>
      </p:sp>
      <p:sp>
        <p:nvSpPr>
          <p:cNvPr id="3" name="Content Placeholder 2">
            <a:extLst>
              <a:ext uri="{FF2B5EF4-FFF2-40B4-BE49-F238E27FC236}">
                <a16:creationId xmlns:a16="http://schemas.microsoft.com/office/drawing/2014/main" id="{8B05D15B-94DE-E75A-978F-07DB54FA00C5}"/>
              </a:ext>
            </a:extLst>
          </p:cNvPr>
          <p:cNvSpPr>
            <a:spLocks noGrp="1"/>
          </p:cNvSpPr>
          <p:nvPr>
            <p:ph idx="1"/>
          </p:nvPr>
        </p:nvSpPr>
        <p:spPr>
          <a:xfrm>
            <a:off x="838200" y="1589103"/>
            <a:ext cx="10515600" cy="4587860"/>
          </a:xfrm>
        </p:spPr>
        <p:txBody>
          <a:bodyPr>
            <a:normAutofit/>
          </a:bodyPr>
          <a:lstStyle/>
          <a:p>
            <a:r>
              <a:rPr lang="en-GB" sz="1400" dirty="0">
                <a:latin typeface="Trebuchet MS" panose="020B0603020202020204" pitchFamily="34" charset="0"/>
              </a:rPr>
              <a:t>I have written up 10 questions that will be given to my testers to complete once they finish the level:</a:t>
            </a:r>
          </a:p>
          <a:p>
            <a:endParaRPr lang="en-GB" sz="1400" dirty="0"/>
          </a:p>
        </p:txBody>
      </p:sp>
      <p:pic>
        <p:nvPicPr>
          <p:cNvPr id="5" name="Picture 4">
            <a:extLst>
              <a:ext uri="{FF2B5EF4-FFF2-40B4-BE49-F238E27FC236}">
                <a16:creationId xmlns:a16="http://schemas.microsoft.com/office/drawing/2014/main" id="{E948DEE3-BE75-3523-FD7D-E4731B2EB6A7}"/>
              </a:ext>
            </a:extLst>
          </p:cNvPr>
          <p:cNvPicPr>
            <a:picLocks noChangeAspect="1"/>
          </p:cNvPicPr>
          <p:nvPr/>
        </p:nvPicPr>
        <p:blipFill>
          <a:blip r:embed="rId2"/>
          <a:stretch>
            <a:fillRect/>
          </a:stretch>
        </p:blipFill>
        <p:spPr>
          <a:xfrm>
            <a:off x="3228575" y="2371857"/>
            <a:ext cx="5734850" cy="3410426"/>
          </a:xfrm>
          <a:prstGeom prst="rect">
            <a:avLst/>
          </a:prstGeom>
        </p:spPr>
      </p:pic>
    </p:spTree>
    <p:extLst>
      <p:ext uri="{BB962C8B-B14F-4D97-AF65-F5344CB8AC3E}">
        <p14:creationId xmlns:p14="http://schemas.microsoft.com/office/powerpoint/2010/main" val="213807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EFDE-7D26-A392-44F4-A8F288D1274D}"/>
              </a:ext>
            </a:extLst>
          </p:cNvPr>
          <p:cNvSpPr>
            <a:spLocks noGrp="1"/>
          </p:cNvSpPr>
          <p:nvPr>
            <p:ph type="title"/>
          </p:nvPr>
        </p:nvSpPr>
        <p:spPr/>
        <p:txBody>
          <a:bodyPr/>
          <a:lstStyle/>
          <a:p>
            <a:r>
              <a:rPr lang="en-GB" dirty="0"/>
              <a:t>Level Development: Testing Results 1.1</a:t>
            </a:r>
          </a:p>
        </p:txBody>
      </p:sp>
      <p:sp>
        <p:nvSpPr>
          <p:cNvPr id="3" name="Content Placeholder 2">
            <a:extLst>
              <a:ext uri="{FF2B5EF4-FFF2-40B4-BE49-F238E27FC236}">
                <a16:creationId xmlns:a16="http://schemas.microsoft.com/office/drawing/2014/main" id="{28A7CC7D-5B86-46FB-D8E8-B9BFA1A131D3}"/>
              </a:ext>
            </a:extLst>
          </p:cNvPr>
          <p:cNvSpPr>
            <a:spLocks noGrp="1"/>
          </p:cNvSpPr>
          <p:nvPr>
            <p:ph idx="1"/>
          </p:nvPr>
        </p:nvSpPr>
        <p:spPr>
          <a:xfrm>
            <a:off x="838200" y="5206490"/>
            <a:ext cx="10515600" cy="4351338"/>
          </a:xfrm>
        </p:spPr>
        <p:txBody>
          <a:bodyPr>
            <a:normAutofit/>
          </a:bodyPr>
          <a:lstStyle/>
          <a:p>
            <a:pPr marL="0" indent="0">
              <a:lnSpc>
                <a:spcPct val="125000"/>
              </a:lnSpc>
              <a:spcAft>
                <a:spcPts val="800"/>
              </a:spcAft>
              <a:buNone/>
            </a:pPr>
            <a:r>
              <a:rPr lang="en-US" sz="1600" dirty="0">
                <a:effectLst/>
                <a:latin typeface="Trebuchet MS" panose="020B0603020202020204" pitchFamily="34" charset="0"/>
                <a:ea typeface="Calibri" panose="020F0502020204030204" pitchFamily="34" charset="0"/>
                <a:cs typeface="Calibri" panose="020F0502020204030204" pitchFamily="34" charset="0"/>
              </a:rPr>
              <a:t>I will be keeping the art design the same from here and trying not to change the buses too much or jumping mechanics.</a:t>
            </a:r>
            <a:endParaRPr lang="en-GB" sz="1600" dirty="0">
              <a:effectLst/>
              <a:latin typeface="Trebuchet MS" panose="020B0603020202020204" pitchFamily="34" charset="0"/>
              <a:ea typeface="Meiryo" panose="020B0604030504040204" pitchFamily="34" charset="-128"/>
              <a:cs typeface="Arial" panose="020B0604020202020204" pitchFamily="34" charset="0"/>
            </a:endParaRPr>
          </a:p>
          <a:p>
            <a:pPr marL="0" lvl="0" indent="0">
              <a:lnSpc>
                <a:spcPct val="125000"/>
              </a:lnSpc>
              <a:spcAft>
                <a:spcPts val="800"/>
              </a:spcAft>
              <a:buNone/>
            </a:pPr>
            <a:endParaRPr lang="en-GB" sz="1400" dirty="0">
              <a:ea typeface="Meiryo" panose="020B060403050404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ECA78D4F-E9B3-75C3-95F4-1ECFE0FBCDDC}"/>
              </a:ext>
            </a:extLst>
          </p:cNvPr>
          <p:cNvPicPr>
            <a:picLocks noChangeAspect="1"/>
          </p:cNvPicPr>
          <p:nvPr/>
        </p:nvPicPr>
        <p:blipFill>
          <a:blip r:embed="rId2"/>
          <a:stretch>
            <a:fillRect/>
          </a:stretch>
        </p:blipFill>
        <p:spPr>
          <a:xfrm>
            <a:off x="3004706" y="1885734"/>
            <a:ext cx="6182588" cy="3086531"/>
          </a:xfrm>
          <a:prstGeom prst="rect">
            <a:avLst/>
          </a:prstGeom>
        </p:spPr>
      </p:pic>
    </p:spTree>
    <p:extLst>
      <p:ext uri="{BB962C8B-B14F-4D97-AF65-F5344CB8AC3E}">
        <p14:creationId xmlns:p14="http://schemas.microsoft.com/office/powerpoint/2010/main" val="1187204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D2ECC-5525-6CEC-0DE8-C2B22580E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43B77-F170-9891-BF09-545812B1DC76}"/>
              </a:ext>
            </a:extLst>
          </p:cNvPr>
          <p:cNvSpPr>
            <a:spLocks noGrp="1"/>
          </p:cNvSpPr>
          <p:nvPr>
            <p:ph type="title"/>
          </p:nvPr>
        </p:nvSpPr>
        <p:spPr/>
        <p:txBody>
          <a:bodyPr/>
          <a:lstStyle/>
          <a:p>
            <a:r>
              <a:rPr lang="en-GB" dirty="0"/>
              <a:t>Level Development: Testing Results 1.2</a:t>
            </a:r>
          </a:p>
        </p:txBody>
      </p:sp>
      <p:sp>
        <p:nvSpPr>
          <p:cNvPr id="3" name="Content Placeholder 2">
            <a:extLst>
              <a:ext uri="{FF2B5EF4-FFF2-40B4-BE49-F238E27FC236}">
                <a16:creationId xmlns:a16="http://schemas.microsoft.com/office/drawing/2014/main" id="{AB03E8B6-1192-3BAA-C5EB-C506A89225ED}"/>
              </a:ext>
            </a:extLst>
          </p:cNvPr>
          <p:cNvSpPr>
            <a:spLocks noGrp="1"/>
          </p:cNvSpPr>
          <p:nvPr>
            <p:ph idx="1"/>
          </p:nvPr>
        </p:nvSpPr>
        <p:spPr>
          <a:xfrm>
            <a:off x="838200" y="4486074"/>
            <a:ext cx="10515600" cy="4743851"/>
          </a:xfrm>
        </p:spPr>
        <p:txBody>
          <a:bodyPr>
            <a:normAutofit/>
          </a:bodyPr>
          <a:lstStyle/>
          <a:p>
            <a:pPr>
              <a:lnSpc>
                <a:spcPct val="125000"/>
              </a:lnSpc>
              <a:spcAft>
                <a:spcPts val="800"/>
              </a:spcAft>
            </a:pPr>
            <a:r>
              <a:rPr lang="en-US" sz="1400" dirty="0">
                <a:effectLst/>
                <a:latin typeface="Trebuchet MS" panose="020B0603020202020204" pitchFamily="34" charset="0"/>
                <a:ea typeface="Meiryo" panose="020B0604030504040204" pitchFamily="34" charset="-128"/>
                <a:cs typeface="Arial" panose="020B0604020202020204" pitchFamily="34" charset="0"/>
              </a:rPr>
              <a:t>I noticed that a lot of the jumps at the start required a perfect jump to cross. To fix this I reduced most of them in size by 1 tile.</a:t>
            </a:r>
            <a:endParaRPr lang="en-GB" sz="1400" dirty="0">
              <a:effectLst/>
              <a:latin typeface="Trebuchet MS" panose="020B0603020202020204" pitchFamily="34" charset="0"/>
              <a:ea typeface="Meiryo" panose="020B0604030504040204" pitchFamily="34" charset="-128"/>
              <a:cs typeface="Arial" panose="020B0604020202020204" pitchFamily="34" charset="0"/>
            </a:endParaRPr>
          </a:p>
          <a:p>
            <a:pPr>
              <a:lnSpc>
                <a:spcPct val="125000"/>
              </a:lnSpc>
              <a:spcAft>
                <a:spcPts val="800"/>
              </a:spcAft>
            </a:pPr>
            <a:r>
              <a:rPr lang="en-US" sz="1400" dirty="0">
                <a:effectLst/>
                <a:latin typeface="Trebuchet MS" panose="020B0603020202020204" pitchFamily="34" charset="0"/>
                <a:ea typeface="Meiryo" panose="020B0604030504040204" pitchFamily="34" charset="-128"/>
                <a:cs typeface="Arial" panose="020B0604020202020204" pitchFamily="34" charset="0"/>
              </a:rPr>
              <a:t>The data buses moving too fast was a bug created right before I packaged the build when I was trying to stop them de-spawning on screen. It will be fixed easily.</a:t>
            </a:r>
            <a:endParaRPr lang="en-GB" sz="1400" dirty="0">
              <a:effectLst/>
              <a:latin typeface="Trebuchet MS" panose="020B0603020202020204" pitchFamily="34" charset="0"/>
              <a:ea typeface="Meiryo" panose="020B0604030504040204" pitchFamily="34" charset="-128"/>
              <a:cs typeface="Arial" panose="020B0604020202020204" pitchFamily="34" charset="0"/>
            </a:endParaRPr>
          </a:p>
          <a:p>
            <a:pPr>
              <a:lnSpc>
                <a:spcPct val="125000"/>
              </a:lnSpc>
              <a:spcAft>
                <a:spcPts val="800"/>
              </a:spcAft>
            </a:pPr>
            <a:r>
              <a:rPr lang="en-US" sz="1400" dirty="0">
                <a:effectLst/>
                <a:latin typeface="Trebuchet MS" panose="020B0603020202020204" pitchFamily="34" charset="0"/>
                <a:ea typeface="Meiryo" panose="020B0604030504040204" pitchFamily="34" charset="-128"/>
                <a:cs typeface="Arial" panose="020B0604020202020204" pitchFamily="34" charset="0"/>
              </a:rPr>
              <a:t>Getting stuck in the floor was just because of an issue where one checkpoint was too low in the world. Luckily, this was my first tester and I fixed it before anyone else had a chance to play.</a:t>
            </a:r>
            <a:endParaRPr lang="en-GB" sz="1400" dirty="0">
              <a:effectLst/>
              <a:latin typeface="Trebuchet MS" panose="020B0603020202020204" pitchFamily="34" charset="0"/>
              <a:ea typeface="Meiryo" panose="020B060403050404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3E565BD5-FF0D-D068-80BB-D13C61A13B66}"/>
              </a:ext>
            </a:extLst>
          </p:cNvPr>
          <p:cNvPicPr>
            <a:picLocks noChangeAspect="1"/>
          </p:cNvPicPr>
          <p:nvPr/>
        </p:nvPicPr>
        <p:blipFill>
          <a:blip r:embed="rId2"/>
          <a:stretch>
            <a:fillRect/>
          </a:stretch>
        </p:blipFill>
        <p:spPr>
          <a:xfrm>
            <a:off x="3223811" y="1556520"/>
            <a:ext cx="5744377" cy="2648320"/>
          </a:xfrm>
          <a:prstGeom prst="rect">
            <a:avLst/>
          </a:prstGeom>
        </p:spPr>
      </p:pic>
    </p:spTree>
    <p:extLst>
      <p:ext uri="{BB962C8B-B14F-4D97-AF65-F5344CB8AC3E}">
        <p14:creationId xmlns:p14="http://schemas.microsoft.com/office/powerpoint/2010/main" val="3882541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C98FE-B5A9-040E-147D-E56FF7F2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4700D-77F2-52E3-8F42-CCF67744C327}"/>
              </a:ext>
            </a:extLst>
          </p:cNvPr>
          <p:cNvSpPr>
            <a:spLocks noGrp="1"/>
          </p:cNvSpPr>
          <p:nvPr>
            <p:ph type="title"/>
          </p:nvPr>
        </p:nvSpPr>
        <p:spPr/>
        <p:txBody>
          <a:bodyPr/>
          <a:lstStyle/>
          <a:p>
            <a:r>
              <a:rPr lang="en-GB" dirty="0"/>
              <a:t>Level Development: Testing Results 1.3</a:t>
            </a:r>
          </a:p>
        </p:txBody>
      </p:sp>
      <p:pic>
        <p:nvPicPr>
          <p:cNvPr id="7" name="Picture 6">
            <a:extLst>
              <a:ext uri="{FF2B5EF4-FFF2-40B4-BE49-F238E27FC236}">
                <a16:creationId xmlns:a16="http://schemas.microsoft.com/office/drawing/2014/main" id="{DBC0E5AA-8C34-4BDD-6B20-8E2C893C8521}"/>
              </a:ext>
            </a:extLst>
          </p:cNvPr>
          <p:cNvPicPr>
            <a:picLocks noChangeAspect="1"/>
          </p:cNvPicPr>
          <p:nvPr/>
        </p:nvPicPr>
        <p:blipFill>
          <a:blip r:embed="rId2"/>
          <a:stretch>
            <a:fillRect/>
          </a:stretch>
        </p:blipFill>
        <p:spPr>
          <a:xfrm>
            <a:off x="838200" y="1393746"/>
            <a:ext cx="4867416" cy="5053432"/>
          </a:xfrm>
          <a:prstGeom prst="rect">
            <a:avLst/>
          </a:prstGeom>
        </p:spPr>
      </p:pic>
      <p:sp>
        <p:nvSpPr>
          <p:cNvPr id="8" name="Content Placeholder 2">
            <a:extLst>
              <a:ext uri="{FF2B5EF4-FFF2-40B4-BE49-F238E27FC236}">
                <a16:creationId xmlns:a16="http://schemas.microsoft.com/office/drawing/2014/main" id="{5624DCE7-72C3-8A18-1608-1219BC64A81D}"/>
              </a:ext>
            </a:extLst>
          </p:cNvPr>
          <p:cNvSpPr>
            <a:spLocks noGrp="1"/>
          </p:cNvSpPr>
          <p:nvPr>
            <p:ph idx="1"/>
          </p:nvPr>
        </p:nvSpPr>
        <p:spPr>
          <a:xfrm>
            <a:off x="5996127" y="1495270"/>
            <a:ext cx="5872966" cy="4850383"/>
          </a:xfrm>
        </p:spPr>
        <p:txBody>
          <a:bodyPr>
            <a:normAutofit/>
          </a:bodyPr>
          <a:lstStyle/>
          <a:p>
            <a:pPr>
              <a:lnSpc>
                <a:spcPct val="125000"/>
              </a:lnSpc>
              <a:spcAft>
                <a:spcPts val="800"/>
              </a:spcAft>
            </a:pPr>
            <a:r>
              <a:rPr lang="en-GB" sz="1400" dirty="0">
                <a:effectLst/>
                <a:latin typeface="Trebuchet MS" panose="020B0603020202020204" pitchFamily="34" charset="0"/>
                <a:ea typeface="Meiryo" panose="020B0604030504040204" pitchFamily="34" charset="-128"/>
                <a:cs typeface="Arial" panose="020B0604020202020204" pitchFamily="34" charset="0"/>
              </a:rPr>
              <a:t>Jumping bug fixed</a:t>
            </a:r>
          </a:p>
          <a:p>
            <a:pPr>
              <a:lnSpc>
                <a:spcPct val="125000"/>
              </a:lnSpc>
              <a:spcAft>
                <a:spcPts val="800"/>
              </a:spcAft>
            </a:pPr>
            <a:r>
              <a:rPr lang="en-GB" sz="1400" dirty="0">
                <a:effectLst/>
                <a:latin typeface="Trebuchet MS" panose="020B0603020202020204" pitchFamily="34" charset="0"/>
                <a:ea typeface="Meiryo" panose="020B0604030504040204" pitchFamily="34" charset="-128"/>
                <a:cs typeface="Arial" panose="020B0604020202020204" pitchFamily="34" charset="0"/>
              </a:rPr>
              <a:t>Camera issue fixed</a:t>
            </a:r>
          </a:p>
          <a:p>
            <a:pPr>
              <a:lnSpc>
                <a:spcPct val="125000"/>
              </a:lnSpc>
              <a:spcAft>
                <a:spcPts val="800"/>
              </a:spcAft>
            </a:pPr>
            <a:r>
              <a:rPr lang="en-GB" sz="1400" dirty="0">
                <a:effectLst/>
                <a:latin typeface="Trebuchet MS" panose="020B0603020202020204" pitchFamily="34" charset="0"/>
                <a:ea typeface="Meiryo" panose="020B0604030504040204" pitchFamily="34" charset="-128"/>
                <a:cs typeface="Arial" panose="020B0604020202020204" pitchFamily="34" charset="0"/>
              </a:rPr>
              <a:t>Enemies walking where they’re not supposed to fixed</a:t>
            </a:r>
          </a:p>
          <a:p>
            <a:pPr>
              <a:lnSpc>
                <a:spcPct val="125000"/>
              </a:lnSpc>
              <a:spcAft>
                <a:spcPts val="800"/>
              </a:spcAft>
            </a:pPr>
            <a:r>
              <a:rPr lang="en-GB" sz="1400" dirty="0">
                <a:latin typeface="Trebuchet MS" panose="020B0603020202020204" pitchFamily="34" charset="0"/>
                <a:ea typeface="Meiryo" panose="020B0604030504040204" pitchFamily="34" charset="-128"/>
                <a:cs typeface="Arial" panose="020B0604020202020204" pitchFamily="34" charset="0"/>
              </a:rPr>
              <a:t>Appearing under ladder too hard to replicate to fix</a:t>
            </a:r>
            <a:endParaRPr lang="en-GB" sz="1400" dirty="0">
              <a:effectLst/>
              <a:latin typeface="Trebuchet MS" panose="020B0603020202020204" pitchFamily="34" charset="0"/>
              <a:ea typeface="Meiryo" panose="020B0604030504040204" pitchFamily="34" charset="-128"/>
              <a:cs typeface="Arial" panose="020B0604020202020204" pitchFamily="34" charset="0"/>
            </a:endParaRPr>
          </a:p>
          <a:p>
            <a:pPr>
              <a:lnSpc>
                <a:spcPct val="125000"/>
              </a:lnSpc>
              <a:spcAft>
                <a:spcPts val="800"/>
              </a:spcAft>
            </a:pPr>
            <a:r>
              <a:rPr lang="en-GB" sz="1400" dirty="0">
                <a:effectLst/>
                <a:latin typeface="Trebuchet MS" panose="020B0603020202020204" pitchFamily="34" charset="0"/>
                <a:ea typeface="Meiryo" panose="020B0604030504040204" pitchFamily="34" charset="-128"/>
                <a:cs typeface="Arial" panose="020B0604020202020204" pitchFamily="34" charset="0"/>
              </a:rPr>
              <a:t>Fixed issue with ladder moving left and right and falling half way up</a:t>
            </a:r>
          </a:p>
          <a:p>
            <a:pPr>
              <a:lnSpc>
                <a:spcPct val="125000"/>
              </a:lnSpc>
              <a:spcAft>
                <a:spcPts val="800"/>
              </a:spcAft>
            </a:pPr>
            <a:r>
              <a:rPr lang="en-US" sz="1400" dirty="0">
                <a:effectLst/>
                <a:latin typeface="Trebuchet MS" panose="020B0603020202020204" pitchFamily="34" charset="0"/>
                <a:ea typeface="Meiryo" panose="020B0604030504040204" pitchFamily="34" charset="-128"/>
                <a:cs typeface="Arial" panose="020B0604020202020204" pitchFamily="34" charset="0"/>
              </a:rPr>
              <a:t>Enemies coded</a:t>
            </a:r>
            <a:endParaRPr lang="en-GB" sz="1400" dirty="0">
              <a:effectLst/>
              <a:latin typeface="Trebuchet MS" panose="020B0603020202020204" pitchFamily="34" charset="0"/>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3133435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9F127-C606-44D9-C9B0-B22CB390B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C4DCB-B434-3972-042C-80D1701AE9F5}"/>
              </a:ext>
            </a:extLst>
          </p:cNvPr>
          <p:cNvSpPr>
            <a:spLocks noGrp="1"/>
          </p:cNvSpPr>
          <p:nvPr>
            <p:ph type="title"/>
          </p:nvPr>
        </p:nvSpPr>
        <p:spPr/>
        <p:txBody>
          <a:bodyPr/>
          <a:lstStyle/>
          <a:p>
            <a:r>
              <a:rPr lang="en-GB" dirty="0"/>
              <a:t>Level development: Changes</a:t>
            </a:r>
          </a:p>
        </p:txBody>
      </p:sp>
      <p:sp>
        <p:nvSpPr>
          <p:cNvPr id="3" name="Content Placeholder 2">
            <a:extLst>
              <a:ext uri="{FF2B5EF4-FFF2-40B4-BE49-F238E27FC236}">
                <a16:creationId xmlns:a16="http://schemas.microsoft.com/office/drawing/2014/main" id="{38AB6E54-AA89-E6B3-E3D6-81B43DFD979C}"/>
              </a:ext>
            </a:extLst>
          </p:cNvPr>
          <p:cNvSpPr>
            <a:spLocks noGrp="1"/>
          </p:cNvSpPr>
          <p:nvPr>
            <p:ph idx="1"/>
          </p:nvPr>
        </p:nvSpPr>
        <p:spPr/>
        <p:txBody>
          <a:bodyPr/>
          <a:lstStyle/>
          <a:p>
            <a:r>
              <a:rPr lang="en-US" sz="1800" dirty="0">
                <a:effectLst/>
                <a:ea typeface="Meiryo" panose="020B0604030504040204" pitchFamily="34" charset="-128"/>
                <a:cs typeface="Arial" panose="020B0604020202020204" pitchFamily="34" charset="0"/>
              </a:rPr>
              <a:t>As well as the changes on the previous page I also changed the level design of a few areas to make it clearer where to go.</a:t>
            </a:r>
          </a:p>
          <a:p>
            <a:r>
              <a:rPr lang="en-US" sz="1800" dirty="0">
                <a:ea typeface="Meiryo" panose="020B0604030504040204" pitchFamily="34" charset="-128"/>
                <a:cs typeface="Arial" panose="020B0604020202020204" pitchFamily="34" charset="0"/>
              </a:rPr>
              <a:t>The game now also has full controller support</a:t>
            </a:r>
            <a:endParaRPr lang="en-GB" sz="1800" dirty="0">
              <a:effectLst/>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2596669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81DB6-6D0A-6594-3ADC-BCFF58198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BCE2C-D619-8AF3-6B31-89C1F2320ED4}"/>
              </a:ext>
            </a:extLst>
          </p:cNvPr>
          <p:cNvSpPr>
            <a:spLocks noGrp="1"/>
          </p:cNvSpPr>
          <p:nvPr>
            <p:ph type="title"/>
          </p:nvPr>
        </p:nvSpPr>
        <p:spPr/>
        <p:txBody>
          <a:bodyPr/>
          <a:lstStyle/>
          <a:p>
            <a:r>
              <a:rPr lang="en-GB" dirty="0"/>
              <a:t>Level development: Checkpoints</a:t>
            </a:r>
          </a:p>
        </p:txBody>
      </p:sp>
      <p:sp>
        <p:nvSpPr>
          <p:cNvPr id="3" name="Content Placeholder 2">
            <a:extLst>
              <a:ext uri="{FF2B5EF4-FFF2-40B4-BE49-F238E27FC236}">
                <a16:creationId xmlns:a16="http://schemas.microsoft.com/office/drawing/2014/main" id="{7004A85D-ABBB-71F6-FB65-769833A2AF6B}"/>
              </a:ext>
            </a:extLst>
          </p:cNvPr>
          <p:cNvSpPr>
            <a:spLocks noGrp="1"/>
          </p:cNvSpPr>
          <p:nvPr>
            <p:ph idx="1"/>
          </p:nvPr>
        </p:nvSpPr>
        <p:spPr/>
        <p:txBody>
          <a:bodyPr>
            <a:normAutofit/>
          </a:bodyPr>
          <a:lstStyle/>
          <a:p>
            <a:r>
              <a:rPr lang="en-GB" sz="1800" dirty="0"/>
              <a:t>Checkpoints were present in the first iteration of the level but they only reset the player location.</a:t>
            </a:r>
          </a:p>
          <a:p>
            <a:r>
              <a:rPr lang="en-GB" sz="1800" dirty="0"/>
              <a:t>They now reset the enemy spawns too.</a:t>
            </a:r>
          </a:p>
        </p:txBody>
      </p:sp>
      <p:pic>
        <p:nvPicPr>
          <p:cNvPr id="4" name="Picture 3">
            <a:extLst>
              <a:ext uri="{FF2B5EF4-FFF2-40B4-BE49-F238E27FC236}">
                <a16:creationId xmlns:a16="http://schemas.microsoft.com/office/drawing/2014/main" id="{9D450F1B-21D2-E323-6BC2-8B0C289F1359}"/>
              </a:ext>
            </a:extLst>
          </p:cNvPr>
          <p:cNvPicPr>
            <a:picLocks noChangeAspect="1"/>
          </p:cNvPicPr>
          <p:nvPr/>
        </p:nvPicPr>
        <p:blipFill>
          <a:blip r:embed="rId2"/>
          <a:stretch>
            <a:fillRect/>
          </a:stretch>
        </p:blipFill>
        <p:spPr>
          <a:xfrm>
            <a:off x="3124200" y="3238765"/>
            <a:ext cx="5943600" cy="2741930"/>
          </a:xfrm>
          <a:prstGeom prst="rect">
            <a:avLst/>
          </a:prstGeom>
        </p:spPr>
      </p:pic>
    </p:spTree>
    <p:extLst>
      <p:ext uri="{BB962C8B-B14F-4D97-AF65-F5344CB8AC3E}">
        <p14:creationId xmlns:p14="http://schemas.microsoft.com/office/powerpoint/2010/main" val="1350514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B988B-8A32-C3C7-3A62-B2B92EFA6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A6E173-4FDD-5B90-2F2A-D385B243C7F0}"/>
              </a:ext>
            </a:extLst>
          </p:cNvPr>
          <p:cNvSpPr>
            <a:spLocks noGrp="1"/>
          </p:cNvSpPr>
          <p:nvPr>
            <p:ph type="title"/>
          </p:nvPr>
        </p:nvSpPr>
        <p:spPr/>
        <p:txBody>
          <a:bodyPr/>
          <a:lstStyle/>
          <a:p>
            <a:r>
              <a:rPr lang="en-GB" dirty="0"/>
              <a:t>Level development: Testing plan 2</a:t>
            </a:r>
          </a:p>
        </p:txBody>
      </p:sp>
      <p:sp>
        <p:nvSpPr>
          <p:cNvPr id="3" name="Content Placeholder 2">
            <a:extLst>
              <a:ext uri="{FF2B5EF4-FFF2-40B4-BE49-F238E27FC236}">
                <a16:creationId xmlns:a16="http://schemas.microsoft.com/office/drawing/2014/main" id="{AC3DBA5A-2C89-B4D8-CB1F-C086D8DB629D}"/>
              </a:ext>
            </a:extLst>
          </p:cNvPr>
          <p:cNvSpPr>
            <a:spLocks noGrp="1"/>
          </p:cNvSpPr>
          <p:nvPr>
            <p:ph idx="1"/>
          </p:nvPr>
        </p:nvSpPr>
        <p:spPr/>
        <p:txBody>
          <a:bodyPr>
            <a:normAutofit/>
          </a:bodyPr>
          <a:lstStyle/>
          <a:p>
            <a:r>
              <a:rPr lang="en-GB" sz="1800" dirty="0">
                <a:latin typeface="Trebuchet MS" panose="020B0603020202020204" pitchFamily="34" charset="0"/>
              </a:rPr>
              <a:t>2 new questions were added this time in response to issues from last time all other questions stayed the same:</a:t>
            </a:r>
          </a:p>
          <a:p>
            <a:endParaRPr lang="en-GB" sz="1800" dirty="0">
              <a:latin typeface="Trebuchet MS" panose="020B0603020202020204" pitchFamily="34" charset="0"/>
            </a:endParaRPr>
          </a:p>
          <a:p>
            <a:pPr marL="0" indent="0">
              <a:buNone/>
            </a:pPr>
            <a:endParaRPr lang="en-GB" sz="1800" dirty="0">
              <a:latin typeface="Trebuchet MS" panose="020B0603020202020204" pitchFamily="34" charset="0"/>
            </a:endParaRPr>
          </a:p>
        </p:txBody>
      </p:sp>
      <p:pic>
        <p:nvPicPr>
          <p:cNvPr id="5" name="Picture 4">
            <a:extLst>
              <a:ext uri="{FF2B5EF4-FFF2-40B4-BE49-F238E27FC236}">
                <a16:creationId xmlns:a16="http://schemas.microsoft.com/office/drawing/2014/main" id="{ABFDA072-2D98-D86E-9942-1EEDF0F985A3}"/>
              </a:ext>
            </a:extLst>
          </p:cNvPr>
          <p:cNvPicPr>
            <a:picLocks noChangeAspect="1"/>
          </p:cNvPicPr>
          <p:nvPr/>
        </p:nvPicPr>
        <p:blipFill>
          <a:blip r:embed="rId2"/>
          <a:stretch>
            <a:fillRect/>
          </a:stretch>
        </p:blipFill>
        <p:spPr>
          <a:xfrm>
            <a:off x="3804918" y="2915292"/>
            <a:ext cx="4582164" cy="2172003"/>
          </a:xfrm>
          <a:prstGeom prst="rect">
            <a:avLst/>
          </a:prstGeom>
        </p:spPr>
      </p:pic>
    </p:spTree>
    <p:extLst>
      <p:ext uri="{BB962C8B-B14F-4D97-AF65-F5344CB8AC3E}">
        <p14:creationId xmlns:p14="http://schemas.microsoft.com/office/powerpoint/2010/main" val="75052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83FF-50B9-FAF1-E774-A642AC89BA3B}"/>
              </a:ext>
            </a:extLst>
          </p:cNvPr>
          <p:cNvSpPr>
            <a:spLocks noGrp="1"/>
          </p:cNvSpPr>
          <p:nvPr>
            <p:ph type="title"/>
          </p:nvPr>
        </p:nvSpPr>
        <p:spPr/>
        <p:txBody>
          <a:bodyPr/>
          <a:lstStyle/>
          <a:p>
            <a:r>
              <a:rPr lang="en-GB" dirty="0"/>
              <a:t>Research plan</a:t>
            </a:r>
          </a:p>
        </p:txBody>
      </p:sp>
      <p:sp>
        <p:nvSpPr>
          <p:cNvPr id="3" name="Content Placeholder 2">
            <a:extLst>
              <a:ext uri="{FF2B5EF4-FFF2-40B4-BE49-F238E27FC236}">
                <a16:creationId xmlns:a16="http://schemas.microsoft.com/office/drawing/2014/main" id="{EE857368-2029-2D1F-4346-2878C13B7624}"/>
              </a:ext>
            </a:extLst>
          </p:cNvPr>
          <p:cNvSpPr>
            <a:spLocks noGrp="1"/>
          </p:cNvSpPr>
          <p:nvPr>
            <p:ph idx="1"/>
          </p:nvPr>
        </p:nvSpPr>
        <p:spPr/>
        <p:txBody>
          <a:bodyPr/>
          <a:lstStyle/>
          <a:p>
            <a:r>
              <a:rPr lang="en-GB" dirty="0"/>
              <a:t>For my game research I recorded myself playing the first level of 5 different 2D platformers that I own.</a:t>
            </a:r>
          </a:p>
          <a:p>
            <a:r>
              <a:rPr lang="en-GB" dirty="0"/>
              <a:t>From these platformers I wrote down my feelings of how the game taught the player mechanics and how they controlled</a:t>
            </a:r>
          </a:p>
        </p:txBody>
      </p:sp>
    </p:spTree>
    <p:extLst>
      <p:ext uri="{BB962C8B-B14F-4D97-AF65-F5344CB8AC3E}">
        <p14:creationId xmlns:p14="http://schemas.microsoft.com/office/powerpoint/2010/main" val="2020603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46F88-0338-568B-C619-11D472CFC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A5291-BE34-8BA4-3453-E16F53598411}"/>
              </a:ext>
            </a:extLst>
          </p:cNvPr>
          <p:cNvSpPr>
            <a:spLocks noGrp="1"/>
          </p:cNvSpPr>
          <p:nvPr>
            <p:ph type="title"/>
          </p:nvPr>
        </p:nvSpPr>
        <p:spPr/>
        <p:txBody>
          <a:bodyPr/>
          <a:lstStyle/>
          <a:p>
            <a:r>
              <a:rPr lang="en-GB" dirty="0"/>
              <a:t>Level development: Testing Results 2.1</a:t>
            </a:r>
          </a:p>
        </p:txBody>
      </p:sp>
      <p:sp>
        <p:nvSpPr>
          <p:cNvPr id="3" name="Content Placeholder 2">
            <a:extLst>
              <a:ext uri="{FF2B5EF4-FFF2-40B4-BE49-F238E27FC236}">
                <a16:creationId xmlns:a16="http://schemas.microsoft.com/office/drawing/2014/main" id="{220FD4B3-9CD7-0DD1-E9D2-BA5D01AD04F5}"/>
              </a:ext>
            </a:extLst>
          </p:cNvPr>
          <p:cNvSpPr>
            <a:spLocks noGrp="1"/>
          </p:cNvSpPr>
          <p:nvPr>
            <p:ph idx="1"/>
          </p:nvPr>
        </p:nvSpPr>
        <p:spPr>
          <a:xfrm>
            <a:off x="838200" y="5545369"/>
            <a:ext cx="10515600" cy="4351338"/>
          </a:xfrm>
        </p:spPr>
        <p:txBody>
          <a:bodyPr/>
          <a:lstStyle/>
          <a:p>
            <a:pPr marL="0" indent="0">
              <a:buNone/>
            </a:pPr>
            <a:endParaRPr lang="en-GB" sz="1400" kern="100" dirty="0">
              <a:ea typeface="Yu Mincho" panose="02020400000000000000" pitchFamily="18" charset="-128"/>
              <a:cs typeface="Calibri" panose="020F0502020204030204" pitchFamily="34" charset="0"/>
            </a:endParaRPr>
          </a:p>
          <a:p>
            <a:r>
              <a:rPr lang="en-GB" sz="1600" kern="100" dirty="0">
                <a:effectLst/>
                <a:ea typeface="Yu Mincho" panose="02020400000000000000" pitchFamily="18" charset="-128"/>
                <a:cs typeface="Calibri" panose="020F0502020204030204" pitchFamily="34" charset="0"/>
              </a:rPr>
              <a:t>It seems the changes to the buses from last iteration made it one of the most popular mechanics and the new enemy type is also popular.</a:t>
            </a:r>
            <a:endParaRPr lang="en-GB" sz="1600" kern="100" dirty="0">
              <a:effectLst/>
              <a:ea typeface="Yu Mincho" panose="02020400000000000000" pitchFamily="18" charset="-128"/>
              <a:cs typeface="Times New Roman" panose="02020603050405020304" pitchFamily="18" charset="0"/>
            </a:endParaRPr>
          </a:p>
          <a:p>
            <a:pPr marL="0" indent="0">
              <a:buNone/>
            </a:pPr>
            <a:endParaRPr lang="en-GB" sz="1400" kern="100" dirty="0">
              <a:effectLst/>
              <a:ea typeface="Yu Mincho" panose="02020400000000000000" pitchFamily="18" charset="-128"/>
              <a:cs typeface="Times New Roman" panose="02020603050405020304" pitchFamily="18" charset="0"/>
            </a:endParaRPr>
          </a:p>
          <a:p>
            <a:endParaRPr lang="en-GB" sz="1400" dirty="0"/>
          </a:p>
          <a:p>
            <a:endParaRPr lang="en-GB" dirty="0"/>
          </a:p>
        </p:txBody>
      </p:sp>
      <p:pic>
        <p:nvPicPr>
          <p:cNvPr id="5" name="Picture 4">
            <a:extLst>
              <a:ext uri="{FF2B5EF4-FFF2-40B4-BE49-F238E27FC236}">
                <a16:creationId xmlns:a16="http://schemas.microsoft.com/office/drawing/2014/main" id="{BE22043B-2941-C876-5DBE-8FA186CB9F1D}"/>
              </a:ext>
            </a:extLst>
          </p:cNvPr>
          <p:cNvPicPr>
            <a:picLocks noChangeAspect="1"/>
          </p:cNvPicPr>
          <p:nvPr/>
        </p:nvPicPr>
        <p:blipFill>
          <a:blip r:embed="rId2"/>
          <a:stretch>
            <a:fillRect/>
          </a:stretch>
        </p:blipFill>
        <p:spPr>
          <a:xfrm>
            <a:off x="2931691" y="2338924"/>
            <a:ext cx="6328618" cy="2781956"/>
          </a:xfrm>
          <a:prstGeom prst="rect">
            <a:avLst/>
          </a:prstGeom>
        </p:spPr>
      </p:pic>
    </p:spTree>
    <p:extLst>
      <p:ext uri="{BB962C8B-B14F-4D97-AF65-F5344CB8AC3E}">
        <p14:creationId xmlns:p14="http://schemas.microsoft.com/office/powerpoint/2010/main" val="1346730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296BD-CE80-7C3D-9D7E-B4ABE30FA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55EB8-3442-F8B3-9FC8-04FA68128F00}"/>
              </a:ext>
            </a:extLst>
          </p:cNvPr>
          <p:cNvSpPr>
            <a:spLocks noGrp="1"/>
          </p:cNvSpPr>
          <p:nvPr>
            <p:ph type="title"/>
          </p:nvPr>
        </p:nvSpPr>
        <p:spPr/>
        <p:txBody>
          <a:bodyPr/>
          <a:lstStyle/>
          <a:p>
            <a:r>
              <a:rPr lang="en-GB" dirty="0"/>
              <a:t>Level development: Testing Results 2.2</a:t>
            </a:r>
          </a:p>
        </p:txBody>
      </p:sp>
      <p:sp>
        <p:nvSpPr>
          <p:cNvPr id="3" name="Content Placeholder 2">
            <a:extLst>
              <a:ext uri="{FF2B5EF4-FFF2-40B4-BE49-F238E27FC236}">
                <a16:creationId xmlns:a16="http://schemas.microsoft.com/office/drawing/2014/main" id="{0E9CEC41-E601-A91D-466D-9B4B709BE6E8}"/>
              </a:ext>
            </a:extLst>
          </p:cNvPr>
          <p:cNvSpPr>
            <a:spLocks noGrp="1"/>
          </p:cNvSpPr>
          <p:nvPr>
            <p:ph idx="1"/>
          </p:nvPr>
        </p:nvSpPr>
        <p:spPr>
          <a:xfrm>
            <a:off x="838200" y="4897299"/>
            <a:ext cx="10515600" cy="4351338"/>
          </a:xfrm>
        </p:spPr>
        <p:txBody>
          <a:bodyPr>
            <a:normAutofit/>
          </a:bodyPr>
          <a:lstStyle/>
          <a:p>
            <a:endParaRPr lang="en-GB" sz="1400" kern="100" dirty="0">
              <a:ea typeface="Yu Mincho" panose="02020400000000000000" pitchFamily="18" charset="-128"/>
              <a:cs typeface="Times New Roman" panose="02020603050405020304" pitchFamily="18" charset="0"/>
            </a:endParaRPr>
          </a:p>
          <a:p>
            <a:endParaRPr lang="en-GB" sz="1400" kern="100" dirty="0">
              <a:effectLst/>
              <a:ea typeface="Yu Mincho" panose="02020400000000000000" pitchFamily="18" charset="-128"/>
              <a:cs typeface="Times New Roman" panose="02020603050405020304" pitchFamily="18" charset="0"/>
            </a:endParaRPr>
          </a:p>
          <a:p>
            <a:r>
              <a:rPr lang="en-GB" sz="1600" dirty="0"/>
              <a:t>Fixed Fire issue</a:t>
            </a:r>
          </a:p>
          <a:p>
            <a:r>
              <a:rPr lang="en-GB" sz="1600" dirty="0"/>
              <a:t>Ending will come later</a:t>
            </a:r>
          </a:p>
          <a:p>
            <a:endParaRPr lang="en-GB" sz="1400" dirty="0"/>
          </a:p>
        </p:txBody>
      </p:sp>
      <p:pic>
        <p:nvPicPr>
          <p:cNvPr id="5" name="Picture 4">
            <a:extLst>
              <a:ext uri="{FF2B5EF4-FFF2-40B4-BE49-F238E27FC236}">
                <a16:creationId xmlns:a16="http://schemas.microsoft.com/office/drawing/2014/main" id="{A6413543-0D6E-2F10-0197-8E178016E3F4}"/>
              </a:ext>
            </a:extLst>
          </p:cNvPr>
          <p:cNvPicPr>
            <a:picLocks noChangeAspect="1"/>
          </p:cNvPicPr>
          <p:nvPr/>
        </p:nvPicPr>
        <p:blipFill>
          <a:blip r:embed="rId2"/>
          <a:stretch>
            <a:fillRect/>
          </a:stretch>
        </p:blipFill>
        <p:spPr>
          <a:xfrm>
            <a:off x="2334969" y="2206822"/>
            <a:ext cx="7522062" cy="2444355"/>
          </a:xfrm>
          <a:prstGeom prst="rect">
            <a:avLst/>
          </a:prstGeom>
        </p:spPr>
      </p:pic>
    </p:spTree>
    <p:extLst>
      <p:ext uri="{BB962C8B-B14F-4D97-AF65-F5344CB8AC3E}">
        <p14:creationId xmlns:p14="http://schemas.microsoft.com/office/powerpoint/2010/main" val="1992655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7AE96-7A9D-5EFE-8B12-0E1EE9358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C4331-9FCE-AFD0-60B4-39C86C518EFC}"/>
              </a:ext>
            </a:extLst>
          </p:cNvPr>
          <p:cNvSpPr>
            <a:spLocks noGrp="1"/>
          </p:cNvSpPr>
          <p:nvPr>
            <p:ph type="title"/>
          </p:nvPr>
        </p:nvSpPr>
        <p:spPr/>
        <p:txBody>
          <a:bodyPr/>
          <a:lstStyle/>
          <a:p>
            <a:r>
              <a:rPr lang="en-GB" dirty="0"/>
              <a:t>Level development: Testing Results 2.3</a:t>
            </a:r>
          </a:p>
        </p:txBody>
      </p:sp>
      <p:sp>
        <p:nvSpPr>
          <p:cNvPr id="3" name="Content Placeholder 2">
            <a:extLst>
              <a:ext uri="{FF2B5EF4-FFF2-40B4-BE49-F238E27FC236}">
                <a16:creationId xmlns:a16="http://schemas.microsoft.com/office/drawing/2014/main" id="{FD1DCFFC-47CB-2DAA-167C-9E2789915DB2}"/>
              </a:ext>
            </a:extLst>
          </p:cNvPr>
          <p:cNvSpPr>
            <a:spLocks noGrp="1"/>
          </p:cNvSpPr>
          <p:nvPr>
            <p:ph idx="1"/>
          </p:nvPr>
        </p:nvSpPr>
        <p:spPr>
          <a:xfrm>
            <a:off x="838200" y="4423931"/>
            <a:ext cx="10515600" cy="4868138"/>
          </a:xfrm>
        </p:spPr>
        <p:txBody>
          <a:bodyPr>
            <a:normAutofit/>
          </a:bodyPr>
          <a:lstStyle/>
          <a:p>
            <a:pPr>
              <a:lnSpc>
                <a:spcPct val="107000"/>
              </a:lnSpc>
              <a:spcAft>
                <a:spcPts val="800"/>
              </a:spcAft>
            </a:pPr>
            <a:endParaRPr lang="en-GB" sz="1400" kern="100" dirty="0">
              <a:ea typeface="Yu Mincho" panose="02020400000000000000" pitchFamily="18" charset="-128"/>
              <a:cs typeface="Times New Roman" panose="02020603050405020304" pitchFamily="18" charset="0"/>
            </a:endParaRPr>
          </a:p>
          <a:p>
            <a:pPr>
              <a:lnSpc>
                <a:spcPct val="107000"/>
              </a:lnSpc>
              <a:spcAft>
                <a:spcPts val="800"/>
              </a:spcAft>
            </a:pPr>
            <a:r>
              <a:rPr lang="en-GB" sz="1400" kern="100" dirty="0">
                <a:effectLst/>
                <a:ea typeface="Yu Mincho" panose="02020400000000000000" pitchFamily="18" charset="-128"/>
                <a:cs typeface="Times New Roman" panose="02020603050405020304" pitchFamily="18" charset="0"/>
              </a:rPr>
              <a:t>Already covered fire issues</a:t>
            </a:r>
          </a:p>
          <a:p>
            <a:pPr>
              <a:lnSpc>
                <a:spcPct val="107000"/>
              </a:lnSpc>
              <a:spcAft>
                <a:spcPts val="800"/>
              </a:spcAft>
            </a:pPr>
            <a:r>
              <a:rPr lang="en-GB" sz="1400" kern="100" dirty="0">
                <a:ea typeface="Yu Mincho" panose="02020400000000000000" pitchFamily="18" charset="-128"/>
                <a:cs typeface="Times New Roman" panose="02020603050405020304" pitchFamily="18" charset="0"/>
              </a:rPr>
              <a:t>Ladder visual bug fixed</a:t>
            </a:r>
          </a:p>
          <a:p>
            <a:pPr>
              <a:lnSpc>
                <a:spcPct val="107000"/>
              </a:lnSpc>
              <a:spcAft>
                <a:spcPts val="800"/>
              </a:spcAft>
            </a:pPr>
            <a:r>
              <a:rPr lang="en-GB" sz="1400" kern="100" dirty="0">
                <a:effectLst/>
                <a:ea typeface="Yu Mincho" panose="02020400000000000000" pitchFamily="18" charset="-128"/>
                <a:cs typeface="Times New Roman" panose="02020603050405020304" pitchFamily="18" charset="0"/>
              </a:rPr>
              <a:t>Bullet visual bug fixed</a:t>
            </a:r>
          </a:p>
          <a:p>
            <a:pPr>
              <a:lnSpc>
                <a:spcPct val="107000"/>
              </a:lnSpc>
              <a:spcAft>
                <a:spcPts val="800"/>
              </a:spcAft>
            </a:pPr>
            <a:r>
              <a:rPr lang="en-GB" sz="1400" kern="100" dirty="0">
                <a:ea typeface="Yu Mincho" panose="02020400000000000000" pitchFamily="18" charset="-128"/>
                <a:cs typeface="Times New Roman" panose="02020603050405020304" pitchFamily="18" charset="0"/>
              </a:rPr>
              <a:t>Motherboard issue fixed</a:t>
            </a:r>
            <a:endParaRPr lang="en-GB" sz="1400" kern="100" dirty="0">
              <a:effectLst/>
              <a:ea typeface="Yu Mincho" panose="02020400000000000000" pitchFamily="18" charset="-128"/>
              <a:cs typeface="Times New Roman" panose="02020603050405020304" pitchFamily="18" charset="0"/>
            </a:endParaRPr>
          </a:p>
          <a:p>
            <a:pPr marL="0" indent="0">
              <a:buNone/>
            </a:pPr>
            <a:endParaRPr lang="en-GB" sz="1600" dirty="0"/>
          </a:p>
        </p:txBody>
      </p:sp>
      <p:pic>
        <p:nvPicPr>
          <p:cNvPr id="5" name="Picture 4">
            <a:extLst>
              <a:ext uri="{FF2B5EF4-FFF2-40B4-BE49-F238E27FC236}">
                <a16:creationId xmlns:a16="http://schemas.microsoft.com/office/drawing/2014/main" id="{3F5D1E54-6CA3-3350-8CA4-299A37986B23}"/>
              </a:ext>
            </a:extLst>
          </p:cNvPr>
          <p:cNvPicPr>
            <a:picLocks noChangeAspect="1"/>
          </p:cNvPicPr>
          <p:nvPr/>
        </p:nvPicPr>
        <p:blipFill>
          <a:blip r:embed="rId2"/>
          <a:stretch>
            <a:fillRect/>
          </a:stretch>
        </p:blipFill>
        <p:spPr>
          <a:xfrm>
            <a:off x="838200" y="1754070"/>
            <a:ext cx="4344006" cy="2781688"/>
          </a:xfrm>
          <a:prstGeom prst="rect">
            <a:avLst/>
          </a:prstGeom>
        </p:spPr>
      </p:pic>
    </p:spTree>
    <p:extLst>
      <p:ext uri="{BB962C8B-B14F-4D97-AF65-F5344CB8AC3E}">
        <p14:creationId xmlns:p14="http://schemas.microsoft.com/office/powerpoint/2010/main" val="3480165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78C26-D8B1-08C8-0C53-A84B567FF1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B66C5-77E4-D66E-C99F-05EBCD4EDB9E}"/>
              </a:ext>
            </a:extLst>
          </p:cNvPr>
          <p:cNvSpPr>
            <a:spLocks noGrp="1"/>
          </p:cNvSpPr>
          <p:nvPr>
            <p:ph type="title"/>
          </p:nvPr>
        </p:nvSpPr>
        <p:spPr/>
        <p:txBody>
          <a:bodyPr/>
          <a:lstStyle/>
          <a:p>
            <a:r>
              <a:rPr lang="en-GB" dirty="0"/>
              <a:t>Level development: Testing Results 2.4</a:t>
            </a:r>
          </a:p>
        </p:txBody>
      </p:sp>
      <p:sp>
        <p:nvSpPr>
          <p:cNvPr id="3" name="Content Placeholder 2">
            <a:extLst>
              <a:ext uri="{FF2B5EF4-FFF2-40B4-BE49-F238E27FC236}">
                <a16:creationId xmlns:a16="http://schemas.microsoft.com/office/drawing/2014/main" id="{6E0008B8-B579-DC2D-7FC4-631212536A07}"/>
              </a:ext>
            </a:extLst>
          </p:cNvPr>
          <p:cNvSpPr>
            <a:spLocks noGrp="1"/>
          </p:cNvSpPr>
          <p:nvPr>
            <p:ph idx="1"/>
          </p:nvPr>
        </p:nvSpPr>
        <p:spPr>
          <a:xfrm>
            <a:off x="838200" y="5234650"/>
            <a:ext cx="10515600" cy="4351338"/>
          </a:xfrm>
        </p:spPr>
        <p:txBody>
          <a:bodyPr>
            <a:normAutofit/>
          </a:bodyPr>
          <a:lstStyle/>
          <a:p>
            <a:pPr>
              <a:lnSpc>
                <a:spcPct val="107000"/>
              </a:lnSpc>
              <a:spcAft>
                <a:spcPts val="800"/>
              </a:spcAft>
            </a:pPr>
            <a:endParaRPr lang="en-GB" sz="1400" kern="100" dirty="0">
              <a:effectLst/>
              <a:ea typeface="Yu Mincho" panose="02020400000000000000" pitchFamily="18" charset="-128"/>
              <a:cs typeface="Times New Roman" panose="02020603050405020304" pitchFamily="18" charset="0"/>
            </a:endParaRPr>
          </a:p>
          <a:p>
            <a:r>
              <a:rPr lang="en-GB" sz="1400" dirty="0"/>
              <a:t>There is an issue where the only way off ladders is to jump but right now the only alternative is falling when you reach the top. I will try to fix this.</a:t>
            </a:r>
          </a:p>
          <a:p>
            <a:r>
              <a:rPr lang="en-GB" sz="1400" dirty="0"/>
              <a:t>I will look at the specific ladder mentioned for a fix</a:t>
            </a:r>
          </a:p>
        </p:txBody>
      </p:sp>
      <p:pic>
        <p:nvPicPr>
          <p:cNvPr id="5" name="Picture 4">
            <a:extLst>
              <a:ext uri="{FF2B5EF4-FFF2-40B4-BE49-F238E27FC236}">
                <a16:creationId xmlns:a16="http://schemas.microsoft.com/office/drawing/2014/main" id="{DCA30E56-8036-1621-C310-A4B49E049F5F}"/>
              </a:ext>
            </a:extLst>
          </p:cNvPr>
          <p:cNvPicPr>
            <a:picLocks noChangeAspect="1"/>
          </p:cNvPicPr>
          <p:nvPr/>
        </p:nvPicPr>
        <p:blipFill>
          <a:blip r:embed="rId2"/>
          <a:stretch>
            <a:fillRect/>
          </a:stretch>
        </p:blipFill>
        <p:spPr>
          <a:xfrm>
            <a:off x="3209522" y="2009577"/>
            <a:ext cx="5772956" cy="2838846"/>
          </a:xfrm>
          <a:prstGeom prst="rect">
            <a:avLst/>
          </a:prstGeom>
        </p:spPr>
      </p:pic>
    </p:spTree>
    <p:extLst>
      <p:ext uri="{BB962C8B-B14F-4D97-AF65-F5344CB8AC3E}">
        <p14:creationId xmlns:p14="http://schemas.microsoft.com/office/powerpoint/2010/main" val="2545203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8E5E1-9A0B-4A9B-CACE-D8A81D1C1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18BB8B-96D4-4DC3-758D-1A0EF9378418}"/>
              </a:ext>
            </a:extLst>
          </p:cNvPr>
          <p:cNvSpPr>
            <a:spLocks noGrp="1"/>
          </p:cNvSpPr>
          <p:nvPr>
            <p:ph type="title"/>
          </p:nvPr>
        </p:nvSpPr>
        <p:spPr/>
        <p:txBody>
          <a:bodyPr/>
          <a:lstStyle/>
          <a:p>
            <a:r>
              <a:rPr lang="en-GB" dirty="0"/>
              <a:t>Level development: Changes 2</a:t>
            </a:r>
          </a:p>
        </p:txBody>
      </p:sp>
      <p:sp>
        <p:nvSpPr>
          <p:cNvPr id="3" name="Content Placeholder 2">
            <a:extLst>
              <a:ext uri="{FF2B5EF4-FFF2-40B4-BE49-F238E27FC236}">
                <a16:creationId xmlns:a16="http://schemas.microsoft.com/office/drawing/2014/main" id="{28A7E28A-53AC-E63F-B1A0-BED439C9288E}"/>
              </a:ext>
            </a:extLst>
          </p:cNvPr>
          <p:cNvSpPr>
            <a:spLocks noGrp="1"/>
          </p:cNvSpPr>
          <p:nvPr>
            <p:ph idx="1"/>
          </p:nvPr>
        </p:nvSpPr>
        <p:spPr/>
        <p:txBody>
          <a:bodyPr>
            <a:normAutofit/>
          </a:bodyPr>
          <a:lstStyle/>
          <a:p>
            <a:r>
              <a:rPr lang="en-GB" sz="1800" dirty="0"/>
              <a:t>Changed reload button on keyboard to be R instead of E</a:t>
            </a:r>
          </a:p>
          <a:p>
            <a:r>
              <a:rPr lang="en-GB" sz="1800" dirty="0"/>
              <a:t>Added the boss for the level: HALT-9800.</a:t>
            </a:r>
          </a:p>
        </p:txBody>
      </p:sp>
      <p:pic>
        <p:nvPicPr>
          <p:cNvPr id="5" name="Picture 4">
            <a:extLst>
              <a:ext uri="{FF2B5EF4-FFF2-40B4-BE49-F238E27FC236}">
                <a16:creationId xmlns:a16="http://schemas.microsoft.com/office/drawing/2014/main" id="{5994F83A-A481-CBFD-0A79-17E46E44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438" y="3174507"/>
            <a:ext cx="3559206" cy="3559206"/>
          </a:xfrm>
          <a:prstGeom prst="rect">
            <a:avLst/>
          </a:prstGeom>
        </p:spPr>
      </p:pic>
    </p:spTree>
    <p:extLst>
      <p:ext uri="{BB962C8B-B14F-4D97-AF65-F5344CB8AC3E}">
        <p14:creationId xmlns:p14="http://schemas.microsoft.com/office/powerpoint/2010/main" val="3302547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6D0C2-547D-59A1-52EC-EFFE63B90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50996-34B3-F134-F90D-38B3F1378626}"/>
              </a:ext>
            </a:extLst>
          </p:cNvPr>
          <p:cNvSpPr>
            <a:spLocks noGrp="1"/>
          </p:cNvSpPr>
          <p:nvPr>
            <p:ph type="title"/>
          </p:nvPr>
        </p:nvSpPr>
        <p:spPr/>
        <p:txBody>
          <a:bodyPr/>
          <a:lstStyle/>
          <a:p>
            <a:r>
              <a:rPr lang="en-GB" dirty="0"/>
              <a:t>Level development: The Boss</a:t>
            </a:r>
          </a:p>
        </p:txBody>
      </p:sp>
      <p:pic>
        <p:nvPicPr>
          <p:cNvPr id="4" name="Picture 3">
            <a:extLst>
              <a:ext uri="{FF2B5EF4-FFF2-40B4-BE49-F238E27FC236}">
                <a16:creationId xmlns:a16="http://schemas.microsoft.com/office/drawing/2014/main" id="{4D8D585A-F17D-416C-54AA-DE98C5F46DD7}"/>
              </a:ext>
            </a:extLst>
          </p:cNvPr>
          <p:cNvPicPr>
            <a:picLocks noChangeAspect="1"/>
          </p:cNvPicPr>
          <p:nvPr/>
        </p:nvPicPr>
        <p:blipFill>
          <a:blip r:embed="rId2"/>
          <a:stretch>
            <a:fillRect/>
          </a:stretch>
        </p:blipFill>
        <p:spPr>
          <a:xfrm>
            <a:off x="838200" y="1819534"/>
            <a:ext cx="4643761" cy="2223647"/>
          </a:xfrm>
          <a:prstGeom prst="rect">
            <a:avLst/>
          </a:prstGeom>
        </p:spPr>
      </p:pic>
      <p:pic>
        <p:nvPicPr>
          <p:cNvPr id="5" name="Picture 4">
            <a:extLst>
              <a:ext uri="{FF2B5EF4-FFF2-40B4-BE49-F238E27FC236}">
                <a16:creationId xmlns:a16="http://schemas.microsoft.com/office/drawing/2014/main" id="{EB7A5CB1-8AAD-1E93-0D48-5B531CE6E135}"/>
              </a:ext>
            </a:extLst>
          </p:cNvPr>
          <p:cNvPicPr>
            <a:picLocks noChangeAspect="1"/>
          </p:cNvPicPr>
          <p:nvPr/>
        </p:nvPicPr>
        <p:blipFill>
          <a:blip r:embed="rId3"/>
          <a:stretch>
            <a:fillRect/>
          </a:stretch>
        </p:blipFill>
        <p:spPr>
          <a:xfrm>
            <a:off x="5918565" y="2490396"/>
            <a:ext cx="5626108" cy="2899008"/>
          </a:xfrm>
          <a:prstGeom prst="rect">
            <a:avLst/>
          </a:prstGeom>
        </p:spPr>
      </p:pic>
      <p:sp>
        <p:nvSpPr>
          <p:cNvPr id="8" name="TextBox 7">
            <a:extLst>
              <a:ext uri="{FF2B5EF4-FFF2-40B4-BE49-F238E27FC236}">
                <a16:creationId xmlns:a16="http://schemas.microsoft.com/office/drawing/2014/main" id="{C5D33644-C2C8-57DA-C29F-0D1DDA0A1784}"/>
              </a:ext>
            </a:extLst>
          </p:cNvPr>
          <p:cNvSpPr txBox="1"/>
          <p:nvPr/>
        </p:nvSpPr>
        <p:spPr>
          <a:xfrm>
            <a:off x="838200" y="4456590"/>
            <a:ext cx="4643761" cy="954107"/>
          </a:xfrm>
          <a:prstGeom prst="rect">
            <a:avLst/>
          </a:prstGeom>
          <a:noFill/>
        </p:spPr>
        <p:txBody>
          <a:bodyPr wrap="square" rtlCol="0">
            <a:spAutoFit/>
          </a:bodyPr>
          <a:lstStyle/>
          <a:p>
            <a:r>
              <a:rPr lang="en-GB" sz="1400" dirty="0">
                <a:solidFill>
                  <a:srgbClr val="00FFCC"/>
                </a:solidFill>
              </a:rPr>
              <a:t>The boss has 21 hits total that is represented by a health bar with 7 points, every 3 hits it goes down by one. The boss has a shield that covers his main eye until both smaller eyes have been destroyed.</a:t>
            </a:r>
          </a:p>
        </p:txBody>
      </p:sp>
    </p:spTree>
    <p:extLst>
      <p:ext uri="{BB962C8B-B14F-4D97-AF65-F5344CB8AC3E}">
        <p14:creationId xmlns:p14="http://schemas.microsoft.com/office/powerpoint/2010/main" val="2890270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299F-2165-F590-7C19-8885EFD4316E}"/>
              </a:ext>
            </a:extLst>
          </p:cNvPr>
          <p:cNvSpPr>
            <a:spLocks noGrp="1"/>
          </p:cNvSpPr>
          <p:nvPr>
            <p:ph type="title"/>
          </p:nvPr>
        </p:nvSpPr>
        <p:spPr/>
        <p:txBody>
          <a:bodyPr/>
          <a:lstStyle/>
          <a:p>
            <a:r>
              <a:rPr lang="en-GB" dirty="0"/>
              <a:t>Level Development: The Boss Part 2</a:t>
            </a:r>
          </a:p>
        </p:txBody>
      </p:sp>
      <p:pic>
        <p:nvPicPr>
          <p:cNvPr id="6" name="Picture 5">
            <a:extLst>
              <a:ext uri="{FF2B5EF4-FFF2-40B4-BE49-F238E27FC236}">
                <a16:creationId xmlns:a16="http://schemas.microsoft.com/office/drawing/2014/main" id="{4F8CFD50-05D9-7DEC-7A4F-61FDA8489321}"/>
              </a:ext>
            </a:extLst>
          </p:cNvPr>
          <p:cNvPicPr>
            <a:picLocks noChangeAspect="1"/>
          </p:cNvPicPr>
          <p:nvPr/>
        </p:nvPicPr>
        <p:blipFill>
          <a:blip r:embed="rId2"/>
          <a:stretch>
            <a:fillRect/>
          </a:stretch>
        </p:blipFill>
        <p:spPr>
          <a:xfrm>
            <a:off x="341394" y="2782325"/>
            <a:ext cx="6126414" cy="3147642"/>
          </a:xfrm>
          <a:prstGeom prst="rect">
            <a:avLst/>
          </a:prstGeom>
        </p:spPr>
      </p:pic>
      <p:pic>
        <p:nvPicPr>
          <p:cNvPr id="7" name="Picture 6">
            <a:extLst>
              <a:ext uri="{FF2B5EF4-FFF2-40B4-BE49-F238E27FC236}">
                <a16:creationId xmlns:a16="http://schemas.microsoft.com/office/drawing/2014/main" id="{9EEA817E-8967-7358-AE65-71CF18369CCA}"/>
              </a:ext>
            </a:extLst>
          </p:cNvPr>
          <p:cNvPicPr>
            <a:picLocks noChangeAspect="1"/>
          </p:cNvPicPr>
          <p:nvPr/>
        </p:nvPicPr>
        <p:blipFill>
          <a:blip r:embed="rId3"/>
          <a:stretch>
            <a:fillRect/>
          </a:stretch>
        </p:blipFill>
        <p:spPr>
          <a:xfrm>
            <a:off x="6467808" y="2782325"/>
            <a:ext cx="5416792" cy="3147642"/>
          </a:xfrm>
          <a:prstGeom prst="rect">
            <a:avLst/>
          </a:prstGeom>
        </p:spPr>
      </p:pic>
    </p:spTree>
    <p:extLst>
      <p:ext uri="{BB962C8B-B14F-4D97-AF65-F5344CB8AC3E}">
        <p14:creationId xmlns:p14="http://schemas.microsoft.com/office/powerpoint/2010/main" val="3343313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FA1C2-0411-F167-70CD-AE1A0AE33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5DA86-D56A-C79C-3570-118F7B91FF06}"/>
              </a:ext>
            </a:extLst>
          </p:cNvPr>
          <p:cNvSpPr>
            <a:spLocks noGrp="1"/>
          </p:cNvSpPr>
          <p:nvPr>
            <p:ph type="title"/>
          </p:nvPr>
        </p:nvSpPr>
        <p:spPr/>
        <p:txBody>
          <a:bodyPr/>
          <a:lstStyle/>
          <a:p>
            <a:r>
              <a:rPr lang="en-GB" dirty="0"/>
              <a:t>Level development: Testing Plan 3</a:t>
            </a:r>
          </a:p>
        </p:txBody>
      </p:sp>
      <p:pic>
        <p:nvPicPr>
          <p:cNvPr id="7" name="Picture 6">
            <a:extLst>
              <a:ext uri="{FF2B5EF4-FFF2-40B4-BE49-F238E27FC236}">
                <a16:creationId xmlns:a16="http://schemas.microsoft.com/office/drawing/2014/main" id="{20468B45-B68E-215B-9CAC-29EF9C0183D9}"/>
              </a:ext>
            </a:extLst>
          </p:cNvPr>
          <p:cNvPicPr>
            <a:picLocks noChangeAspect="1"/>
          </p:cNvPicPr>
          <p:nvPr/>
        </p:nvPicPr>
        <p:blipFill>
          <a:blip r:embed="rId2"/>
          <a:stretch>
            <a:fillRect/>
          </a:stretch>
        </p:blipFill>
        <p:spPr>
          <a:xfrm>
            <a:off x="3808369" y="1608918"/>
            <a:ext cx="4575262" cy="5059454"/>
          </a:xfrm>
          <a:prstGeom prst="rect">
            <a:avLst/>
          </a:prstGeom>
        </p:spPr>
      </p:pic>
    </p:spTree>
    <p:extLst>
      <p:ext uri="{BB962C8B-B14F-4D97-AF65-F5344CB8AC3E}">
        <p14:creationId xmlns:p14="http://schemas.microsoft.com/office/powerpoint/2010/main" val="4066238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A4D0C-DE0F-514C-98E2-325FCCD00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19053-796B-5E25-F70B-EB75A3AA20E8}"/>
              </a:ext>
            </a:extLst>
          </p:cNvPr>
          <p:cNvSpPr>
            <a:spLocks noGrp="1"/>
          </p:cNvSpPr>
          <p:nvPr>
            <p:ph type="title"/>
          </p:nvPr>
        </p:nvSpPr>
        <p:spPr/>
        <p:txBody>
          <a:bodyPr/>
          <a:lstStyle/>
          <a:p>
            <a:r>
              <a:rPr lang="en-GB" dirty="0"/>
              <a:t>Level development: Testing Results 3.1</a:t>
            </a:r>
          </a:p>
        </p:txBody>
      </p:sp>
      <p:sp>
        <p:nvSpPr>
          <p:cNvPr id="3" name="Content Placeholder 2">
            <a:extLst>
              <a:ext uri="{FF2B5EF4-FFF2-40B4-BE49-F238E27FC236}">
                <a16:creationId xmlns:a16="http://schemas.microsoft.com/office/drawing/2014/main" id="{D52C7015-2DFA-7B24-7AB1-AD785D92CBB1}"/>
              </a:ext>
            </a:extLst>
          </p:cNvPr>
          <p:cNvSpPr>
            <a:spLocks noGrp="1"/>
          </p:cNvSpPr>
          <p:nvPr>
            <p:ph idx="1"/>
          </p:nvPr>
        </p:nvSpPr>
        <p:spPr>
          <a:xfrm>
            <a:off x="838200" y="5554246"/>
            <a:ext cx="10515600" cy="4667250"/>
          </a:xfrm>
        </p:spPr>
        <p:txBody>
          <a:bodyPr>
            <a:normAutofit/>
          </a:bodyPr>
          <a:lstStyle/>
          <a:p>
            <a:pPr>
              <a:lnSpc>
                <a:spcPct val="107000"/>
              </a:lnSpc>
              <a:spcAft>
                <a:spcPts val="800"/>
              </a:spcAft>
            </a:pPr>
            <a:endParaRPr lang="en-GB" sz="1400" kern="100" dirty="0">
              <a:ea typeface="Yu Mincho" panose="02020400000000000000" pitchFamily="18" charset="-128"/>
              <a:cs typeface="Times New Roman" panose="02020603050405020304" pitchFamily="18" charset="0"/>
            </a:endParaRPr>
          </a:p>
          <a:p>
            <a:pPr>
              <a:lnSpc>
                <a:spcPct val="107000"/>
              </a:lnSpc>
              <a:spcAft>
                <a:spcPts val="800"/>
              </a:spcAft>
            </a:pPr>
            <a:r>
              <a:rPr lang="en-GB" sz="1600" kern="100" dirty="0">
                <a:effectLst/>
                <a:ea typeface="Yu Mincho" panose="02020400000000000000" pitchFamily="18" charset="-128"/>
                <a:cs typeface="Times New Roman" panose="02020603050405020304" pitchFamily="18" charset="0"/>
              </a:rPr>
              <a:t>I’m happy to see that a lot of people liked the boss even if it needs work. The buses remain popular and controller support was a large improvement.</a:t>
            </a:r>
          </a:p>
          <a:p>
            <a:pPr>
              <a:lnSpc>
                <a:spcPct val="107000"/>
              </a:lnSpc>
              <a:spcAft>
                <a:spcPts val="800"/>
              </a:spcAft>
            </a:pP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p:txBody>
      </p:sp>
      <p:pic>
        <p:nvPicPr>
          <p:cNvPr id="5" name="Picture 4">
            <a:extLst>
              <a:ext uri="{FF2B5EF4-FFF2-40B4-BE49-F238E27FC236}">
                <a16:creationId xmlns:a16="http://schemas.microsoft.com/office/drawing/2014/main" id="{310789D7-EEAD-5ACD-87FB-CF73DCC3332C}"/>
              </a:ext>
            </a:extLst>
          </p:cNvPr>
          <p:cNvPicPr>
            <a:picLocks noChangeAspect="1"/>
          </p:cNvPicPr>
          <p:nvPr/>
        </p:nvPicPr>
        <p:blipFill>
          <a:blip r:embed="rId2"/>
          <a:stretch>
            <a:fillRect/>
          </a:stretch>
        </p:blipFill>
        <p:spPr>
          <a:xfrm>
            <a:off x="3309714" y="2210540"/>
            <a:ext cx="5572572" cy="3143503"/>
          </a:xfrm>
          <a:prstGeom prst="rect">
            <a:avLst/>
          </a:prstGeom>
        </p:spPr>
      </p:pic>
    </p:spTree>
    <p:extLst>
      <p:ext uri="{BB962C8B-B14F-4D97-AF65-F5344CB8AC3E}">
        <p14:creationId xmlns:p14="http://schemas.microsoft.com/office/powerpoint/2010/main" val="2988146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01AE1-2252-056C-1933-CFCE01DD8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0BD63-99A5-7220-7DA6-8B4646CEADD7}"/>
              </a:ext>
            </a:extLst>
          </p:cNvPr>
          <p:cNvSpPr>
            <a:spLocks noGrp="1"/>
          </p:cNvSpPr>
          <p:nvPr>
            <p:ph type="title"/>
          </p:nvPr>
        </p:nvSpPr>
        <p:spPr/>
        <p:txBody>
          <a:bodyPr/>
          <a:lstStyle/>
          <a:p>
            <a:r>
              <a:rPr lang="en-GB" dirty="0"/>
              <a:t>Level development: Testing Results 3.2</a:t>
            </a:r>
          </a:p>
        </p:txBody>
      </p:sp>
      <p:sp>
        <p:nvSpPr>
          <p:cNvPr id="3" name="Content Placeholder 2">
            <a:extLst>
              <a:ext uri="{FF2B5EF4-FFF2-40B4-BE49-F238E27FC236}">
                <a16:creationId xmlns:a16="http://schemas.microsoft.com/office/drawing/2014/main" id="{01E25D89-1A8A-B671-1131-323B3BF58E9D}"/>
              </a:ext>
            </a:extLst>
          </p:cNvPr>
          <p:cNvSpPr>
            <a:spLocks noGrp="1"/>
          </p:cNvSpPr>
          <p:nvPr>
            <p:ph idx="1"/>
          </p:nvPr>
        </p:nvSpPr>
        <p:spPr>
          <a:xfrm>
            <a:off x="838200" y="5234650"/>
            <a:ext cx="10515600" cy="4351338"/>
          </a:xfrm>
        </p:spPr>
        <p:txBody>
          <a:bodyPr>
            <a:normAutofit/>
          </a:bodyPr>
          <a:lstStyle/>
          <a:p>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r>
              <a:rPr lang="en-GB" sz="1600" kern="100" dirty="0">
                <a:ea typeface="Yu Mincho" panose="02020400000000000000" pitchFamily="18" charset="-128"/>
                <a:cs typeface="Times New Roman" panose="02020603050405020304" pitchFamily="18" charset="0"/>
              </a:rPr>
              <a:t>Slowed second buses</a:t>
            </a:r>
          </a:p>
          <a:p>
            <a:r>
              <a:rPr lang="en-GB" sz="1600" kern="100" dirty="0">
                <a:effectLst/>
                <a:ea typeface="Yu Mincho" panose="02020400000000000000" pitchFamily="18" charset="-128"/>
                <a:cs typeface="Times New Roman" panose="02020603050405020304" pitchFamily="18" charset="0"/>
              </a:rPr>
              <a:t>The boss needs work that I will </a:t>
            </a:r>
            <a:r>
              <a:rPr lang="en-GB" sz="1600" kern="100" dirty="0">
                <a:ea typeface="Yu Mincho" panose="02020400000000000000" pitchFamily="18" charset="-128"/>
                <a:cs typeface="Times New Roman" panose="02020603050405020304" pitchFamily="18" charset="0"/>
              </a:rPr>
              <a:t>cover later</a:t>
            </a:r>
          </a:p>
          <a:p>
            <a:r>
              <a:rPr lang="en-GB" sz="1600" kern="100" dirty="0">
                <a:effectLst/>
                <a:ea typeface="Yu Mincho" panose="02020400000000000000" pitchFamily="18" charset="-128"/>
                <a:cs typeface="Times New Roman" panose="02020603050405020304" pitchFamily="18" charset="0"/>
              </a:rPr>
              <a:t>The start is fine being lacklustre in comparison</a:t>
            </a:r>
          </a:p>
          <a:p>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p:txBody>
      </p:sp>
      <p:pic>
        <p:nvPicPr>
          <p:cNvPr id="5" name="Picture 4">
            <a:extLst>
              <a:ext uri="{FF2B5EF4-FFF2-40B4-BE49-F238E27FC236}">
                <a16:creationId xmlns:a16="http://schemas.microsoft.com/office/drawing/2014/main" id="{FBD35313-D2E8-1767-AD71-A28AD32F2D27}"/>
              </a:ext>
            </a:extLst>
          </p:cNvPr>
          <p:cNvPicPr>
            <a:picLocks noChangeAspect="1"/>
          </p:cNvPicPr>
          <p:nvPr/>
        </p:nvPicPr>
        <p:blipFill>
          <a:blip r:embed="rId2"/>
          <a:stretch>
            <a:fillRect/>
          </a:stretch>
        </p:blipFill>
        <p:spPr>
          <a:xfrm>
            <a:off x="2288408" y="2276615"/>
            <a:ext cx="7615183" cy="2790971"/>
          </a:xfrm>
          <a:prstGeom prst="rect">
            <a:avLst/>
          </a:prstGeom>
        </p:spPr>
      </p:pic>
    </p:spTree>
    <p:extLst>
      <p:ext uri="{BB962C8B-B14F-4D97-AF65-F5344CB8AC3E}">
        <p14:creationId xmlns:p14="http://schemas.microsoft.com/office/powerpoint/2010/main" val="6668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2900-FD89-6E2F-39C4-A9047290F2FF}"/>
              </a:ext>
            </a:extLst>
          </p:cNvPr>
          <p:cNvSpPr>
            <a:spLocks noGrp="1"/>
          </p:cNvSpPr>
          <p:nvPr>
            <p:ph type="title"/>
          </p:nvPr>
        </p:nvSpPr>
        <p:spPr/>
        <p:txBody>
          <a:bodyPr/>
          <a:lstStyle/>
          <a:p>
            <a:r>
              <a:rPr lang="en-GB" dirty="0"/>
              <a:t>Game 1: Mega Man 3</a:t>
            </a:r>
          </a:p>
        </p:txBody>
      </p:sp>
      <p:pic>
        <p:nvPicPr>
          <p:cNvPr id="5" name="Picture 4">
            <a:extLst>
              <a:ext uri="{FF2B5EF4-FFF2-40B4-BE49-F238E27FC236}">
                <a16:creationId xmlns:a16="http://schemas.microsoft.com/office/drawing/2014/main" id="{4F0A47D5-F309-D9C4-90DC-B373140DD3D4}"/>
              </a:ext>
            </a:extLst>
          </p:cNvPr>
          <p:cNvPicPr>
            <a:picLocks noChangeAspect="1"/>
          </p:cNvPicPr>
          <p:nvPr/>
        </p:nvPicPr>
        <p:blipFill>
          <a:blip r:embed="rId2"/>
          <a:stretch>
            <a:fillRect/>
          </a:stretch>
        </p:blipFill>
        <p:spPr>
          <a:xfrm>
            <a:off x="838200" y="1365974"/>
            <a:ext cx="3636146" cy="5126901"/>
          </a:xfrm>
          <a:prstGeom prst="rect">
            <a:avLst/>
          </a:prstGeom>
        </p:spPr>
      </p:pic>
      <p:sp>
        <p:nvSpPr>
          <p:cNvPr id="6" name="TextBox 5">
            <a:extLst>
              <a:ext uri="{FF2B5EF4-FFF2-40B4-BE49-F238E27FC236}">
                <a16:creationId xmlns:a16="http://schemas.microsoft.com/office/drawing/2014/main" id="{E1DF6149-C07F-387D-CF8C-348FBAC79E70}"/>
              </a:ext>
            </a:extLst>
          </p:cNvPr>
          <p:cNvSpPr txBox="1"/>
          <p:nvPr/>
        </p:nvSpPr>
        <p:spPr>
          <a:xfrm>
            <a:off x="5255582" y="1811045"/>
            <a:ext cx="6821742" cy="2800767"/>
          </a:xfrm>
          <a:prstGeom prst="rect">
            <a:avLst/>
          </a:prstGeom>
          <a:noFill/>
        </p:spPr>
        <p:txBody>
          <a:bodyPr wrap="square" rtlCol="0">
            <a:spAutoFit/>
          </a:bodyPr>
          <a:lstStyle/>
          <a:p>
            <a:r>
              <a:rPr lang="en-GB" sz="1600" dirty="0">
                <a:solidFill>
                  <a:srgbClr val="00FFCC"/>
                </a:solidFill>
              </a:rPr>
              <a:t>In summary, </a:t>
            </a:r>
          </a:p>
          <a:p>
            <a:pPr marL="285750" indent="-285750">
              <a:buFont typeface="Arial" panose="020B0604020202020204" pitchFamily="34" charset="0"/>
              <a:buChar char="•"/>
            </a:pPr>
            <a:r>
              <a:rPr lang="en-GB" sz="1600" dirty="0">
                <a:solidFill>
                  <a:srgbClr val="00FFCC"/>
                </a:solidFill>
              </a:rPr>
              <a:t>its hard to pick a tutorial level for mega man 3 because you can do the levels in any order</a:t>
            </a:r>
          </a:p>
          <a:p>
            <a:pPr marL="285750" indent="-285750">
              <a:buFont typeface="Arial" panose="020B0604020202020204" pitchFamily="34" charset="0"/>
              <a:buChar char="•"/>
            </a:pPr>
            <a:r>
              <a:rPr lang="en-GB" sz="1600" dirty="0">
                <a:solidFill>
                  <a:srgbClr val="00FFCC"/>
                </a:solidFill>
              </a:rPr>
              <a:t>Start in a safe environment</a:t>
            </a:r>
          </a:p>
          <a:p>
            <a:pPr marL="285750" indent="-285750">
              <a:buFont typeface="Arial" panose="020B0604020202020204" pitchFamily="34" charset="0"/>
              <a:buChar char="•"/>
            </a:pPr>
            <a:r>
              <a:rPr lang="en-GB" sz="1600" dirty="0">
                <a:solidFill>
                  <a:srgbClr val="00FFCC"/>
                </a:solidFill>
              </a:rPr>
              <a:t>Rush access is unclear</a:t>
            </a:r>
          </a:p>
          <a:p>
            <a:pPr marL="285750" indent="-285750">
              <a:buFont typeface="Arial" panose="020B0604020202020204" pitchFamily="34" charset="0"/>
              <a:buChar char="•"/>
            </a:pPr>
            <a:r>
              <a:rPr lang="en-GB" sz="1600" dirty="0">
                <a:solidFill>
                  <a:srgbClr val="00FFCC"/>
                </a:solidFill>
              </a:rPr>
              <a:t>Enemies with weak points should be obvious</a:t>
            </a:r>
          </a:p>
          <a:p>
            <a:pPr marL="285750" indent="-285750">
              <a:buFont typeface="Arial" panose="020B0604020202020204" pitchFamily="34" charset="0"/>
              <a:buChar char="•"/>
            </a:pPr>
            <a:r>
              <a:rPr lang="en-GB" sz="1600" dirty="0">
                <a:solidFill>
                  <a:srgbClr val="00FFCC"/>
                </a:solidFill>
              </a:rPr>
              <a:t>Recurring level elements with iteration are good</a:t>
            </a:r>
          </a:p>
          <a:p>
            <a:pPr marL="285750" indent="-285750">
              <a:buFont typeface="Arial" panose="020B0604020202020204" pitchFamily="34" charset="0"/>
              <a:buChar char="•"/>
            </a:pPr>
            <a:r>
              <a:rPr lang="en-GB" sz="1600" dirty="0">
                <a:solidFill>
                  <a:srgbClr val="00FFCC"/>
                </a:solidFill>
              </a:rPr>
              <a:t>Weapon menu cutscene shows menu well</a:t>
            </a:r>
          </a:p>
          <a:p>
            <a:pPr marL="285750" indent="-285750">
              <a:buFont typeface="Arial" panose="020B0604020202020204" pitchFamily="34" charset="0"/>
              <a:buChar char="•"/>
            </a:pPr>
            <a:r>
              <a:rPr lang="en-GB" sz="1600" dirty="0">
                <a:solidFill>
                  <a:srgbClr val="00FFCC"/>
                </a:solidFill>
              </a:rPr>
              <a:t>Needing rush to continue is good, forces player to establish a mechanic</a:t>
            </a:r>
          </a:p>
          <a:p>
            <a:pPr marL="285750" indent="-285750">
              <a:buFont typeface="Arial" panose="020B0604020202020204" pitchFamily="34" charset="0"/>
              <a:buChar char="•"/>
            </a:pPr>
            <a:r>
              <a:rPr lang="en-GB" sz="1600" dirty="0">
                <a:solidFill>
                  <a:srgbClr val="00FFCC"/>
                </a:solidFill>
              </a:rPr>
              <a:t>Making enemies harder with level design is good</a:t>
            </a:r>
          </a:p>
        </p:txBody>
      </p:sp>
    </p:spTree>
    <p:extLst>
      <p:ext uri="{BB962C8B-B14F-4D97-AF65-F5344CB8AC3E}">
        <p14:creationId xmlns:p14="http://schemas.microsoft.com/office/powerpoint/2010/main" val="2722880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C4833-9AE9-7916-1702-EF082E839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5B02F-8499-7CF2-2F4E-5909A3DD9C34}"/>
              </a:ext>
            </a:extLst>
          </p:cNvPr>
          <p:cNvSpPr>
            <a:spLocks noGrp="1"/>
          </p:cNvSpPr>
          <p:nvPr>
            <p:ph type="title"/>
          </p:nvPr>
        </p:nvSpPr>
        <p:spPr/>
        <p:txBody>
          <a:bodyPr/>
          <a:lstStyle/>
          <a:p>
            <a:r>
              <a:rPr lang="en-GB" dirty="0"/>
              <a:t>Level development: Testing Results 3.3</a:t>
            </a:r>
          </a:p>
        </p:txBody>
      </p:sp>
      <p:pic>
        <p:nvPicPr>
          <p:cNvPr id="5" name="Picture 4">
            <a:extLst>
              <a:ext uri="{FF2B5EF4-FFF2-40B4-BE49-F238E27FC236}">
                <a16:creationId xmlns:a16="http://schemas.microsoft.com/office/drawing/2014/main" id="{337998CC-1CB0-A7F1-D65A-602B2BA9803F}"/>
              </a:ext>
            </a:extLst>
          </p:cNvPr>
          <p:cNvPicPr>
            <a:picLocks noChangeAspect="1"/>
          </p:cNvPicPr>
          <p:nvPr/>
        </p:nvPicPr>
        <p:blipFill>
          <a:blip r:embed="rId2"/>
          <a:stretch>
            <a:fillRect/>
          </a:stretch>
        </p:blipFill>
        <p:spPr>
          <a:xfrm>
            <a:off x="838200" y="1690688"/>
            <a:ext cx="5811061" cy="4515480"/>
          </a:xfrm>
          <a:prstGeom prst="rect">
            <a:avLst/>
          </a:prstGeom>
        </p:spPr>
      </p:pic>
      <p:sp>
        <p:nvSpPr>
          <p:cNvPr id="6" name="Content Placeholder 2">
            <a:extLst>
              <a:ext uri="{FF2B5EF4-FFF2-40B4-BE49-F238E27FC236}">
                <a16:creationId xmlns:a16="http://schemas.microsoft.com/office/drawing/2014/main" id="{4B3D5871-FFA6-E1EB-6AF8-8408FF0A9084}"/>
              </a:ext>
            </a:extLst>
          </p:cNvPr>
          <p:cNvSpPr>
            <a:spLocks noGrp="1"/>
          </p:cNvSpPr>
          <p:nvPr>
            <p:ph idx="1"/>
          </p:nvPr>
        </p:nvSpPr>
        <p:spPr>
          <a:xfrm>
            <a:off x="6803994" y="1690687"/>
            <a:ext cx="5264275" cy="4515479"/>
          </a:xfrm>
        </p:spPr>
        <p:txBody>
          <a:bodyPr>
            <a:normAutofit/>
          </a:bodyPr>
          <a:lstStyle/>
          <a:p>
            <a:r>
              <a:rPr lang="en-GB" sz="1600" dirty="0"/>
              <a:t>Reduced fire collision</a:t>
            </a:r>
          </a:p>
          <a:p>
            <a:r>
              <a:rPr lang="en-GB" sz="1600" dirty="0"/>
              <a:t>Fixed backwards enemy</a:t>
            </a:r>
          </a:p>
          <a:p>
            <a:r>
              <a:rPr lang="en-GB" sz="1600" dirty="0"/>
              <a:t>Fixed motherboard position</a:t>
            </a:r>
          </a:p>
          <a:p>
            <a:r>
              <a:rPr lang="en-GB" sz="1600" dirty="0"/>
              <a:t>Fixed Ladders</a:t>
            </a:r>
          </a:p>
          <a:p>
            <a:r>
              <a:rPr lang="en-GB" sz="1600" dirty="0"/>
              <a:t>Fixed boss on behaviour upon death</a:t>
            </a:r>
          </a:p>
          <a:p>
            <a:r>
              <a:rPr lang="en-GB" sz="1600" dirty="0"/>
              <a:t>Fixed fire visual bug</a:t>
            </a:r>
          </a:p>
          <a:p>
            <a:r>
              <a:rPr lang="en-GB" sz="1600" dirty="0"/>
              <a:t>Fixed enemy walking issues</a:t>
            </a:r>
          </a:p>
          <a:p>
            <a:r>
              <a:rPr lang="en-GB" sz="1600" dirty="0"/>
              <a:t>Fixed boss visual bug</a:t>
            </a:r>
          </a:p>
          <a:p>
            <a:endParaRPr lang="en-GB" sz="1600" dirty="0"/>
          </a:p>
          <a:p>
            <a:endParaRPr lang="en-GB" sz="1600" dirty="0"/>
          </a:p>
        </p:txBody>
      </p:sp>
    </p:spTree>
    <p:extLst>
      <p:ext uri="{BB962C8B-B14F-4D97-AF65-F5344CB8AC3E}">
        <p14:creationId xmlns:p14="http://schemas.microsoft.com/office/powerpoint/2010/main" val="2873708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34B41-BF8B-3376-24C3-95FC9673F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E2D4F1-0861-3D69-4CB5-457E0B8D5060}"/>
              </a:ext>
            </a:extLst>
          </p:cNvPr>
          <p:cNvSpPr>
            <a:spLocks noGrp="1"/>
          </p:cNvSpPr>
          <p:nvPr>
            <p:ph type="title"/>
          </p:nvPr>
        </p:nvSpPr>
        <p:spPr/>
        <p:txBody>
          <a:bodyPr/>
          <a:lstStyle/>
          <a:p>
            <a:r>
              <a:rPr lang="en-GB" dirty="0"/>
              <a:t>Level development: Testing Results 3.4</a:t>
            </a:r>
          </a:p>
        </p:txBody>
      </p:sp>
      <p:sp>
        <p:nvSpPr>
          <p:cNvPr id="3" name="Content Placeholder 2">
            <a:extLst>
              <a:ext uri="{FF2B5EF4-FFF2-40B4-BE49-F238E27FC236}">
                <a16:creationId xmlns:a16="http://schemas.microsoft.com/office/drawing/2014/main" id="{79F6D628-9971-028B-534F-96C9BC9D3528}"/>
              </a:ext>
            </a:extLst>
          </p:cNvPr>
          <p:cNvSpPr>
            <a:spLocks noGrp="1"/>
          </p:cNvSpPr>
          <p:nvPr>
            <p:ph idx="1"/>
          </p:nvPr>
        </p:nvSpPr>
        <p:spPr>
          <a:xfrm>
            <a:off x="838200" y="5714045"/>
            <a:ext cx="10515600" cy="4351338"/>
          </a:xfrm>
        </p:spPr>
        <p:txBody>
          <a:bodyPr>
            <a:normAutofit/>
          </a:bodyPr>
          <a:lstStyle/>
          <a:p>
            <a:endParaRPr lang="en-GB" sz="1400" kern="100" dirty="0">
              <a:ea typeface="Yu Mincho" panose="02020400000000000000" pitchFamily="18" charset="-128"/>
              <a:cs typeface="Times New Roman" panose="02020603050405020304" pitchFamily="18" charset="0"/>
            </a:endParaRPr>
          </a:p>
          <a:p>
            <a:r>
              <a:rPr lang="en-GB" sz="1600" kern="100" dirty="0">
                <a:effectLst/>
                <a:ea typeface="Yu Mincho" panose="02020400000000000000" pitchFamily="18" charset="-128"/>
                <a:cs typeface="Times New Roman" panose="02020603050405020304" pitchFamily="18" charset="0"/>
              </a:rPr>
              <a:t>Really good to see more people had no issues with the ladder than last time. I will still be looking over the ladders again in an attempt to improve them.</a:t>
            </a:r>
          </a:p>
        </p:txBody>
      </p:sp>
      <p:pic>
        <p:nvPicPr>
          <p:cNvPr id="5" name="Picture 4">
            <a:extLst>
              <a:ext uri="{FF2B5EF4-FFF2-40B4-BE49-F238E27FC236}">
                <a16:creationId xmlns:a16="http://schemas.microsoft.com/office/drawing/2014/main" id="{69D75C3F-555B-9AF6-C3C5-C3117F9A9325}"/>
              </a:ext>
            </a:extLst>
          </p:cNvPr>
          <p:cNvPicPr>
            <a:picLocks noChangeAspect="1"/>
          </p:cNvPicPr>
          <p:nvPr/>
        </p:nvPicPr>
        <p:blipFill>
          <a:blip r:embed="rId2"/>
          <a:stretch>
            <a:fillRect/>
          </a:stretch>
        </p:blipFill>
        <p:spPr>
          <a:xfrm>
            <a:off x="2379238" y="2090185"/>
            <a:ext cx="7433523" cy="3509598"/>
          </a:xfrm>
          <a:prstGeom prst="rect">
            <a:avLst/>
          </a:prstGeom>
        </p:spPr>
      </p:pic>
    </p:spTree>
    <p:extLst>
      <p:ext uri="{BB962C8B-B14F-4D97-AF65-F5344CB8AC3E}">
        <p14:creationId xmlns:p14="http://schemas.microsoft.com/office/powerpoint/2010/main" val="3602540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358A8-7D0F-45C6-5796-327A673C2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712E3-556D-85EB-E3E5-D5A4C8876B0E}"/>
              </a:ext>
            </a:extLst>
          </p:cNvPr>
          <p:cNvSpPr>
            <a:spLocks noGrp="1"/>
          </p:cNvSpPr>
          <p:nvPr>
            <p:ph type="title"/>
          </p:nvPr>
        </p:nvSpPr>
        <p:spPr/>
        <p:txBody>
          <a:bodyPr/>
          <a:lstStyle/>
          <a:p>
            <a:r>
              <a:rPr lang="en-GB" dirty="0"/>
              <a:t>Level development: Testing Results 3.5</a:t>
            </a:r>
          </a:p>
        </p:txBody>
      </p:sp>
      <p:pic>
        <p:nvPicPr>
          <p:cNvPr id="9" name="Picture 8">
            <a:extLst>
              <a:ext uri="{FF2B5EF4-FFF2-40B4-BE49-F238E27FC236}">
                <a16:creationId xmlns:a16="http://schemas.microsoft.com/office/drawing/2014/main" id="{C0515B94-DBFD-7F3A-1DF1-BBC2FFC29AC5}"/>
              </a:ext>
            </a:extLst>
          </p:cNvPr>
          <p:cNvPicPr>
            <a:picLocks noChangeAspect="1"/>
          </p:cNvPicPr>
          <p:nvPr/>
        </p:nvPicPr>
        <p:blipFill>
          <a:blip r:embed="rId2"/>
          <a:stretch>
            <a:fillRect/>
          </a:stretch>
        </p:blipFill>
        <p:spPr>
          <a:xfrm>
            <a:off x="838200" y="1690688"/>
            <a:ext cx="4936735" cy="4627170"/>
          </a:xfrm>
          <a:prstGeom prst="rect">
            <a:avLst/>
          </a:prstGeom>
        </p:spPr>
      </p:pic>
      <p:sp>
        <p:nvSpPr>
          <p:cNvPr id="10" name="Content Placeholder 2">
            <a:extLst>
              <a:ext uri="{FF2B5EF4-FFF2-40B4-BE49-F238E27FC236}">
                <a16:creationId xmlns:a16="http://schemas.microsoft.com/office/drawing/2014/main" id="{3BAB538F-4E50-2FB1-A3F2-CCAFE2F8249C}"/>
              </a:ext>
            </a:extLst>
          </p:cNvPr>
          <p:cNvSpPr>
            <a:spLocks noGrp="1"/>
          </p:cNvSpPr>
          <p:nvPr>
            <p:ph idx="1"/>
          </p:nvPr>
        </p:nvSpPr>
        <p:spPr>
          <a:xfrm>
            <a:off x="6096000" y="1828604"/>
            <a:ext cx="5745933" cy="4351338"/>
          </a:xfrm>
        </p:spPr>
        <p:txBody>
          <a:bodyPr>
            <a:normAutofit/>
          </a:bodyPr>
          <a:lstStyle/>
          <a:p>
            <a:r>
              <a:rPr lang="en-GB" sz="1600" dirty="0"/>
              <a:t>Boss shows weak points better</a:t>
            </a:r>
          </a:p>
          <a:p>
            <a:r>
              <a:rPr lang="en-GB" sz="1600" dirty="0"/>
              <a:t>Boss will not move</a:t>
            </a:r>
          </a:p>
          <a:p>
            <a:r>
              <a:rPr lang="en-GB" sz="1600" dirty="0"/>
              <a:t>Boss health bar added</a:t>
            </a:r>
          </a:p>
          <a:p>
            <a:r>
              <a:rPr lang="en-GB" sz="1600" dirty="0"/>
              <a:t>Boss not dying fixed</a:t>
            </a:r>
          </a:p>
        </p:txBody>
      </p:sp>
    </p:spTree>
    <p:extLst>
      <p:ext uri="{BB962C8B-B14F-4D97-AF65-F5344CB8AC3E}">
        <p14:creationId xmlns:p14="http://schemas.microsoft.com/office/powerpoint/2010/main" val="3058778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0C185-2F41-328F-F942-30B347E91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C8494-099C-85DA-5FAE-12C1B32C3D1C}"/>
              </a:ext>
            </a:extLst>
          </p:cNvPr>
          <p:cNvSpPr>
            <a:spLocks noGrp="1"/>
          </p:cNvSpPr>
          <p:nvPr>
            <p:ph type="title"/>
          </p:nvPr>
        </p:nvSpPr>
        <p:spPr/>
        <p:txBody>
          <a:bodyPr/>
          <a:lstStyle/>
          <a:p>
            <a:r>
              <a:rPr lang="en-GB" dirty="0"/>
              <a:t>Level development: Testing Results 3.6</a:t>
            </a:r>
          </a:p>
        </p:txBody>
      </p:sp>
      <p:pic>
        <p:nvPicPr>
          <p:cNvPr id="7" name="Picture 6">
            <a:extLst>
              <a:ext uri="{FF2B5EF4-FFF2-40B4-BE49-F238E27FC236}">
                <a16:creationId xmlns:a16="http://schemas.microsoft.com/office/drawing/2014/main" id="{779F69EC-D0D5-5EB3-BF40-59346DB2B9CE}"/>
              </a:ext>
            </a:extLst>
          </p:cNvPr>
          <p:cNvPicPr>
            <a:picLocks noChangeAspect="1"/>
          </p:cNvPicPr>
          <p:nvPr/>
        </p:nvPicPr>
        <p:blipFill>
          <a:blip r:embed="rId2"/>
          <a:stretch>
            <a:fillRect/>
          </a:stretch>
        </p:blipFill>
        <p:spPr>
          <a:xfrm>
            <a:off x="838200" y="1603818"/>
            <a:ext cx="5428670" cy="2994816"/>
          </a:xfrm>
          <a:prstGeom prst="rect">
            <a:avLst/>
          </a:prstGeom>
        </p:spPr>
      </p:pic>
      <p:sp>
        <p:nvSpPr>
          <p:cNvPr id="8" name="Content Placeholder 2">
            <a:extLst>
              <a:ext uri="{FF2B5EF4-FFF2-40B4-BE49-F238E27FC236}">
                <a16:creationId xmlns:a16="http://schemas.microsoft.com/office/drawing/2014/main" id="{80A27463-BE7C-3584-D316-A7F4582F5244}"/>
              </a:ext>
            </a:extLst>
          </p:cNvPr>
          <p:cNvSpPr>
            <a:spLocks noGrp="1"/>
          </p:cNvSpPr>
          <p:nvPr>
            <p:ph idx="1"/>
          </p:nvPr>
        </p:nvSpPr>
        <p:spPr>
          <a:xfrm>
            <a:off x="6519908" y="1825625"/>
            <a:ext cx="5294864" cy="4351338"/>
          </a:xfrm>
        </p:spPr>
        <p:txBody>
          <a:bodyPr>
            <a:normAutofit/>
          </a:bodyPr>
          <a:lstStyle/>
          <a:p>
            <a:r>
              <a:rPr lang="en-GB" sz="1800" dirty="0"/>
              <a:t>Added most popular option</a:t>
            </a:r>
          </a:p>
          <a:p>
            <a:r>
              <a:rPr lang="en-GB" sz="1800" dirty="0"/>
              <a:t>Also added second most popular option</a:t>
            </a:r>
          </a:p>
        </p:txBody>
      </p:sp>
    </p:spTree>
    <p:extLst>
      <p:ext uri="{BB962C8B-B14F-4D97-AF65-F5344CB8AC3E}">
        <p14:creationId xmlns:p14="http://schemas.microsoft.com/office/powerpoint/2010/main" val="835104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89043-89FE-C5C1-97D0-45B7F76C9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88405-FC94-0788-A4AC-1C0E97D4582F}"/>
              </a:ext>
            </a:extLst>
          </p:cNvPr>
          <p:cNvSpPr>
            <a:spLocks noGrp="1"/>
          </p:cNvSpPr>
          <p:nvPr>
            <p:ph type="title"/>
          </p:nvPr>
        </p:nvSpPr>
        <p:spPr/>
        <p:txBody>
          <a:bodyPr/>
          <a:lstStyle/>
          <a:p>
            <a:r>
              <a:rPr lang="en-GB" dirty="0"/>
              <a:t>Level development: Testing Results 3.7</a:t>
            </a:r>
          </a:p>
        </p:txBody>
      </p:sp>
      <p:pic>
        <p:nvPicPr>
          <p:cNvPr id="7" name="Picture 6">
            <a:extLst>
              <a:ext uri="{FF2B5EF4-FFF2-40B4-BE49-F238E27FC236}">
                <a16:creationId xmlns:a16="http://schemas.microsoft.com/office/drawing/2014/main" id="{9212F8B6-DBCE-2B82-92E3-121F5FB6FFE1}"/>
              </a:ext>
            </a:extLst>
          </p:cNvPr>
          <p:cNvPicPr>
            <a:picLocks noChangeAspect="1"/>
          </p:cNvPicPr>
          <p:nvPr/>
        </p:nvPicPr>
        <p:blipFill>
          <a:blip r:embed="rId2"/>
          <a:stretch>
            <a:fillRect/>
          </a:stretch>
        </p:blipFill>
        <p:spPr>
          <a:xfrm>
            <a:off x="838201" y="1807820"/>
            <a:ext cx="5003212" cy="3243574"/>
          </a:xfrm>
          <a:prstGeom prst="rect">
            <a:avLst/>
          </a:prstGeom>
        </p:spPr>
      </p:pic>
      <p:sp>
        <p:nvSpPr>
          <p:cNvPr id="8" name="Content Placeholder 2">
            <a:extLst>
              <a:ext uri="{FF2B5EF4-FFF2-40B4-BE49-F238E27FC236}">
                <a16:creationId xmlns:a16="http://schemas.microsoft.com/office/drawing/2014/main" id="{0CB1FADD-0FC9-35BB-AE1D-5379AECD1E45}"/>
              </a:ext>
            </a:extLst>
          </p:cNvPr>
          <p:cNvSpPr>
            <a:spLocks noGrp="1"/>
          </p:cNvSpPr>
          <p:nvPr>
            <p:ph idx="1"/>
          </p:nvPr>
        </p:nvSpPr>
        <p:spPr>
          <a:xfrm>
            <a:off x="6096000" y="1807820"/>
            <a:ext cx="5800253" cy="4351338"/>
          </a:xfrm>
        </p:spPr>
        <p:txBody>
          <a:bodyPr>
            <a:normAutofit/>
          </a:bodyPr>
          <a:lstStyle/>
          <a:p>
            <a:r>
              <a:rPr lang="en-GB" sz="1600" dirty="0"/>
              <a:t>Fixed bugs</a:t>
            </a:r>
          </a:p>
          <a:p>
            <a:r>
              <a:rPr lang="en-GB" sz="1600" dirty="0"/>
              <a:t>Changed reload</a:t>
            </a:r>
          </a:p>
          <a:p>
            <a:r>
              <a:rPr lang="en-GB" sz="1600" dirty="0"/>
              <a:t>Added sound effects</a:t>
            </a:r>
          </a:p>
          <a:p>
            <a:r>
              <a:rPr lang="en-GB" sz="1600" dirty="0"/>
              <a:t>Increased invincibility frames</a:t>
            </a:r>
          </a:p>
          <a:p>
            <a:r>
              <a:rPr lang="en-GB" sz="1600" dirty="0"/>
              <a:t>Added ending</a:t>
            </a:r>
          </a:p>
          <a:p>
            <a:r>
              <a:rPr lang="en-GB" sz="1600" dirty="0"/>
              <a:t>See response to question 13</a:t>
            </a:r>
          </a:p>
        </p:txBody>
      </p:sp>
    </p:spTree>
    <p:extLst>
      <p:ext uri="{BB962C8B-B14F-4D97-AF65-F5344CB8AC3E}">
        <p14:creationId xmlns:p14="http://schemas.microsoft.com/office/powerpoint/2010/main" val="631814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36DC4-413A-51C5-5432-FD7AEEEC3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6A239-2278-543D-08A6-5F0AA7FBF18B}"/>
              </a:ext>
            </a:extLst>
          </p:cNvPr>
          <p:cNvSpPr>
            <a:spLocks noGrp="1"/>
          </p:cNvSpPr>
          <p:nvPr>
            <p:ph type="title"/>
          </p:nvPr>
        </p:nvSpPr>
        <p:spPr/>
        <p:txBody>
          <a:bodyPr/>
          <a:lstStyle/>
          <a:p>
            <a:r>
              <a:rPr lang="en-GB" dirty="0"/>
              <a:t>Level development: Changes</a:t>
            </a:r>
          </a:p>
        </p:txBody>
      </p:sp>
      <p:sp>
        <p:nvSpPr>
          <p:cNvPr id="3" name="Content Placeholder 2">
            <a:extLst>
              <a:ext uri="{FF2B5EF4-FFF2-40B4-BE49-F238E27FC236}">
                <a16:creationId xmlns:a16="http://schemas.microsoft.com/office/drawing/2014/main" id="{26FF4170-549E-76BA-4E7B-F8E32488508F}"/>
              </a:ext>
            </a:extLst>
          </p:cNvPr>
          <p:cNvSpPr>
            <a:spLocks noGrp="1"/>
          </p:cNvSpPr>
          <p:nvPr>
            <p:ph idx="1"/>
          </p:nvPr>
        </p:nvSpPr>
        <p:spPr/>
        <p:txBody>
          <a:bodyPr>
            <a:normAutofit/>
          </a:bodyPr>
          <a:lstStyle/>
          <a:p>
            <a:r>
              <a:rPr lang="en-GB" sz="1600" dirty="0"/>
              <a:t>After this round of testing the game was basically done.</a:t>
            </a:r>
          </a:p>
          <a:p>
            <a:r>
              <a:rPr lang="en-GB" sz="1600" dirty="0"/>
              <a:t>I added a start screen and an ending</a:t>
            </a:r>
          </a:p>
          <a:p>
            <a:r>
              <a:rPr lang="en-GB" sz="1600" dirty="0"/>
              <a:t>Fixed any issues highlighted.</a:t>
            </a:r>
          </a:p>
          <a:p>
            <a:r>
              <a:rPr lang="en-GB" sz="1600" dirty="0"/>
              <a:t>Added boss health bar</a:t>
            </a:r>
          </a:p>
          <a:p>
            <a:r>
              <a:rPr lang="en-GB" sz="1600" dirty="0"/>
              <a:t>Added boss shield</a:t>
            </a:r>
          </a:p>
        </p:txBody>
      </p:sp>
    </p:spTree>
    <p:extLst>
      <p:ext uri="{BB962C8B-B14F-4D97-AF65-F5344CB8AC3E}">
        <p14:creationId xmlns:p14="http://schemas.microsoft.com/office/powerpoint/2010/main" val="3375250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E5738-F648-19E8-728F-145A4BBC4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DC11C-9BDE-4278-741A-835CF5579AB0}"/>
              </a:ext>
            </a:extLst>
          </p:cNvPr>
          <p:cNvSpPr>
            <a:spLocks noGrp="1"/>
          </p:cNvSpPr>
          <p:nvPr>
            <p:ph type="title"/>
          </p:nvPr>
        </p:nvSpPr>
        <p:spPr>
          <a:xfrm>
            <a:off x="838200" y="527050"/>
            <a:ext cx="10515600" cy="625475"/>
          </a:xfrm>
        </p:spPr>
        <p:txBody>
          <a:bodyPr>
            <a:normAutofit fontScale="90000"/>
          </a:bodyPr>
          <a:lstStyle/>
          <a:p>
            <a:br>
              <a:rPr lang="en-GB" sz="4000" dirty="0">
                <a:latin typeface="+mn-lt"/>
              </a:rPr>
            </a:br>
            <a:r>
              <a:rPr lang="en-GB" sz="4000" dirty="0">
                <a:latin typeface="+mn-lt"/>
              </a:rPr>
              <a:t>Level development: Overall Testing results: Question 1: </a:t>
            </a:r>
            <a:r>
              <a:rPr lang="en-GB" sz="4000" kern="100" dirty="0">
                <a:effectLst/>
                <a:latin typeface="+mn-lt"/>
                <a:ea typeface="Yu Mincho" panose="02020400000000000000" pitchFamily="18" charset="-128"/>
                <a:cs typeface="Times New Roman" panose="02020603050405020304" pitchFamily="18" charset="0"/>
              </a:rPr>
              <a:t>How fun did you find the gameplay?</a:t>
            </a:r>
            <a:endParaRPr lang="en-GB" dirty="0"/>
          </a:p>
        </p:txBody>
      </p:sp>
      <p:sp>
        <p:nvSpPr>
          <p:cNvPr id="8" name="TextBox 7">
            <a:extLst>
              <a:ext uri="{FF2B5EF4-FFF2-40B4-BE49-F238E27FC236}">
                <a16:creationId xmlns:a16="http://schemas.microsoft.com/office/drawing/2014/main" id="{96D43F6A-D493-17F8-452A-B0BB90922B46}"/>
              </a:ext>
            </a:extLst>
          </p:cNvPr>
          <p:cNvSpPr txBox="1"/>
          <p:nvPr/>
        </p:nvSpPr>
        <p:spPr>
          <a:xfrm>
            <a:off x="838201" y="4743450"/>
            <a:ext cx="10515600" cy="923330"/>
          </a:xfrm>
          <a:prstGeom prst="rect">
            <a:avLst/>
          </a:prstGeom>
          <a:noFill/>
        </p:spPr>
        <p:txBody>
          <a:bodyPr wrap="square" rtlCol="0">
            <a:spAutoFit/>
          </a:bodyPr>
          <a:lstStyle/>
          <a:p>
            <a:r>
              <a:rPr lang="en-GB" dirty="0">
                <a:solidFill>
                  <a:srgbClr val="00FFCC"/>
                </a:solidFill>
              </a:rPr>
              <a:t>This shows a consistent fun level between all 3 iterations. I believe results may have been higher in the first iteration as that was most people’s first experience with the level and they were probably getting tired of it by iteration 3. These results are satisfactory.</a:t>
            </a:r>
          </a:p>
        </p:txBody>
      </p:sp>
      <p:pic>
        <p:nvPicPr>
          <p:cNvPr id="4" name="Picture 3">
            <a:extLst>
              <a:ext uri="{FF2B5EF4-FFF2-40B4-BE49-F238E27FC236}">
                <a16:creationId xmlns:a16="http://schemas.microsoft.com/office/drawing/2014/main" id="{F7ECE2D2-0888-FEAF-910C-B4FDC1A6BDCF}"/>
              </a:ext>
            </a:extLst>
          </p:cNvPr>
          <p:cNvPicPr>
            <a:picLocks noChangeAspect="1"/>
          </p:cNvPicPr>
          <p:nvPr/>
        </p:nvPicPr>
        <p:blipFill>
          <a:blip r:embed="rId2"/>
          <a:stretch>
            <a:fillRect/>
          </a:stretch>
        </p:blipFill>
        <p:spPr>
          <a:xfrm>
            <a:off x="1065050" y="2219324"/>
            <a:ext cx="1876687" cy="1943371"/>
          </a:xfrm>
          <a:prstGeom prst="rect">
            <a:avLst/>
          </a:prstGeom>
        </p:spPr>
      </p:pic>
      <p:pic>
        <p:nvPicPr>
          <p:cNvPr id="10" name="Picture 9">
            <a:extLst>
              <a:ext uri="{FF2B5EF4-FFF2-40B4-BE49-F238E27FC236}">
                <a16:creationId xmlns:a16="http://schemas.microsoft.com/office/drawing/2014/main" id="{FF896683-545C-3023-35A9-2E3B80BE326F}"/>
              </a:ext>
            </a:extLst>
          </p:cNvPr>
          <p:cNvPicPr>
            <a:picLocks noChangeAspect="1"/>
          </p:cNvPicPr>
          <p:nvPr/>
        </p:nvPicPr>
        <p:blipFill>
          <a:blip r:embed="rId3"/>
          <a:stretch>
            <a:fillRect/>
          </a:stretch>
        </p:blipFill>
        <p:spPr>
          <a:xfrm>
            <a:off x="4849107" y="2219324"/>
            <a:ext cx="1915206" cy="1943371"/>
          </a:xfrm>
          <a:prstGeom prst="rect">
            <a:avLst/>
          </a:prstGeom>
        </p:spPr>
      </p:pic>
      <p:pic>
        <p:nvPicPr>
          <p:cNvPr id="12" name="Picture 11">
            <a:extLst>
              <a:ext uri="{FF2B5EF4-FFF2-40B4-BE49-F238E27FC236}">
                <a16:creationId xmlns:a16="http://schemas.microsoft.com/office/drawing/2014/main" id="{D0BC64CF-28DE-10AC-1743-DE176FDA69C2}"/>
              </a:ext>
            </a:extLst>
          </p:cNvPr>
          <p:cNvPicPr>
            <a:picLocks noChangeAspect="1"/>
          </p:cNvPicPr>
          <p:nvPr/>
        </p:nvPicPr>
        <p:blipFill>
          <a:blip r:embed="rId4"/>
          <a:stretch>
            <a:fillRect/>
          </a:stretch>
        </p:blipFill>
        <p:spPr>
          <a:xfrm>
            <a:off x="8671683" y="2219324"/>
            <a:ext cx="2134075" cy="1943371"/>
          </a:xfrm>
          <a:prstGeom prst="rect">
            <a:avLst/>
          </a:prstGeom>
        </p:spPr>
      </p:pic>
    </p:spTree>
    <p:extLst>
      <p:ext uri="{BB962C8B-B14F-4D97-AF65-F5344CB8AC3E}">
        <p14:creationId xmlns:p14="http://schemas.microsoft.com/office/powerpoint/2010/main" val="1791143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95344-2801-873C-8F7B-D305E7797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2008F-553D-DDE7-D8B4-872CCFB78F47}"/>
              </a:ext>
            </a:extLst>
          </p:cNvPr>
          <p:cNvSpPr>
            <a:spLocks noGrp="1"/>
          </p:cNvSpPr>
          <p:nvPr>
            <p:ph type="title"/>
          </p:nvPr>
        </p:nvSpPr>
        <p:spPr>
          <a:xfrm>
            <a:off x="838200" y="365125"/>
            <a:ext cx="10515600" cy="1682750"/>
          </a:xfrm>
        </p:spPr>
        <p:txBody>
          <a:bodyPr>
            <a:normAutofit fontScale="90000"/>
          </a:bodyPr>
          <a:lstStyle/>
          <a:p>
            <a:r>
              <a:rPr lang="en-GB" dirty="0"/>
              <a:t>Level development: Overall Testing results: Question 2: Do you think the controls were easy to understand?</a:t>
            </a:r>
          </a:p>
        </p:txBody>
      </p:sp>
      <p:sp>
        <p:nvSpPr>
          <p:cNvPr id="9" name="TextBox 8">
            <a:extLst>
              <a:ext uri="{FF2B5EF4-FFF2-40B4-BE49-F238E27FC236}">
                <a16:creationId xmlns:a16="http://schemas.microsoft.com/office/drawing/2014/main" id="{56D5ED1D-C3EE-58DE-7945-DE5B35904583}"/>
              </a:ext>
            </a:extLst>
          </p:cNvPr>
          <p:cNvSpPr txBox="1"/>
          <p:nvPr/>
        </p:nvSpPr>
        <p:spPr>
          <a:xfrm>
            <a:off x="838198" y="5248275"/>
            <a:ext cx="10515601" cy="923330"/>
          </a:xfrm>
          <a:prstGeom prst="rect">
            <a:avLst/>
          </a:prstGeom>
          <a:noFill/>
        </p:spPr>
        <p:txBody>
          <a:bodyPr wrap="square" rtlCol="0">
            <a:spAutoFit/>
          </a:bodyPr>
          <a:lstStyle/>
          <a:p>
            <a:r>
              <a:rPr lang="en-GB" dirty="0">
                <a:solidFill>
                  <a:srgbClr val="00FFCC"/>
                </a:solidFill>
              </a:rPr>
              <a:t>The change between the iteration shows a general increase in how easy the controls are to understand. A new player may still have some trouble though as they would playing any game for the first time.</a:t>
            </a:r>
          </a:p>
        </p:txBody>
      </p:sp>
      <p:pic>
        <p:nvPicPr>
          <p:cNvPr id="4" name="Picture 3">
            <a:extLst>
              <a:ext uri="{FF2B5EF4-FFF2-40B4-BE49-F238E27FC236}">
                <a16:creationId xmlns:a16="http://schemas.microsoft.com/office/drawing/2014/main" id="{C073DE2E-5656-77EF-EE4D-5A2EFDBA5F53}"/>
              </a:ext>
            </a:extLst>
          </p:cNvPr>
          <p:cNvPicPr>
            <a:picLocks noChangeAspect="1"/>
          </p:cNvPicPr>
          <p:nvPr/>
        </p:nvPicPr>
        <p:blipFill>
          <a:blip r:embed="rId2"/>
          <a:stretch>
            <a:fillRect/>
          </a:stretch>
        </p:blipFill>
        <p:spPr>
          <a:xfrm>
            <a:off x="838198" y="2219325"/>
            <a:ext cx="2210108" cy="2105319"/>
          </a:xfrm>
          <a:prstGeom prst="rect">
            <a:avLst/>
          </a:prstGeom>
        </p:spPr>
      </p:pic>
      <p:pic>
        <p:nvPicPr>
          <p:cNvPr id="10" name="Picture 9">
            <a:extLst>
              <a:ext uri="{FF2B5EF4-FFF2-40B4-BE49-F238E27FC236}">
                <a16:creationId xmlns:a16="http://schemas.microsoft.com/office/drawing/2014/main" id="{5945DC2C-A95D-008A-2D95-BB6F5DDF3C7F}"/>
              </a:ext>
            </a:extLst>
          </p:cNvPr>
          <p:cNvPicPr>
            <a:picLocks noChangeAspect="1"/>
          </p:cNvPicPr>
          <p:nvPr/>
        </p:nvPicPr>
        <p:blipFill>
          <a:blip r:embed="rId3"/>
          <a:stretch>
            <a:fillRect/>
          </a:stretch>
        </p:blipFill>
        <p:spPr>
          <a:xfrm>
            <a:off x="4382926" y="2219324"/>
            <a:ext cx="2294797" cy="2105318"/>
          </a:xfrm>
          <a:prstGeom prst="rect">
            <a:avLst/>
          </a:prstGeom>
        </p:spPr>
      </p:pic>
      <p:pic>
        <p:nvPicPr>
          <p:cNvPr id="12" name="Picture 11">
            <a:extLst>
              <a:ext uri="{FF2B5EF4-FFF2-40B4-BE49-F238E27FC236}">
                <a16:creationId xmlns:a16="http://schemas.microsoft.com/office/drawing/2014/main" id="{43C3B3FD-EDD4-D8DA-9EBD-1344B7D22DC9}"/>
              </a:ext>
            </a:extLst>
          </p:cNvPr>
          <p:cNvPicPr>
            <a:picLocks noChangeAspect="1"/>
          </p:cNvPicPr>
          <p:nvPr/>
        </p:nvPicPr>
        <p:blipFill>
          <a:blip r:embed="rId4"/>
          <a:stretch>
            <a:fillRect/>
          </a:stretch>
        </p:blipFill>
        <p:spPr>
          <a:xfrm>
            <a:off x="8012343" y="2219324"/>
            <a:ext cx="2330537" cy="2105318"/>
          </a:xfrm>
          <a:prstGeom prst="rect">
            <a:avLst/>
          </a:prstGeom>
        </p:spPr>
      </p:pic>
    </p:spTree>
    <p:extLst>
      <p:ext uri="{BB962C8B-B14F-4D97-AF65-F5344CB8AC3E}">
        <p14:creationId xmlns:p14="http://schemas.microsoft.com/office/powerpoint/2010/main" val="2363366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4756A-8D40-0188-CB61-2FD1C3BA54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2A868-96D6-E342-70F2-50BC01F9A3CC}"/>
              </a:ext>
            </a:extLst>
          </p:cNvPr>
          <p:cNvSpPr>
            <a:spLocks noGrp="1"/>
          </p:cNvSpPr>
          <p:nvPr>
            <p:ph type="title"/>
          </p:nvPr>
        </p:nvSpPr>
        <p:spPr>
          <a:xfrm>
            <a:off x="838200" y="365125"/>
            <a:ext cx="10515600" cy="1854200"/>
          </a:xfrm>
        </p:spPr>
        <p:txBody>
          <a:bodyPr>
            <a:normAutofit fontScale="90000"/>
          </a:bodyPr>
          <a:lstStyle/>
          <a:p>
            <a:r>
              <a:rPr lang="en-GB" dirty="0"/>
              <a:t>Level development: Overall Testing results: Question 3: How often do you play 2D platformers</a:t>
            </a:r>
          </a:p>
        </p:txBody>
      </p:sp>
      <p:sp>
        <p:nvSpPr>
          <p:cNvPr id="7" name="TextBox 6">
            <a:extLst>
              <a:ext uri="{FF2B5EF4-FFF2-40B4-BE49-F238E27FC236}">
                <a16:creationId xmlns:a16="http://schemas.microsoft.com/office/drawing/2014/main" id="{56DDA5CA-830F-5131-76AE-67473BD6C9BA}"/>
              </a:ext>
            </a:extLst>
          </p:cNvPr>
          <p:cNvSpPr txBox="1"/>
          <p:nvPr/>
        </p:nvSpPr>
        <p:spPr>
          <a:xfrm>
            <a:off x="838198" y="5248275"/>
            <a:ext cx="10515601" cy="369332"/>
          </a:xfrm>
          <a:prstGeom prst="rect">
            <a:avLst/>
          </a:prstGeom>
          <a:noFill/>
        </p:spPr>
        <p:txBody>
          <a:bodyPr wrap="square" rtlCol="0">
            <a:spAutoFit/>
          </a:bodyPr>
          <a:lstStyle/>
          <a:p>
            <a:r>
              <a:rPr lang="en-GB" dirty="0">
                <a:solidFill>
                  <a:srgbClr val="00FFCC"/>
                </a:solidFill>
              </a:rPr>
              <a:t>This shows the wide spread of different skill levels my testers had in each iteration.</a:t>
            </a:r>
          </a:p>
        </p:txBody>
      </p:sp>
      <p:pic>
        <p:nvPicPr>
          <p:cNvPr id="8" name="Picture 7">
            <a:extLst>
              <a:ext uri="{FF2B5EF4-FFF2-40B4-BE49-F238E27FC236}">
                <a16:creationId xmlns:a16="http://schemas.microsoft.com/office/drawing/2014/main" id="{79BC6200-0C12-E97F-57A8-FE1B85220026}"/>
              </a:ext>
            </a:extLst>
          </p:cNvPr>
          <p:cNvPicPr>
            <a:picLocks noChangeAspect="1"/>
          </p:cNvPicPr>
          <p:nvPr/>
        </p:nvPicPr>
        <p:blipFill>
          <a:blip r:embed="rId2"/>
          <a:stretch>
            <a:fillRect/>
          </a:stretch>
        </p:blipFill>
        <p:spPr>
          <a:xfrm>
            <a:off x="838198" y="2395863"/>
            <a:ext cx="2076740" cy="1933845"/>
          </a:xfrm>
          <a:prstGeom prst="rect">
            <a:avLst/>
          </a:prstGeom>
        </p:spPr>
      </p:pic>
      <p:pic>
        <p:nvPicPr>
          <p:cNvPr id="10" name="Picture 9">
            <a:extLst>
              <a:ext uri="{FF2B5EF4-FFF2-40B4-BE49-F238E27FC236}">
                <a16:creationId xmlns:a16="http://schemas.microsoft.com/office/drawing/2014/main" id="{69DF51D9-8965-DF5C-B8AD-05B4C5FB710F}"/>
              </a:ext>
            </a:extLst>
          </p:cNvPr>
          <p:cNvPicPr>
            <a:picLocks noChangeAspect="1"/>
          </p:cNvPicPr>
          <p:nvPr/>
        </p:nvPicPr>
        <p:blipFill>
          <a:blip r:embed="rId3"/>
          <a:stretch>
            <a:fillRect/>
          </a:stretch>
        </p:blipFill>
        <p:spPr>
          <a:xfrm>
            <a:off x="5024286" y="2343467"/>
            <a:ext cx="2143424" cy="2038635"/>
          </a:xfrm>
          <a:prstGeom prst="rect">
            <a:avLst/>
          </a:prstGeom>
        </p:spPr>
      </p:pic>
      <p:pic>
        <p:nvPicPr>
          <p:cNvPr id="12" name="Picture 11">
            <a:extLst>
              <a:ext uri="{FF2B5EF4-FFF2-40B4-BE49-F238E27FC236}">
                <a16:creationId xmlns:a16="http://schemas.microsoft.com/office/drawing/2014/main" id="{7AC6DE6B-DE19-8B7F-D962-0F3339116858}"/>
              </a:ext>
            </a:extLst>
          </p:cNvPr>
          <p:cNvPicPr>
            <a:picLocks noChangeAspect="1"/>
          </p:cNvPicPr>
          <p:nvPr/>
        </p:nvPicPr>
        <p:blipFill>
          <a:blip r:embed="rId4"/>
          <a:stretch>
            <a:fillRect/>
          </a:stretch>
        </p:blipFill>
        <p:spPr>
          <a:xfrm>
            <a:off x="8580100" y="2343467"/>
            <a:ext cx="1895550" cy="2040565"/>
          </a:xfrm>
          <a:prstGeom prst="rect">
            <a:avLst/>
          </a:prstGeom>
        </p:spPr>
      </p:pic>
    </p:spTree>
    <p:extLst>
      <p:ext uri="{BB962C8B-B14F-4D97-AF65-F5344CB8AC3E}">
        <p14:creationId xmlns:p14="http://schemas.microsoft.com/office/powerpoint/2010/main" val="1650600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C3A72-73CE-6528-C2BF-46BFD0807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E649F-532C-82C0-ECAE-C0E1F83D98F5}"/>
              </a:ext>
            </a:extLst>
          </p:cNvPr>
          <p:cNvSpPr>
            <a:spLocks noGrp="1"/>
          </p:cNvSpPr>
          <p:nvPr>
            <p:ph type="title"/>
          </p:nvPr>
        </p:nvSpPr>
        <p:spPr>
          <a:xfrm>
            <a:off x="838200" y="365125"/>
            <a:ext cx="10515600" cy="1720850"/>
          </a:xfrm>
        </p:spPr>
        <p:txBody>
          <a:bodyPr>
            <a:normAutofit fontScale="90000"/>
          </a:bodyPr>
          <a:lstStyle/>
          <a:p>
            <a:r>
              <a:rPr lang="en-GB" dirty="0"/>
              <a:t>Level development: Overall Testing results: Question 4: How difficult did you find this level?</a:t>
            </a:r>
          </a:p>
        </p:txBody>
      </p:sp>
      <p:sp>
        <p:nvSpPr>
          <p:cNvPr id="8" name="TextBox 7">
            <a:extLst>
              <a:ext uri="{FF2B5EF4-FFF2-40B4-BE49-F238E27FC236}">
                <a16:creationId xmlns:a16="http://schemas.microsoft.com/office/drawing/2014/main" id="{C21E04E2-8284-B30A-8789-406DB37AA2FF}"/>
              </a:ext>
            </a:extLst>
          </p:cNvPr>
          <p:cNvSpPr txBox="1"/>
          <p:nvPr/>
        </p:nvSpPr>
        <p:spPr>
          <a:xfrm>
            <a:off x="838198" y="5248275"/>
            <a:ext cx="10515601" cy="923330"/>
          </a:xfrm>
          <a:prstGeom prst="rect">
            <a:avLst/>
          </a:prstGeom>
          <a:noFill/>
        </p:spPr>
        <p:txBody>
          <a:bodyPr wrap="square" rtlCol="0">
            <a:spAutoFit/>
          </a:bodyPr>
          <a:lstStyle/>
          <a:p>
            <a:r>
              <a:rPr lang="en-GB" dirty="0">
                <a:solidFill>
                  <a:srgbClr val="00FFCC"/>
                </a:solidFill>
              </a:rPr>
              <a:t>From iteration 1 to iteration 3 there is clearly a consolidation of opinion towards the average difficulty which is where I wanted the level to be. I am glad the addition of the boss did not make it too hard.</a:t>
            </a:r>
          </a:p>
        </p:txBody>
      </p:sp>
      <p:pic>
        <p:nvPicPr>
          <p:cNvPr id="4" name="Picture 3">
            <a:extLst>
              <a:ext uri="{FF2B5EF4-FFF2-40B4-BE49-F238E27FC236}">
                <a16:creationId xmlns:a16="http://schemas.microsoft.com/office/drawing/2014/main" id="{CCFC3A81-4537-1FFF-3067-CE27BEA8CFF7}"/>
              </a:ext>
            </a:extLst>
          </p:cNvPr>
          <p:cNvPicPr>
            <a:picLocks noChangeAspect="1"/>
          </p:cNvPicPr>
          <p:nvPr/>
        </p:nvPicPr>
        <p:blipFill>
          <a:blip r:embed="rId2"/>
          <a:stretch>
            <a:fillRect/>
          </a:stretch>
        </p:blipFill>
        <p:spPr>
          <a:xfrm>
            <a:off x="8743801" y="2392657"/>
            <a:ext cx="2133898" cy="1876687"/>
          </a:xfrm>
          <a:prstGeom prst="rect">
            <a:avLst/>
          </a:prstGeom>
        </p:spPr>
      </p:pic>
      <p:pic>
        <p:nvPicPr>
          <p:cNvPr id="10" name="Picture 9">
            <a:extLst>
              <a:ext uri="{FF2B5EF4-FFF2-40B4-BE49-F238E27FC236}">
                <a16:creationId xmlns:a16="http://schemas.microsoft.com/office/drawing/2014/main" id="{5B67B8D0-5435-C8B3-4A22-9FB601E51724}"/>
              </a:ext>
            </a:extLst>
          </p:cNvPr>
          <p:cNvPicPr>
            <a:picLocks noChangeAspect="1"/>
          </p:cNvPicPr>
          <p:nvPr/>
        </p:nvPicPr>
        <p:blipFill>
          <a:blip r:embed="rId3"/>
          <a:stretch>
            <a:fillRect/>
          </a:stretch>
        </p:blipFill>
        <p:spPr>
          <a:xfrm>
            <a:off x="5021204" y="2403991"/>
            <a:ext cx="2279876" cy="1865353"/>
          </a:xfrm>
          <a:prstGeom prst="rect">
            <a:avLst/>
          </a:prstGeom>
        </p:spPr>
      </p:pic>
      <p:pic>
        <p:nvPicPr>
          <p:cNvPr id="12" name="Picture 11">
            <a:extLst>
              <a:ext uri="{FF2B5EF4-FFF2-40B4-BE49-F238E27FC236}">
                <a16:creationId xmlns:a16="http://schemas.microsoft.com/office/drawing/2014/main" id="{81783C36-77A8-1A71-5535-B3F8883EC35F}"/>
              </a:ext>
            </a:extLst>
          </p:cNvPr>
          <p:cNvPicPr>
            <a:picLocks noChangeAspect="1"/>
          </p:cNvPicPr>
          <p:nvPr/>
        </p:nvPicPr>
        <p:blipFill>
          <a:blip r:embed="rId4"/>
          <a:stretch>
            <a:fillRect/>
          </a:stretch>
        </p:blipFill>
        <p:spPr>
          <a:xfrm>
            <a:off x="901583" y="2364078"/>
            <a:ext cx="2114845" cy="1905266"/>
          </a:xfrm>
          <a:prstGeom prst="rect">
            <a:avLst/>
          </a:prstGeom>
        </p:spPr>
      </p:pic>
    </p:spTree>
    <p:extLst>
      <p:ext uri="{BB962C8B-B14F-4D97-AF65-F5344CB8AC3E}">
        <p14:creationId xmlns:p14="http://schemas.microsoft.com/office/powerpoint/2010/main" val="159486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4FD3-D889-5603-465D-064C6C23FACE}"/>
              </a:ext>
            </a:extLst>
          </p:cNvPr>
          <p:cNvSpPr>
            <a:spLocks noGrp="1"/>
          </p:cNvSpPr>
          <p:nvPr>
            <p:ph type="title"/>
          </p:nvPr>
        </p:nvSpPr>
        <p:spPr/>
        <p:txBody>
          <a:bodyPr/>
          <a:lstStyle/>
          <a:p>
            <a:endParaRPr lang="en-GB"/>
          </a:p>
        </p:txBody>
      </p:sp>
      <p:pic>
        <p:nvPicPr>
          <p:cNvPr id="6" name="Online Media 5" title="Megaman 3">
            <a:hlinkClick r:id="" action="ppaction://media"/>
            <a:extLst>
              <a:ext uri="{FF2B5EF4-FFF2-40B4-BE49-F238E27FC236}">
                <a16:creationId xmlns:a16="http://schemas.microsoft.com/office/drawing/2014/main" id="{DD29B242-3E9B-B2F4-F31C-18A99FAF2D88}"/>
              </a:ext>
            </a:extLst>
          </p:cNvPr>
          <p:cNvPicPr>
            <a:picLocks noGrp="1" noRot="1" noChangeAspect="1"/>
          </p:cNvPicPr>
          <p:nvPr>
            <p:ph idx="1"/>
            <a:videoFile r:link="rId1"/>
          </p:nvPr>
        </p:nvPicPr>
        <p:blipFill>
          <a:blip r:embed="rId3"/>
          <a:stretch>
            <a:fillRect/>
          </a:stretch>
        </p:blipFill>
        <p:spPr>
          <a:xfrm>
            <a:off x="0" y="0"/>
            <a:ext cx="12137233" cy="6858000"/>
          </a:xfrm>
          <a:prstGeom prst="rect">
            <a:avLst/>
          </a:prstGeom>
        </p:spPr>
      </p:pic>
    </p:spTree>
    <p:extLst>
      <p:ext uri="{BB962C8B-B14F-4D97-AF65-F5344CB8AC3E}">
        <p14:creationId xmlns:p14="http://schemas.microsoft.com/office/powerpoint/2010/main" val="350019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AD36D-5E49-0C5B-5D55-9E2C62CC6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3250E-3711-3487-FB65-8C751F56B8D4}"/>
              </a:ext>
            </a:extLst>
          </p:cNvPr>
          <p:cNvSpPr>
            <a:spLocks noGrp="1"/>
          </p:cNvSpPr>
          <p:nvPr>
            <p:ph type="title"/>
          </p:nvPr>
        </p:nvSpPr>
        <p:spPr>
          <a:xfrm>
            <a:off x="838200" y="365125"/>
            <a:ext cx="10515600" cy="1854200"/>
          </a:xfrm>
        </p:spPr>
        <p:txBody>
          <a:bodyPr>
            <a:normAutofit fontScale="90000"/>
          </a:bodyPr>
          <a:lstStyle/>
          <a:p>
            <a:r>
              <a:rPr lang="en-GB" dirty="0"/>
              <a:t>Level development: Overall Testing results: Question 5: What did you think of the length of the level?</a:t>
            </a:r>
          </a:p>
        </p:txBody>
      </p:sp>
      <p:sp>
        <p:nvSpPr>
          <p:cNvPr id="7" name="TextBox 6">
            <a:extLst>
              <a:ext uri="{FF2B5EF4-FFF2-40B4-BE49-F238E27FC236}">
                <a16:creationId xmlns:a16="http://schemas.microsoft.com/office/drawing/2014/main" id="{3C35C09B-999F-A62E-3DAA-4B30AE40CC35}"/>
              </a:ext>
            </a:extLst>
          </p:cNvPr>
          <p:cNvSpPr txBox="1"/>
          <p:nvPr/>
        </p:nvSpPr>
        <p:spPr>
          <a:xfrm>
            <a:off x="838198" y="5248275"/>
            <a:ext cx="10515601" cy="646331"/>
          </a:xfrm>
          <a:prstGeom prst="rect">
            <a:avLst/>
          </a:prstGeom>
          <a:noFill/>
        </p:spPr>
        <p:txBody>
          <a:bodyPr wrap="square" rtlCol="0">
            <a:spAutoFit/>
          </a:bodyPr>
          <a:lstStyle/>
          <a:p>
            <a:r>
              <a:rPr lang="en-GB" dirty="0">
                <a:solidFill>
                  <a:srgbClr val="00FFCC"/>
                </a:solidFill>
              </a:rPr>
              <a:t>My testers generally agreed that the length of the level did not need changing so it remained the same throughout testing.</a:t>
            </a:r>
          </a:p>
        </p:txBody>
      </p:sp>
      <p:pic>
        <p:nvPicPr>
          <p:cNvPr id="8" name="Picture 7">
            <a:extLst>
              <a:ext uri="{FF2B5EF4-FFF2-40B4-BE49-F238E27FC236}">
                <a16:creationId xmlns:a16="http://schemas.microsoft.com/office/drawing/2014/main" id="{55E1B4E7-B372-ECC2-6E5E-22A113B050CB}"/>
              </a:ext>
            </a:extLst>
          </p:cNvPr>
          <p:cNvPicPr>
            <a:picLocks noChangeAspect="1"/>
          </p:cNvPicPr>
          <p:nvPr/>
        </p:nvPicPr>
        <p:blipFill>
          <a:blip r:embed="rId2"/>
          <a:stretch>
            <a:fillRect/>
          </a:stretch>
        </p:blipFill>
        <p:spPr>
          <a:xfrm>
            <a:off x="838198" y="2403990"/>
            <a:ext cx="1800476" cy="1876687"/>
          </a:xfrm>
          <a:prstGeom prst="rect">
            <a:avLst/>
          </a:prstGeom>
        </p:spPr>
      </p:pic>
      <p:pic>
        <p:nvPicPr>
          <p:cNvPr id="10" name="Picture 9">
            <a:extLst>
              <a:ext uri="{FF2B5EF4-FFF2-40B4-BE49-F238E27FC236}">
                <a16:creationId xmlns:a16="http://schemas.microsoft.com/office/drawing/2014/main" id="{7CC2B12F-3358-BF78-6482-E3FA116676A5}"/>
              </a:ext>
            </a:extLst>
          </p:cNvPr>
          <p:cNvPicPr>
            <a:picLocks noChangeAspect="1"/>
          </p:cNvPicPr>
          <p:nvPr/>
        </p:nvPicPr>
        <p:blipFill>
          <a:blip r:embed="rId3"/>
          <a:stretch>
            <a:fillRect/>
          </a:stretch>
        </p:blipFill>
        <p:spPr>
          <a:xfrm>
            <a:off x="4892419" y="2346832"/>
            <a:ext cx="2105319" cy="1933845"/>
          </a:xfrm>
          <a:prstGeom prst="rect">
            <a:avLst/>
          </a:prstGeom>
        </p:spPr>
      </p:pic>
      <p:pic>
        <p:nvPicPr>
          <p:cNvPr id="12" name="Picture 11">
            <a:extLst>
              <a:ext uri="{FF2B5EF4-FFF2-40B4-BE49-F238E27FC236}">
                <a16:creationId xmlns:a16="http://schemas.microsoft.com/office/drawing/2014/main" id="{1576117C-9530-EF15-1BE7-736D5AD1DB79}"/>
              </a:ext>
            </a:extLst>
          </p:cNvPr>
          <p:cNvPicPr>
            <a:picLocks noChangeAspect="1"/>
          </p:cNvPicPr>
          <p:nvPr/>
        </p:nvPicPr>
        <p:blipFill>
          <a:blip r:embed="rId4"/>
          <a:stretch>
            <a:fillRect/>
          </a:stretch>
        </p:blipFill>
        <p:spPr>
          <a:xfrm>
            <a:off x="9022705" y="2346832"/>
            <a:ext cx="2172003" cy="1876687"/>
          </a:xfrm>
          <a:prstGeom prst="rect">
            <a:avLst/>
          </a:prstGeom>
        </p:spPr>
      </p:pic>
    </p:spTree>
    <p:extLst>
      <p:ext uri="{BB962C8B-B14F-4D97-AF65-F5344CB8AC3E}">
        <p14:creationId xmlns:p14="http://schemas.microsoft.com/office/powerpoint/2010/main" val="4129002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A2C58-E129-02DB-D6A2-B5175593E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A1EAC-261B-E734-8919-144201351F08}"/>
              </a:ext>
            </a:extLst>
          </p:cNvPr>
          <p:cNvSpPr>
            <a:spLocks noGrp="1"/>
          </p:cNvSpPr>
          <p:nvPr>
            <p:ph type="title"/>
          </p:nvPr>
        </p:nvSpPr>
        <p:spPr/>
        <p:txBody>
          <a:bodyPr>
            <a:normAutofit fontScale="90000"/>
          </a:bodyPr>
          <a:lstStyle/>
          <a:p>
            <a:r>
              <a:rPr lang="en-GB" dirty="0"/>
              <a:t>Level development: Overall Testing results: Question 8: How many times did you die?</a:t>
            </a:r>
          </a:p>
        </p:txBody>
      </p:sp>
      <p:sp>
        <p:nvSpPr>
          <p:cNvPr id="7" name="TextBox 6">
            <a:extLst>
              <a:ext uri="{FF2B5EF4-FFF2-40B4-BE49-F238E27FC236}">
                <a16:creationId xmlns:a16="http://schemas.microsoft.com/office/drawing/2014/main" id="{3EC80AB2-0EB4-20AA-57A6-CC1165EF896A}"/>
              </a:ext>
            </a:extLst>
          </p:cNvPr>
          <p:cNvSpPr txBox="1"/>
          <p:nvPr/>
        </p:nvSpPr>
        <p:spPr>
          <a:xfrm>
            <a:off x="838198" y="5248275"/>
            <a:ext cx="10515601" cy="646331"/>
          </a:xfrm>
          <a:prstGeom prst="rect">
            <a:avLst/>
          </a:prstGeom>
          <a:noFill/>
        </p:spPr>
        <p:txBody>
          <a:bodyPr wrap="square" rtlCol="0">
            <a:spAutoFit/>
          </a:bodyPr>
          <a:lstStyle/>
          <a:p>
            <a:r>
              <a:rPr lang="en-GB" dirty="0">
                <a:solidFill>
                  <a:srgbClr val="00FFCC"/>
                </a:solidFill>
              </a:rPr>
              <a:t>There seems to be a decline in number of deaths as the level progressed in development. I believe this is both due to the balancing of mechanics and general improved skill level of my testers</a:t>
            </a:r>
          </a:p>
        </p:txBody>
      </p:sp>
      <p:pic>
        <p:nvPicPr>
          <p:cNvPr id="8" name="Picture 7">
            <a:extLst>
              <a:ext uri="{FF2B5EF4-FFF2-40B4-BE49-F238E27FC236}">
                <a16:creationId xmlns:a16="http://schemas.microsoft.com/office/drawing/2014/main" id="{11EBACD0-4A74-C992-E973-41D05138790C}"/>
              </a:ext>
            </a:extLst>
          </p:cNvPr>
          <p:cNvPicPr>
            <a:picLocks noChangeAspect="1"/>
          </p:cNvPicPr>
          <p:nvPr/>
        </p:nvPicPr>
        <p:blipFill>
          <a:blip r:embed="rId2"/>
          <a:stretch>
            <a:fillRect/>
          </a:stretch>
        </p:blipFill>
        <p:spPr>
          <a:xfrm>
            <a:off x="9477112" y="2304225"/>
            <a:ext cx="1876687" cy="1876687"/>
          </a:xfrm>
          <a:prstGeom prst="rect">
            <a:avLst/>
          </a:prstGeom>
        </p:spPr>
      </p:pic>
      <p:pic>
        <p:nvPicPr>
          <p:cNvPr id="10" name="Picture 9">
            <a:extLst>
              <a:ext uri="{FF2B5EF4-FFF2-40B4-BE49-F238E27FC236}">
                <a16:creationId xmlns:a16="http://schemas.microsoft.com/office/drawing/2014/main" id="{5BC85790-314D-59DB-A29A-6CF772459F4E}"/>
              </a:ext>
            </a:extLst>
          </p:cNvPr>
          <p:cNvPicPr>
            <a:picLocks noChangeAspect="1"/>
          </p:cNvPicPr>
          <p:nvPr/>
        </p:nvPicPr>
        <p:blipFill>
          <a:blip r:embed="rId3"/>
          <a:stretch>
            <a:fillRect/>
          </a:stretch>
        </p:blipFill>
        <p:spPr>
          <a:xfrm>
            <a:off x="5029049" y="2304224"/>
            <a:ext cx="2133898" cy="1876687"/>
          </a:xfrm>
          <a:prstGeom prst="rect">
            <a:avLst/>
          </a:prstGeom>
        </p:spPr>
      </p:pic>
      <p:pic>
        <p:nvPicPr>
          <p:cNvPr id="12" name="Picture 11">
            <a:extLst>
              <a:ext uri="{FF2B5EF4-FFF2-40B4-BE49-F238E27FC236}">
                <a16:creationId xmlns:a16="http://schemas.microsoft.com/office/drawing/2014/main" id="{417D3B28-4D31-71CD-E02F-34D2A84BF7A8}"/>
              </a:ext>
            </a:extLst>
          </p:cNvPr>
          <p:cNvPicPr>
            <a:picLocks noChangeAspect="1"/>
          </p:cNvPicPr>
          <p:nvPr/>
        </p:nvPicPr>
        <p:blipFill>
          <a:blip r:embed="rId4"/>
          <a:stretch>
            <a:fillRect/>
          </a:stretch>
        </p:blipFill>
        <p:spPr>
          <a:xfrm>
            <a:off x="838198" y="2275645"/>
            <a:ext cx="2105319" cy="1905266"/>
          </a:xfrm>
          <a:prstGeom prst="rect">
            <a:avLst/>
          </a:prstGeom>
        </p:spPr>
      </p:pic>
    </p:spTree>
    <p:extLst>
      <p:ext uri="{BB962C8B-B14F-4D97-AF65-F5344CB8AC3E}">
        <p14:creationId xmlns:p14="http://schemas.microsoft.com/office/powerpoint/2010/main" val="3719346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E184D-AB99-68D3-9393-E7E40F000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667C7-DC33-352F-A1DF-4F6A84394951}"/>
              </a:ext>
            </a:extLst>
          </p:cNvPr>
          <p:cNvSpPr>
            <a:spLocks noGrp="1"/>
          </p:cNvSpPr>
          <p:nvPr>
            <p:ph type="title"/>
          </p:nvPr>
        </p:nvSpPr>
        <p:spPr>
          <a:xfrm>
            <a:off x="838200" y="365125"/>
            <a:ext cx="10515600" cy="1920875"/>
          </a:xfrm>
        </p:spPr>
        <p:txBody>
          <a:bodyPr>
            <a:normAutofit/>
          </a:bodyPr>
          <a:lstStyle/>
          <a:p>
            <a:r>
              <a:rPr lang="en-GB" dirty="0"/>
              <a:t>Level development: Overall Testing results: Question 10: Are the jumps too long?</a:t>
            </a:r>
          </a:p>
        </p:txBody>
      </p:sp>
      <p:sp>
        <p:nvSpPr>
          <p:cNvPr id="6" name="TextBox 5">
            <a:extLst>
              <a:ext uri="{FF2B5EF4-FFF2-40B4-BE49-F238E27FC236}">
                <a16:creationId xmlns:a16="http://schemas.microsoft.com/office/drawing/2014/main" id="{711BF13C-63FF-9BB3-CBB6-6BB204F36231}"/>
              </a:ext>
            </a:extLst>
          </p:cNvPr>
          <p:cNvSpPr txBox="1"/>
          <p:nvPr/>
        </p:nvSpPr>
        <p:spPr>
          <a:xfrm>
            <a:off x="838198" y="5248275"/>
            <a:ext cx="10515601" cy="646331"/>
          </a:xfrm>
          <a:prstGeom prst="rect">
            <a:avLst/>
          </a:prstGeom>
          <a:noFill/>
        </p:spPr>
        <p:txBody>
          <a:bodyPr wrap="square" rtlCol="0">
            <a:spAutoFit/>
          </a:bodyPr>
          <a:lstStyle/>
          <a:p>
            <a:r>
              <a:rPr lang="en-GB" dirty="0">
                <a:solidFill>
                  <a:srgbClr val="00FFCC"/>
                </a:solidFill>
              </a:rPr>
              <a:t>From iteration 2 to iteration 3 I did not change any jump lengths so maybe players got better at gaging when to jump</a:t>
            </a:r>
          </a:p>
        </p:txBody>
      </p:sp>
      <p:pic>
        <p:nvPicPr>
          <p:cNvPr id="7" name="Picture 6">
            <a:extLst>
              <a:ext uri="{FF2B5EF4-FFF2-40B4-BE49-F238E27FC236}">
                <a16:creationId xmlns:a16="http://schemas.microsoft.com/office/drawing/2014/main" id="{6AE37C96-4E33-4387-7165-516E3BAFF1A8}"/>
              </a:ext>
            </a:extLst>
          </p:cNvPr>
          <p:cNvPicPr>
            <a:picLocks noChangeAspect="1"/>
          </p:cNvPicPr>
          <p:nvPr/>
        </p:nvPicPr>
        <p:blipFill>
          <a:blip r:embed="rId2"/>
          <a:stretch>
            <a:fillRect/>
          </a:stretch>
        </p:blipFill>
        <p:spPr>
          <a:xfrm>
            <a:off x="990427" y="2490656"/>
            <a:ext cx="2476846" cy="1876687"/>
          </a:xfrm>
          <a:prstGeom prst="rect">
            <a:avLst/>
          </a:prstGeom>
        </p:spPr>
      </p:pic>
      <p:pic>
        <p:nvPicPr>
          <p:cNvPr id="9" name="Picture 8">
            <a:extLst>
              <a:ext uri="{FF2B5EF4-FFF2-40B4-BE49-F238E27FC236}">
                <a16:creationId xmlns:a16="http://schemas.microsoft.com/office/drawing/2014/main" id="{4B1E5AC9-D85E-BED4-E0F8-155E944CBEF0}"/>
              </a:ext>
            </a:extLst>
          </p:cNvPr>
          <p:cNvPicPr>
            <a:picLocks noChangeAspect="1"/>
          </p:cNvPicPr>
          <p:nvPr/>
        </p:nvPicPr>
        <p:blipFill>
          <a:blip r:embed="rId3"/>
          <a:stretch>
            <a:fillRect/>
          </a:stretch>
        </p:blipFill>
        <p:spPr>
          <a:xfrm>
            <a:off x="8195785" y="2471603"/>
            <a:ext cx="2210108" cy="1914792"/>
          </a:xfrm>
          <a:prstGeom prst="rect">
            <a:avLst/>
          </a:prstGeom>
        </p:spPr>
      </p:pic>
    </p:spTree>
    <p:extLst>
      <p:ext uri="{BB962C8B-B14F-4D97-AF65-F5344CB8AC3E}">
        <p14:creationId xmlns:p14="http://schemas.microsoft.com/office/powerpoint/2010/main" val="457846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2940C-1F8E-50DD-57EF-FC8E00172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95B7E-868D-9F8C-89D7-41E767BE0788}"/>
              </a:ext>
            </a:extLst>
          </p:cNvPr>
          <p:cNvSpPr>
            <a:spLocks noGrp="1"/>
          </p:cNvSpPr>
          <p:nvPr>
            <p:ph type="title"/>
          </p:nvPr>
        </p:nvSpPr>
        <p:spPr>
          <a:xfrm>
            <a:off x="838200" y="365125"/>
            <a:ext cx="10515600" cy="1949450"/>
          </a:xfrm>
        </p:spPr>
        <p:txBody>
          <a:bodyPr>
            <a:normAutofit/>
          </a:bodyPr>
          <a:lstStyle/>
          <a:p>
            <a:r>
              <a:rPr lang="en-GB" dirty="0"/>
              <a:t>Level development: Overall Testing results: Question 14: How’s the boss’ health?</a:t>
            </a:r>
          </a:p>
        </p:txBody>
      </p:sp>
      <p:sp>
        <p:nvSpPr>
          <p:cNvPr id="5" name="TextBox 4">
            <a:extLst>
              <a:ext uri="{FF2B5EF4-FFF2-40B4-BE49-F238E27FC236}">
                <a16:creationId xmlns:a16="http://schemas.microsoft.com/office/drawing/2014/main" id="{C7092BD4-FD71-2012-0589-B85F250D5DDF}"/>
              </a:ext>
            </a:extLst>
          </p:cNvPr>
          <p:cNvSpPr txBox="1"/>
          <p:nvPr/>
        </p:nvSpPr>
        <p:spPr>
          <a:xfrm>
            <a:off x="838198" y="5248275"/>
            <a:ext cx="10515601" cy="369332"/>
          </a:xfrm>
          <a:prstGeom prst="rect">
            <a:avLst/>
          </a:prstGeom>
          <a:noFill/>
        </p:spPr>
        <p:txBody>
          <a:bodyPr wrap="square" rtlCol="0">
            <a:spAutoFit/>
          </a:bodyPr>
          <a:lstStyle/>
          <a:p>
            <a:r>
              <a:rPr lang="en-GB" dirty="0">
                <a:solidFill>
                  <a:srgbClr val="00FFCC"/>
                </a:solidFill>
              </a:rPr>
              <a:t>The boss is shown here to have a good amount of health and it will not be changed </a:t>
            </a:r>
          </a:p>
        </p:txBody>
      </p:sp>
      <p:pic>
        <p:nvPicPr>
          <p:cNvPr id="6" name="Picture 5">
            <a:extLst>
              <a:ext uri="{FF2B5EF4-FFF2-40B4-BE49-F238E27FC236}">
                <a16:creationId xmlns:a16="http://schemas.microsoft.com/office/drawing/2014/main" id="{676A4F4A-C3E1-7A5B-AC6D-DF4AD576487A}"/>
              </a:ext>
            </a:extLst>
          </p:cNvPr>
          <p:cNvPicPr>
            <a:picLocks noChangeAspect="1"/>
          </p:cNvPicPr>
          <p:nvPr/>
        </p:nvPicPr>
        <p:blipFill>
          <a:blip r:embed="rId2"/>
          <a:stretch>
            <a:fillRect/>
          </a:stretch>
        </p:blipFill>
        <p:spPr>
          <a:xfrm>
            <a:off x="945526" y="2678050"/>
            <a:ext cx="3315755" cy="2046971"/>
          </a:xfrm>
          <a:prstGeom prst="rect">
            <a:avLst/>
          </a:prstGeom>
        </p:spPr>
      </p:pic>
    </p:spTree>
    <p:extLst>
      <p:ext uri="{BB962C8B-B14F-4D97-AF65-F5344CB8AC3E}">
        <p14:creationId xmlns:p14="http://schemas.microsoft.com/office/powerpoint/2010/main" val="3681875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DD86B-D38D-A8CA-5921-7C9D5C82D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5C161-0A53-BDAB-1C14-D530E4906940}"/>
              </a:ext>
            </a:extLst>
          </p:cNvPr>
          <p:cNvSpPr>
            <a:spLocks noGrp="1"/>
          </p:cNvSpPr>
          <p:nvPr>
            <p:ph type="title"/>
          </p:nvPr>
        </p:nvSpPr>
        <p:spPr>
          <a:xfrm>
            <a:off x="838200" y="365125"/>
            <a:ext cx="10515600" cy="2454275"/>
          </a:xfrm>
        </p:spPr>
        <p:txBody>
          <a:bodyPr>
            <a:normAutofit/>
          </a:bodyPr>
          <a:lstStyle/>
          <a:p>
            <a:r>
              <a:rPr lang="en-GB" dirty="0"/>
              <a:t>Level development: Overall Testing results: Question 15: Shield for boss eye?</a:t>
            </a:r>
          </a:p>
        </p:txBody>
      </p:sp>
      <p:sp>
        <p:nvSpPr>
          <p:cNvPr id="5" name="TextBox 4">
            <a:extLst>
              <a:ext uri="{FF2B5EF4-FFF2-40B4-BE49-F238E27FC236}">
                <a16:creationId xmlns:a16="http://schemas.microsoft.com/office/drawing/2014/main" id="{C4892CD1-566D-A405-394C-D67C02291F87}"/>
              </a:ext>
            </a:extLst>
          </p:cNvPr>
          <p:cNvSpPr txBox="1"/>
          <p:nvPr/>
        </p:nvSpPr>
        <p:spPr>
          <a:xfrm>
            <a:off x="838198" y="5248275"/>
            <a:ext cx="10515601" cy="369332"/>
          </a:xfrm>
          <a:prstGeom prst="rect">
            <a:avLst/>
          </a:prstGeom>
          <a:noFill/>
        </p:spPr>
        <p:txBody>
          <a:bodyPr wrap="square" rtlCol="0">
            <a:spAutoFit/>
          </a:bodyPr>
          <a:lstStyle/>
          <a:p>
            <a:r>
              <a:rPr lang="en-GB" dirty="0">
                <a:solidFill>
                  <a:srgbClr val="00FFCC"/>
                </a:solidFill>
              </a:rPr>
              <a:t>The results of this question were unanimous. I will add a boss shield to the game.</a:t>
            </a:r>
          </a:p>
        </p:txBody>
      </p:sp>
      <p:pic>
        <p:nvPicPr>
          <p:cNvPr id="6" name="Picture 5">
            <a:extLst>
              <a:ext uri="{FF2B5EF4-FFF2-40B4-BE49-F238E27FC236}">
                <a16:creationId xmlns:a16="http://schemas.microsoft.com/office/drawing/2014/main" id="{4F55B5FC-A487-6E92-E2BE-FE052CD3EE42}"/>
              </a:ext>
            </a:extLst>
          </p:cNvPr>
          <p:cNvPicPr>
            <a:picLocks noChangeAspect="1"/>
          </p:cNvPicPr>
          <p:nvPr/>
        </p:nvPicPr>
        <p:blipFill>
          <a:blip r:embed="rId2"/>
          <a:stretch>
            <a:fillRect/>
          </a:stretch>
        </p:blipFill>
        <p:spPr>
          <a:xfrm>
            <a:off x="838198" y="2861043"/>
            <a:ext cx="3112548" cy="1902113"/>
          </a:xfrm>
          <a:prstGeom prst="rect">
            <a:avLst/>
          </a:prstGeom>
        </p:spPr>
      </p:pic>
    </p:spTree>
    <p:extLst>
      <p:ext uri="{BB962C8B-B14F-4D97-AF65-F5344CB8AC3E}">
        <p14:creationId xmlns:p14="http://schemas.microsoft.com/office/powerpoint/2010/main" val="2425576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3C119-05B9-ABD6-A3B9-0246975C6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FE034-BE7A-5E1D-BF0E-B4B89B52B484}"/>
              </a:ext>
            </a:extLst>
          </p:cNvPr>
          <p:cNvSpPr>
            <a:spLocks noGrp="1"/>
          </p:cNvSpPr>
          <p:nvPr>
            <p:ph type="title"/>
          </p:nvPr>
        </p:nvSpPr>
        <p:spPr/>
        <p:txBody>
          <a:bodyPr/>
          <a:lstStyle/>
          <a:p>
            <a:r>
              <a:rPr lang="en-GB" dirty="0"/>
              <a:t>Level development: Sound</a:t>
            </a:r>
          </a:p>
        </p:txBody>
      </p:sp>
      <p:sp>
        <p:nvSpPr>
          <p:cNvPr id="3" name="Content Placeholder 2">
            <a:extLst>
              <a:ext uri="{FF2B5EF4-FFF2-40B4-BE49-F238E27FC236}">
                <a16:creationId xmlns:a16="http://schemas.microsoft.com/office/drawing/2014/main" id="{8A8A7498-EA67-ACA4-868E-DFB22D5E947D}"/>
              </a:ext>
            </a:extLst>
          </p:cNvPr>
          <p:cNvSpPr>
            <a:spLocks noGrp="1"/>
          </p:cNvSpPr>
          <p:nvPr>
            <p:ph idx="1"/>
          </p:nvPr>
        </p:nvSpPr>
        <p:spPr/>
        <p:txBody>
          <a:bodyPr>
            <a:normAutofit/>
          </a:bodyPr>
          <a:lstStyle/>
          <a:p>
            <a:r>
              <a:rPr lang="en-GB" sz="1600" dirty="0"/>
              <a:t>I added 4 sound effects into the game following testing:</a:t>
            </a:r>
          </a:p>
          <a:p>
            <a:r>
              <a:rPr lang="en-GB" sz="1600" dirty="0"/>
              <a:t>A jump sound</a:t>
            </a:r>
          </a:p>
          <a:p>
            <a:r>
              <a:rPr lang="en-GB" sz="1600" dirty="0"/>
              <a:t>A shoot sound</a:t>
            </a:r>
          </a:p>
          <a:p>
            <a:r>
              <a:rPr lang="en-GB" sz="1600" dirty="0"/>
              <a:t>An “out of ammo” sound</a:t>
            </a:r>
          </a:p>
          <a:p>
            <a:r>
              <a:rPr lang="en-GB" sz="1600" dirty="0"/>
              <a:t>And a Damage sound</a:t>
            </a:r>
          </a:p>
        </p:txBody>
      </p:sp>
      <p:pic>
        <p:nvPicPr>
          <p:cNvPr id="4" name="Online Media 3" title="Sound Check">
            <a:hlinkClick r:id="" action="ppaction://media"/>
            <a:extLst>
              <a:ext uri="{FF2B5EF4-FFF2-40B4-BE49-F238E27FC236}">
                <a16:creationId xmlns:a16="http://schemas.microsoft.com/office/drawing/2014/main" id="{26E1296D-2CBC-3B38-60F1-0CB5033F82F2}"/>
              </a:ext>
            </a:extLst>
          </p:cNvPr>
          <p:cNvPicPr>
            <a:picLocks noRot="1" noChangeAspect="1"/>
          </p:cNvPicPr>
          <p:nvPr>
            <a:videoFile r:link="rId1"/>
          </p:nvPr>
        </p:nvPicPr>
        <p:blipFill>
          <a:blip r:embed="rId3"/>
          <a:stretch>
            <a:fillRect/>
          </a:stretch>
        </p:blipFill>
        <p:spPr>
          <a:xfrm>
            <a:off x="6486525" y="3636885"/>
            <a:ext cx="4116388" cy="2325765"/>
          </a:xfrm>
          <a:prstGeom prst="rect">
            <a:avLst/>
          </a:prstGeom>
        </p:spPr>
      </p:pic>
    </p:spTree>
    <p:extLst>
      <p:ext uri="{BB962C8B-B14F-4D97-AF65-F5344CB8AC3E}">
        <p14:creationId xmlns:p14="http://schemas.microsoft.com/office/powerpoint/2010/main" val="379633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ABFB7-6A1C-51D0-1FE3-4C694F2A8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49A04-6942-3F2F-F74D-99228E313F8B}"/>
              </a:ext>
            </a:extLst>
          </p:cNvPr>
          <p:cNvSpPr>
            <a:spLocks noGrp="1"/>
          </p:cNvSpPr>
          <p:nvPr>
            <p:ph type="title"/>
          </p:nvPr>
        </p:nvSpPr>
        <p:spPr/>
        <p:txBody>
          <a:bodyPr/>
          <a:lstStyle/>
          <a:p>
            <a:r>
              <a:rPr lang="en-GB" dirty="0"/>
              <a:t>Level development: Start and End</a:t>
            </a:r>
          </a:p>
        </p:txBody>
      </p:sp>
      <p:sp>
        <p:nvSpPr>
          <p:cNvPr id="3" name="Content Placeholder 2">
            <a:extLst>
              <a:ext uri="{FF2B5EF4-FFF2-40B4-BE49-F238E27FC236}">
                <a16:creationId xmlns:a16="http://schemas.microsoft.com/office/drawing/2014/main" id="{14F8EB27-B4C6-1D77-2A1D-13E442E531DD}"/>
              </a:ext>
            </a:extLst>
          </p:cNvPr>
          <p:cNvSpPr>
            <a:spLocks noGrp="1"/>
          </p:cNvSpPr>
          <p:nvPr>
            <p:ph idx="1"/>
          </p:nvPr>
        </p:nvSpPr>
        <p:spPr/>
        <p:txBody>
          <a:bodyPr>
            <a:normAutofit/>
          </a:bodyPr>
          <a:lstStyle/>
          <a:p>
            <a:r>
              <a:rPr lang="en-GB" sz="1800" dirty="0"/>
              <a:t>I added start and end screens to help with flow</a:t>
            </a:r>
          </a:p>
        </p:txBody>
      </p:sp>
      <p:pic>
        <p:nvPicPr>
          <p:cNvPr id="5" name="Picture 4">
            <a:extLst>
              <a:ext uri="{FF2B5EF4-FFF2-40B4-BE49-F238E27FC236}">
                <a16:creationId xmlns:a16="http://schemas.microsoft.com/office/drawing/2014/main" id="{84890592-79A9-083B-AE77-6DC70F39A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9362" y="2819401"/>
            <a:ext cx="5638799" cy="3171824"/>
          </a:xfrm>
          <a:prstGeom prst="rect">
            <a:avLst/>
          </a:prstGeom>
        </p:spPr>
      </p:pic>
      <p:pic>
        <p:nvPicPr>
          <p:cNvPr id="7" name="Picture 6">
            <a:extLst>
              <a:ext uri="{FF2B5EF4-FFF2-40B4-BE49-F238E27FC236}">
                <a16:creationId xmlns:a16="http://schemas.microsoft.com/office/drawing/2014/main" id="{8717A27B-6E88-DBC3-ECF7-1D4601F25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40" y="2819401"/>
            <a:ext cx="5638799" cy="3171824"/>
          </a:xfrm>
          <a:prstGeom prst="rect">
            <a:avLst/>
          </a:prstGeom>
        </p:spPr>
      </p:pic>
      <p:sp>
        <p:nvSpPr>
          <p:cNvPr id="8" name="TextBox 7">
            <a:extLst>
              <a:ext uri="{FF2B5EF4-FFF2-40B4-BE49-F238E27FC236}">
                <a16:creationId xmlns:a16="http://schemas.microsoft.com/office/drawing/2014/main" id="{51EC74A8-B8E3-DD25-C8EB-07E2722CFDC9}"/>
              </a:ext>
            </a:extLst>
          </p:cNvPr>
          <p:cNvSpPr txBox="1"/>
          <p:nvPr/>
        </p:nvSpPr>
        <p:spPr>
          <a:xfrm>
            <a:off x="6329362" y="2173070"/>
            <a:ext cx="5638798" cy="646331"/>
          </a:xfrm>
          <a:prstGeom prst="rect">
            <a:avLst/>
          </a:prstGeom>
          <a:noFill/>
        </p:spPr>
        <p:txBody>
          <a:bodyPr wrap="square" rtlCol="0">
            <a:spAutoFit/>
          </a:bodyPr>
          <a:lstStyle/>
          <a:p>
            <a:r>
              <a:rPr lang="en-GB" dirty="0">
                <a:solidFill>
                  <a:srgbClr val="00FFCC"/>
                </a:solidFill>
              </a:rPr>
              <a:t>This end screen purposefully breaks the palette to surprise the player</a:t>
            </a:r>
          </a:p>
        </p:txBody>
      </p:sp>
    </p:spTree>
    <p:extLst>
      <p:ext uri="{BB962C8B-B14F-4D97-AF65-F5344CB8AC3E}">
        <p14:creationId xmlns:p14="http://schemas.microsoft.com/office/powerpoint/2010/main" val="4116566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48A8E-6C85-D4FF-F3E3-E33001C1B477}"/>
              </a:ext>
            </a:extLst>
          </p:cNvPr>
          <p:cNvSpPr>
            <a:spLocks noGrp="1"/>
          </p:cNvSpPr>
          <p:nvPr>
            <p:ph type="title"/>
          </p:nvPr>
        </p:nvSpPr>
        <p:spPr/>
        <p:txBody>
          <a:bodyPr/>
          <a:lstStyle/>
          <a:p>
            <a:r>
              <a:rPr lang="en-GB" dirty="0"/>
              <a:t>Video playthrough:</a:t>
            </a:r>
          </a:p>
        </p:txBody>
      </p:sp>
      <p:pic>
        <p:nvPicPr>
          <p:cNvPr id="6" name="Online Media 3" title="The Final Playthrough">
            <a:hlinkClick r:id="" action="ppaction://media"/>
            <a:extLst>
              <a:ext uri="{FF2B5EF4-FFF2-40B4-BE49-F238E27FC236}">
                <a16:creationId xmlns:a16="http://schemas.microsoft.com/office/drawing/2014/main" id="{ADE30D94-684C-47C0-DF1A-D0F94F2DB7CC}"/>
              </a:ext>
            </a:extLst>
          </p:cNvPr>
          <p:cNvPicPr>
            <a:picLocks noRot="1" noChangeAspect="1"/>
          </p:cNvPicPr>
          <p:nvPr>
            <a:videoFile r:link="rId1"/>
          </p:nvPr>
        </p:nvPicPr>
        <p:blipFill>
          <a:blip r:embed="rId3"/>
          <a:stretch>
            <a:fillRect/>
          </a:stretch>
        </p:blipFill>
        <p:spPr>
          <a:xfrm>
            <a:off x="1757778" y="1612376"/>
            <a:ext cx="8676443" cy="4880499"/>
          </a:xfrm>
          <a:prstGeom prst="rect">
            <a:avLst/>
          </a:prstGeom>
        </p:spPr>
      </p:pic>
    </p:spTree>
    <p:extLst>
      <p:ext uri="{BB962C8B-B14F-4D97-AF65-F5344CB8AC3E}">
        <p14:creationId xmlns:p14="http://schemas.microsoft.com/office/powerpoint/2010/main" val="311884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7534E-A983-85B7-43B0-DF7B49DFD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17A0F-3C41-E5CE-84AF-0BCF68367D3D}"/>
              </a:ext>
            </a:extLst>
          </p:cNvPr>
          <p:cNvSpPr>
            <a:spLocks noGrp="1"/>
          </p:cNvSpPr>
          <p:nvPr>
            <p:ph type="title"/>
          </p:nvPr>
        </p:nvSpPr>
        <p:spPr/>
        <p:txBody>
          <a:bodyPr/>
          <a:lstStyle/>
          <a:p>
            <a:r>
              <a:rPr lang="en-GB" dirty="0"/>
              <a:t>Level development: The Future</a:t>
            </a:r>
          </a:p>
        </p:txBody>
      </p:sp>
      <p:sp>
        <p:nvSpPr>
          <p:cNvPr id="3" name="Content Placeholder 2">
            <a:extLst>
              <a:ext uri="{FF2B5EF4-FFF2-40B4-BE49-F238E27FC236}">
                <a16:creationId xmlns:a16="http://schemas.microsoft.com/office/drawing/2014/main" id="{7E11D06A-379B-F62C-6376-1CBD8792B439}"/>
              </a:ext>
            </a:extLst>
          </p:cNvPr>
          <p:cNvSpPr>
            <a:spLocks noGrp="1"/>
          </p:cNvSpPr>
          <p:nvPr>
            <p:ph idx="1"/>
          </p:nvPr>
        </p:nvSpPr>
        <p:spPr/>
        <p:txBody>
          <a:bodyPr>
            <a:normAutofit fontScale="85000" lnSpcReduction="10000"/>
          </a:bodyPr>
          <a:lstStyle/>
          <a:p>
            <a:pPr>
              <a:lnSpc>
                <a:spcPct val="125000"/>
              </a:lnSpc>
              <a:spcAft>
                <a:spcPts val="800"/>
              </a:spcAft>
            </a:pPr>
            <a:r>
              <a:rPr lang="en-US" sz="1800" dirty="0">
                <a:effectLst/>
                <a:ea typeface="Meiryo" panose="020B0604030504040204" pitchFamily="34" charset="-128"/>
                <a:cs typeface="Arial" panose="020B0604020202020204" pitchFamily="34" charset="0"/>
              </a:rPr>
              <a:t>I will be presenting this project at </a:t>
            </a:r>
            <a:r>
              <a:rPr lang="en-US" sz="1800" dirty="0" err="1">
                <a:effectLst/>
                <a:ea typeface="Meiryo" panose="020B0604030504040204" pitchFamily="34" charset="-128"/>
                <a:cs typeface="Arial" panose="020B0604020202020204" pitchFamily="34" charset="0"/>
              </a:rPr>
              <a:t>GradEx</a:t>
            </a:r>
            <a:r>
              <a:rPr lang="en-US" sz="1800" dirty="0">
                <a:effectLst/>
                <a:ea typeface="Meiryo" panose="020B0604030504040204" pitchFamily="34" charset="-128"/>
                <a:cs typeface="Arial" panose="020B0604020202020204" pitchFamily="34" charset="0"/>
              </a:rPr>
              <a:t> as my main project. Before then I will be making improvements to the game that I do not have the time to do now or cannot justify taking priority over the game design. Here are the main changes I wish to make:</a:t>
            </a:r>
            <a:endParaRPr lang="en-GB" sz="1800" dirty="0">
              <a:effectLst/>
              <a:ea typeface="Meiryo" panose="020B0604030504040204" pitchFamily="34" charset="-128"/>
              <a:cs typeface="Arial" panose="020B0604020202020204" pitchFamily="34" charset="0"/>
            </a:endParaRPr>
          </a:p>
          <a:p>
            <a:pPr marL="342900" lvl="0" indent="-342900">
              <a:lnSpc>
                <a:spcPct val="125000"/>
              </a:lnSpc>
              <a:buFont typeface="Symbol" panose="05050102010706020507" pitchFamily="18" charset="2"/>
              <a:buChar char=""/>
            </a:pPr>
            <a:r>
              <a:rPr lang="en-US" sz="1800" dirty="0">
                <a:effectLst/>
                <a:ea typeface="Meiryo" panose="020B0604030504040204" pitchFamily="34" charset="-128"/>
                <a:cs typeface="Arial" panose="020B0604020202020204" pitchFamily="34" charset="0"/>
              </a:rPr>
              <a:t>Add original music – I wish to compose several original music tracks to play over various parts of the game.</a:t>
            </a:r>
            <a:endParaRPr lang="en-GB" sz="1800" dirty="0">
              <a:effectLst/>
              <a:ea typeface="Meiryo" panose="020B0604030504040204" pitchFamily="34" charset="-128"/>
              <a:cs typeface="Arial" panose="020B0604020202020204" pitchFamily="34" charset="0"/>
            </a:endParaRPr>
          </a:p>
          <a:p>
            <a:pPr marL="342900" lvl="0" indent="-342900">
              <a:lnSpc>
                <a:spcPct val="125000"/>
              </a:lnSpc>
              <a:buFont typeface="Symbol" panose="05050102010706020507" pitchFamily="18" charset="2"/>
              <a:buChar char=""/>
            </a:pPr>
            <a:r>
              <a:rPr lang="en-US" sz="1800" dirty="0">
                <a:effectLst/>
                <a:ea typeface="Meiryo" panose="020B0604030504040204" pitchFamily="34" charset="-128"/>
                <a:cs typeface="Arial" panose="020B0604020202020204" pitchFamily="34" charset="0"/>
              </a:rPr>
              <a:t>Original sound effects – Currently the game makes use of stock sound effects, I wish to replace these with sound effects of my own.</a:t>
            </a:r>
          </a:p>
          <a:p>
            <a:pPr marL="342900" lvl="0" indent="-342900">
              <a:lnSpc>
                <a:spcPct val="125000"/>
              </a:lnSpc>
              <a:buFont typeface="Symbol" panose="05050102010706020507" pitchFamily="18" charset="2"/>
              <a:buChar char=""/>
            </a:pPr>
            <a:r>
              <a:rPr lang="en-GB" sz="1800" dirty="0">
                <a:ea typeface="Meiryo" panose="020B0604030504040204" pitchFamily="34" charset="-128"/>
                <a:cs typeface="Arial" panose="020B0604020202020204" pitchFamily="34" charset="0"/>
              </a:rPr>
              <a:t>Better menus – I want the title screen to be easier to interact with as there is currently no controller support.</a:t>
            </a:r>
            <a:endParaRPr lang="en-GB" sz="1800" dirty="0">
              <a:effectLst/>
              <a:ea typeface="Meiryo" panose="020B0604030504040204" pitchFamily="34" charset="-128"/>
              <a:cs typeface="Arial" panose="020B0604020202020204" pitchFamily="34" charset="0"/>
            </a:endParaRPr>
          </a:p>
          <a:p>
            <a:pPr marL="342900" lvl="0" indent="-342900">
              <a:lnSpc>
                <a:spcPct val="125000"/>
              </a:lnSpc>
              <a:buFont typeface="Symbol" panose="05050102010706020507" pitchFamily="18" charset="2"/>
              <a:buChar char=""/>
            </a:pPr>
            <a:r>
              <a:rPr lang="en-US" sz="1800" dirty="0">
                <a:effectLst/>
                <a:ea typeface="Meiryo" panose="020B0604030504040204" pitchFamily="34" charset="-128"/>
                <a:cs typeface="Arial" panose="020B0604020202020204" pitchFamily="34" charset="0"/>
              </a:rPr>
              <a:t>New Title Screen – As the title screen was not part of the level design the current one is temporary and I am not happy with it. I would like to design a new one before </a:t>
            </a:r>
            <a:r>
              <a:rPr lang="en-US" sz="1800" dirty="0" err="1">
                <a:effectLst/>
                <a:ea typeface="Meiryo" panose="020B0604030504040204" pitchFamily="34" charset="-128"/>
                <a:cs typeface="Arial" panose="020B0604020202020204" pitchFamily="34" charset="0"/>
              </a:rPr>
              <a:t>GradEx</a:t>
            </a:r>
            <a:r>
              <a:rPr lang="en-US" sz="1800" dirty="0">
                <a:effectLst/>
                <a:ea typeface="Meiryo" panose="020B0604030504040204" pitchFamily="34" charset="-128"/>
                <a:cs typeface="Arial" panose="020B0604020202020204" pitchFamily="34" charset="0"/>
              </a:rPr>
              <a:t>.</a:t>
            </a:r>
            <a:endParaRPr lang="en-GB" sz="1800" dirty="0">
              <a:effectLst/>
              <a:ea typeface="Meiryo" panose="020B0604030504040204" pitchFamily="34" charset="-128"/>
              <a:cs typeface="Arial" panose="020B0604020202020204" pitchFamily="34" charset="0"/>
            </a:endParaRPr>
          </a:p>
          <a:p>
            <a:pPr marL="342900" lvl="0" indent="-342900">
              <a:lnSpc>
                <a:spcPct val="125000"/>
              </a:lnSpc>
              <a:spcAft>
                <a:spcPts val="800"/>
              </a:spcAft>
              <a:buFont typeface="Symbol" panose="05050102010706020507" pitchFamily="18" charset="2"/>
              <a:buChar char=""/>
            </a:pPr>
            <a:r>
              <a:rPr lang="en-US" sz="1800" dirty="0">
                <a:effectLst/>
                <a:ea typeface="Meiryo" panose="020B0604030504040204" pitchFamily="34" charset="-128"/>
                <a:cs typeface="Arial" panose="020B0604020202020204" pitchFamily="34" charset="0"/>
              </a:rPr>
              <a:t>Fix Bugs – All the bugs I have found so far have been fixed but it is always possible that I will find more before </a:t>
            </a:r>
            <a:r>
              <a:rPr lang="en-US" sz="1800" dirty="0" err="1">
                <a:effectLst/>
                <a:ea typeface="Meiryo" panose="020B0604030504040204" pitchFamily="34" charset="-128"/>
                <a:cs typeface="Arial" panose="020B0604020202020204" pitchFamily="34" charset="0"/>
              </a:rPr>
              <a:t>GradEx</a:t>
            </a:r>
            <a:r>
              <a:rPr lang="en-US" sz="1800" dirty="0">
                <a:effectLst/>
                <a:ea typeface="Meiryo" panose="020B0604030504040204" pitchFamily="34" charset="-128"/>
                <a:cs typeface="Arial" panose="020B0604020202020204" pitchFamily="34" charset="0"/>
              </a:rPr>
              <a:t>, I plan to fix these.</a:t>
            </a:r>
            <a:endParaRPr lang="en-GB" sz="1800" dirty="0">
              <a:effectLst/>
              <a:ea typeface="Meiryo" panose="020B0604030504040204" pitchFamily="34" charset="-128"/>
              <a:cs typeface="Arial" panose="020B0604020202020204" pitchFamily="34" charset="0"/>
            </a:endParaRPr>
          </a:p>
          <a:p>
            <a:endParaRPr lang="en-GB" dirty="0"/>
          </a:p>
        </p:txBody>
      </p:sp>
    </p:spTree>
    <p:extLst>
      <p:ext uri="{BB962C8B-B14F-4D97-AF65-F5344CB8AC3E}">
        <p14:creationId xmlns:p14="http://schemas.microsoft.com/office/powerpoint/2010/main" val="2138911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1EF8-954E-D718-5B35-6766DCE14C82}"/>
              </a:ext>
            </a:extLst>
          </p:cNvPr>
          <p:cNvSpPr>
            <a:spLocks noGrp="1"/>
          </p:cNvSpPr>
          <p:nvPr>
            <p:ph type="title"/>
          </p:nvPr>
        </p:nvSpPr>
        <p:spPr/>
        <p:txBody>
          <a:bodyPr/>
          <a:lstStyle/>
          <a:p>
            <a:r>
              <a:rPr lang="en-GB" dirty="0"/>
              <a:t>Reflection</a:t>
            </a:r>
          </a:p>
        </p:txBody>
      </p:sp>
      <p:sp>
        <p:nvSpPr>
          <p:cNvPr id="3" name="Content Placeholder 2">
            <a:extLst>
              <a:ext uri="{FF2B5EF4-FFF2-40B4-BE49-F238E27FC236}">
                <a16:creationId xmlns:a16="http://schemas.microsoft.com/office/drawing/2014/main" id="{67D78E77-4A95-F8EF-B05F-8EF03882FC77}"/>
              </a:ext>
            </a:extLst>
          </p:cNvPr>
          <p:cNvSpPr>
            <a:spLocks noGrp="1"/>
          </p:cNvSpPr>
          <p:nvPr>
            <p:ph idx="1"/>
          </p:nvPr>
        </p:nvSpPr>
        <p:spPr/>
        <p:txBody>
          <a:bodyPr>
            <a:normAutofit/>
          </a:bodyPr>
          <a:lstStyle/>
          <a:p>
            <a:pPr marL="0" indent="0">
              <a:buNone/>
            </a:pPr>
            <a:r>
              <a:rPr lang="en-GB" sz="1800" dirty="0"/>
              <a:t>I believe that I have achieved my goal of making a level for a game with no written tutorial that is fun to play and easy to understand.</a:t>
            </a:r>
          </a:p>
          <a:p>
            <a:pPr marL="0" indent="0">
              <a:buNone/>
            </a:pPr>
            <a:r>
              <a:rPr lang="en-GB" sz="1800" dirty="0"/>
              <a:t>I was very proud of how well everything came together in the end. I gave this project everything I’ve got and I think it shows.</a:t>
            </a:r>
          </a:p>
          <a:p>
            <a:pPr marL="0" indent="0">
              <a:buNone/>
            </a:pPr>
            <a:r>
              <a:rPr lang="en-GB" sz="1800" dirty="0"/>
              <a:t>Every part of my game is polished and I took equal care in all areas from tech, to art and design.</a:t>
            </a:r>
          </a:p>
          <a:p>
            <a:pPr marL="0" indent="0">
              <a:buNone/>
            </a:pPr>
            <a:r>
              <a:rPr lang="en-GB" sz="1800" dirty="0"/>
              <a:t>I am impressed I was able to program and draw something I’m proud of by myself with only nudges in the right direction from people more experienced than me.</a:t>
            </a:r>
          </a:p>
          <a:p>
            <a:pPr marL="0" indent="0">
              <a:buNone/>
            </a:pPr>
            <a:r>
              <a:rPr lang="en-GB" sz="1800" dirty="0"/>
              <a:t>I think my early testing could have been improved as I wrote the questions for iteration 1 before I began development on the level making them very general and not that helpful.</a:t>
            </a:r>
          </a:p>
          <a:p>
            <a:pPr marL="0" indent="0">
              <a:buNone/>
            </a:pPr>
            <a:r>
              <a:rPr lang="en-GB" sz="1800" dirty="0"/>
              <a:t>I think I could have spent a little more time on research but when I had such a clear vision in my head I didn’t need much influence.</a:t>
            </a:r>
          </a:p>
          <a:p>
            <a:pPr marL="0" indent="0">
              <a:buNone/>
            </a:pPr>
            <a:r>
              <a:rPr lang="en-GB" sz="1800" dirty="0"/>
              <a:t>Overall, I think I’d be hard pressed to do much better than this.</a:t>
            </a:r>
          </a:p>
          <a:p>
            <a:pPr marL="0" indent="0">
              <a:buNone/>
            </a:pPr>
            <a:endParaRPr lang="en-GB" sz="1800" dirty="0"/>
          </a:p>
        </p:txBody>
      </p:sp>
    </p:spTree>
    <p:extLst>
      <p:ext uri="{BB962C8B-B14F-4D97-AF65-F5344CB8AC3E}">
        <p14:creationId xmlns:p14="http://schemas.microsoft.com/office/powerpoint/2010/main" val="376254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CABA4-7B3B-3A65-99FE-9AE863FBCF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EE8C2-98B9-012E-01E8-2A2B06AC1BB1}"/>
              </a:ext>
            </a:extLst>
          </p:cNvPr>
          <p:cNvSpPr>
            <a:spLocks noGrp="1"/>
          </p:cNvSpPr>
          <p:nvPr>
            <p:ph type="title"/>
          </p:nvPr>
        </p:nvSpPr>
        <p:spPr/>
        <p:txBody>
          <a:bodyPr/>
          <a:lstStyle/>
          <a:p>
            <a:r>
              <a:rPr lang="en-GB" dirty="0"/>
              <a:t>Game 2: Mega Man X and X2</a:t>
            </a:r>
          </a:p>
        </p:txBody>
      </p:sp>
      <p:pic>
        <p:nvPicPr>
          <p:cNvPr id="6" name="Picture 5">
            <a:extLst>
              <a:ext uri="{FF2B5EF4-FFF2-40B4-BE49-F238E27FC236}">
                <a16:creationId xmlns:a16="http://schemas.microsoft.com/office/drawing/2014/main" id="{683153DA-3E27-FBD1-F187-20181FF27E61}"/>
              </a:ext>
            </a:extLst>
          </p:cNvPr>
          <p:cNvPicPr>
            <a:picLocks noChangeAspect="1"/>
          </p:cNvPicPr>
          <p:nvPr/>
        </p:nvPicPr>
        <p:blipFill>
          <a:blip r:embed="rId2"/>
          <a:stretch>
            <a:fillRect/>
          </a:stretch>
        </p:blipFill>
        <p:spPr>
          <a:xfrm>
            <a:off x="1752952" y="1561379"/>
            <a:ext cx="8686095" cy="4687361"/>
          </a:xfrm>
          <a:prstGeom prst="rect">
            <a:avLst/>
          </a:prstGeom>
        </p:spPr>
      </p:pic>
    </p:spTree>
    <p:extLst>
      <p:ext uri="{BB962C8B-B14F-4D97-AF65-F5344CB8AC3E}">
        <p14:creationId xmlns:p14="http://schemas.microsoft.com/office/powerpoint/2010/main" val="387236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F49DE-2C45-3AF7-61EB-EBE8FDDD6319}"/>
              </a:ext>
            </a:extLst>
          </p:cNvPr>
          <p:cNvSpPr>
            <a:spLocks noGrp="1"/>
          </p:cNvSpPr>
          <p:nvPr>
            <p:ph type="title"/>
          </p:nvPr>
        </p:nvSpPr>
        <p:spPr/>
        <p:txBody>
          <a:bodyPr/>
          <a:lstStyle/>
          <a:p>
            <a:endParaRPr lang="en-GB"/>
          </a:p>
        </p:txBody>
      </p:sp>
      <p:pic>
        <p:nvPicPr>
          <p:cNvPr id="4" name="Online Media 3" title="Mega man X + X2">
            <a:hlinkClick r:id="" action="ppaction://media"/>
            <a:extLst>
              <a:ext uri="{FF2B5EF4-FFF2-40B4-BE49-F238E27FC236}">
                <a16:creationId xmlns:a16="http://schemas.microsoft.com/office/drawing/2014/main" id="{33D8359E-30D6-E261-04FF-ECA809994838}"/>
              </a:ext>
            </a:extLst>
          </p:cNvPr>
          <p:cNvPicPr>
            <a:picLocks noGrp="1" noRot="1" noChangeAspect="1"/>
          </p:cNvPicPr>
          <p:nvPr>
            <p:ph idx="1"/>
            <a:videoFile r:link="rId1"/>
          </p:nvPr>
        </p:nvPicPr>
        <p:blipFill>
          <a:blip r:embed="rId3"/>
          <a:stretch>
            <a:fillRect/>
          </a:stretch>
        </p:blipFill>
        <p:spPr>
          <a:xfrm>
            <a:off x="0" y="0"/>
            <a:ext cx="12137233" cy="6858000"/>
          </a:xfrm>
          <a:prstGeom prst="rect">
            <a:avLst/>
          </a:prstGeom>
        </p:spPr>
      </p:pic>
    </p:spTree>
    <p:extLst>
      <p:ext uri="{BB962C8B-B14F-4D97-AF65-F5344CB8AC3E}">
        <p14:creationId xmlns:p14="http://schemas.microsoft.com/office/powerpoint/2010/main" val="65129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C61E9-D600-EF56-F2C8-8CE262222A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7B7FB-BAB5-57CD-8438-49CAF974CD53}"/>
              </a:ext>
            </a:extLst>
          </p:cNvPr>
          <p:cNvSpPr>
            <a:spLocks noGrp="1"/>
          </p:cNvSpPr>
          <p:nvPr>
            <p:ph type="title"/>
          </p:nvPr>
        </p:nvSpPr>
        <p:spPr/>
        <p:txBody>
          <a:bodyPr/>
          <a:lstStyle/>
          <a:p>
            <a:r>
              <a:rPr lang="en-GB" dirty="0"/>
              <a:t>Game 3: Celeste</a:t>
            </a:r>
          </a:p>
        </p:txBody>
      </p:sp>
      <p:pic>
        <p:nvPicPr>
          <p:cNvPr id="6" name="Picture 5">
            <a:extLst>
              <a:ext uri="{FF2B5EF4-FFF2-40B4-BE49-F238E27FC236}">
                <a16:creationId xmlns:a16="http://schemas.microsoft.com/office/drawing/2014/main" id="{65F72038-F665-2B31-042D-25AF6FF197AE}"/>
              </a:ext>
            </a:extLst>
          </p:cNvPr>
          <p:cNvPicPr>
            <a:picLocks noChangeAspect="1"/>
          </p:cNvPicPr>
          <p:nvPr/>
        </p:nvPicPr>
        <p:blipFill>
          <a:blip r:embed="rId2"/>
          <a:stretch>
            <a:fillRect/>
          </a:stretch>
        </p:blipFill>
        <p:spPr>
          <a:xfrm>
            <a:off x="2094893" y="1505046"/>
            <a:ext cx="8002213" cy="4987829"/>
          </a:xfrm>
          <a:prstGeom prst="rect">
            <a:avLst/>
          </a:prstGeom>
        </p:spPr>
      </p:pic>
    </p:spTree>
    <p:extLst>
      <p:ext uri="{BB962C8B-B14F-4D97-AF65-F5344CB8AC3E}">
        <p14:creationId xmlns:p14="http://schemas.microsoft.com/office/powerpoint/2010/main" val="69560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2521</Words>
  <Application>Microsoft Office PowerPoint</Application>
  <PresentationFormat>Widescreen</PresentationFormat>
  <Paragraphs>212</Paragraphs>
  <Slides>69</Slides>
  <Notes>0</Notes>
  <HiddenSlides>0</HiddenSlides>
  <MMClips>15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Meiryo</vt:lpstr>
      <vt:lpstr>Yu Mincho</vt:lpstr>
      <vt:lpstr>Arial</vt:lpstr>
      <vt:lpstr>Calibri</vt:lpstr>
      <vt:lpstr>Symbol</vt:lpstr>
      <vt:lpstr>Trebuchet MS</vt:lpstr>
      <vt:lpstr>Office Theme</vt:lpstr>
      <vt:lpstr>Johnny Trojan Horse’s Rootin’ Tootin’ Journey To The Centre Of The CPU</vt:lpstr>
      <vt:lpstr>The Problem:</vt:lpstr>
      <vt:lpstr>Game Overview:</vt:lpstr>
      <vt:lpstr>Research plan</vt:lpstr>
      <vt:lpstr>Game 1: Mega Man 3</vt:lpstr>
      <vt:lpstr>PowerPoint Presentation</vt:lpstr>
      <vt:lpstr>Game 2: Mega Man X and X2</vt:lpstr>
      <vt:lpstr>PowerPoint Presentation</vt:lpstr>
      <vt:lpstr>Game 3: Celeste</vt:lpstr>
      <vt:lpstr>PowerPoint Presentation</vt:lpstr>
      <vt:lpstr>Game 4: Pizza Tower</vt:lpstr>
      <vt:lpstr>Game 5: Super Meat Boy</vt:lpstr>
      <vt:lpstr>PowerPoint Presentation</vt:lpstr>
      <vt:lpstr>Level Design</vt:lpstr>
      <vt:lpstr>Mechanics Design</vt:lpstr>
      <vt:lpstr>Player Movement:</vt:lpstr>
      <vt:lpstr>Player Attacks:</vt:lpstr>
      <vt:lpstr>Player attacks:</vt:lpstr>
      <vt:lpstr>Player Damage:</vt:lpstr>
      <vt:lpstr>Enemy design:</vt:lpstr>
      <vt:lpstr>Flying Enemy Design:</vt:lpstr>
      <vt:lpstr>Stationary Enemy Design:</vt:lpstr>
      <vt:lpstr>Obstacle Design:</vt:lpstr>
      <vt:lpstr>Level development: Character</vt:lpstr>
      <vt:lpstr>Level development: Camera</vt:lpstr>
      <vt:lpstr>Level development: World</vt:lpstr>
      <vt:lpstr>Level development: Obstacles</vt:lpstr>
      <vt:lpstr>Level development: Palette</vt:lpstr>
      <vt:lpstr>Before:                                  After:</vt:lpstr>
      <vt:lpstr>Level development: Polish</vt:lpstr>
      <vt:lpstr>Level development: Level Map</vt:lpstr>
      <vt:lpstr>Level Development: Level Build</vt:lpstr>
      <vt:lpstr>Level Development: Testing Plan 1</vt:lpstr>
      <vt:lpstr>Level Development: Testing Results 1.1</vt:lpstr>
      <vt:lpstr>Level Development: Testing Results 1.2</vt:lpstr>
      <vt:lpstr>Level Development: Testing Results 1.3</vt:lpstr>
      <vt:lpstr>Level development: Changes</vt:lpstr>
      <vt:lpstr>Level development: Checkpoints</vt:lpstr>
      <vt:lpstr>Level development: Testing plan 2</vt:lpstr>
      <vt:lpstr>Level development: Testing Results 2.1</vt:lpstr>
      <vt:lpstr>Level development: Testing Results 2.2</vt:lpstr>
      <vt:lpstr>Level development: Testing Results 2.3</vt:lpstr>
      <vt:lpstr>Level development: Testing Results 2.4</vt:lpstr>
      <vt:lpstr>Level development: Changes 2</vt:lpstr>
      <vt:lpstr>Level development: The Boss</vt:lpstr>
      <vt:lpstr>Level Development: The Boss Part 2</vt:lpstr>
      <vt:lpstr>Level development: Testing Plan 3</vt:lpstr>
      <vt:lpstr>Level development: Testing Results 3.1</vt:lpstr>
      <vt:lpstr>Level development: Testing Results 3.2</vt:lpstr>
      <vt:lpstr>Level development: Testing Results 3.3</vt:lpstr>
      <vt:lpstr>Level development: Testing Results 3.4</vt:lpstr>
      <vt:lpstr>Level development: Testing Results 3.5</vt:lpstr>
      <vt:lpstr>Level development: Testing Results 3.6</vt:lpstr>
      <vt:lpstr>Level development: Testing Results 3.7</vt:lpstr>
      <vt:lpstr>Level development: Changes</vt:lpstr>
      <vt:lpstr> Level development: Overall Testing results: Question 1: How fun did you find the gameplay?</vt:lpstr>
      <vt:lpstr>Level development: Overall Testing results: Question 2: Do you think the controls were easy to understand?</vt:lpstr>
      <vt:lpstr>Level development: Overall Testing results: Question 3: How often do you play 2D platformers</vt:lpstr>
      <vt:lpstr>Level development: Overall Testing results: Question 4: How difficult did you find this level?</vt:lpstr>
      <vt:lpstr>Level development: Overall Testing results: Question 5: What did you think of the length of the level?</vt:lpstr>
      <vt:lpstr>Level development: Overall Testing results: Question 8: How many times did you die?</vt:lpstr>
      <vt:lpstr>Level development: Overall Testing results: Question 10: Are the jumps too long?</vt:lpstr>
      <vt:lpstr>Level development: Overall Testing results: Question 14: How’s the boss’ health?</vt:lpstr>
      <vt:lpstr>Level development: Overall Testing results: Question 15: Shield for boss eye?</vt:lpstr>
      <vt:lpstr>Level development: Sound</vt:lpstr>
      <vt:lpstr>Level development: Start and End</vt:lpstr>
      <vt:lpstr>Video playthrough:</vt:lpstr>
      <vt:lpstr>Level development: The Future</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Dickens</dc:creator>
  <cp:lastModifiedBy>Reece Dickens</cp:lastModifiedBy>
  <cp:revision>6</cp:revision>
  <dcterms:created xsi:type="dcterms:W3CDTF">2025-02-24T12:10:23Z</dcterms:created>
  <dcterms:modified xsi:type="dcterms:W3CDTF">2025-02-24T21:09:20Z</dcterms:modified>
</cp:coreProperties>
</file>