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42803763"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D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8FA5AD-C25F-3D43-ACD8-C4842099F8C4}" v="52" dt="2025-05-14T15:33:36.7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994" autoAdjust="0"/>
    <p:restoredTop sz="94691"/>
  </p:normalViewPr>
  <p:slideViewPr>
    <p:cSldViewPr snapToGrid="0">
      <p:cViewPr>
        <p:scale>
          <a:sx n="66" d="100"/>
          <a:sy n="66" d="100"/>
        </p:scale>
        <p:origin x="144" y="-81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kingsleyball/Desktop/DISSERTATION%20WORK/DATA/ISO%20CERTIFICATES%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kingsleyball/Desktop/DISSERTATION%20WORK/DATA/ISO%20CERTIFICATES%20DATA.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7"/>
    </mc:Choice>
    <mc:Fallback>
      <c:style val="7"/>
    </mc:Fallback>
  </mc:AlternateContent>
  <c:pivotSource>
    <c:name>[ISO CERTIFICATES DATA.xlsx]KEEP.!PivotTable1</c:name>
    <c:fmtId val="-1"/>
  </c:pivotSource>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en-US" sz="2800"/>
              <a:t>COUNT OF HOW MANY</a:t>
            </a:r>
            <a:r>
              <a:rPr lang="en-US" sz="2800" baseline="0"/>
              <a:t> DIGITAL ELEMENTS EACH POLICE FORCE HAS ON THEIR ACCREDITATION CERTIFICATE </a:t>
            </a:r>
          </a:p>
        </c:rich>
      </c:tx>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5"/>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5"/>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5"/>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KEEP.!$B$1</c:f>
              <c:strCache>
                <c:ptCount val="1"/>
                <c:pt idx="0">
                  <c:v>Total</c:v>
                </c:pt>
              </c:strCache>
            </c:strRef>
          </c:tx>
          <c:spPr>
            <a:solidFill>
              <a:schemeClr val="accent5"/>
            </a:solidFill>
            <a:ln>
              <a:noFill/>
            </a:ln>
            <a:effectLst/>
          </c:spPr>
          <c:invertIfNegative val="0"/>
          <c:cat>
            <c:strRef>
              <c:f>KEEP.!$A$2:$A$30</c:f>
              <c:strCache>
                <c:ptCount val="29"/>
                <c:pt idx="0">
                  <c:v>Humberside Police</c:v>
                </c:pt>
                <c:pt idx="1">
                  <c:v>Wiltshire Police</c:v>
                </c:pt>
                <c:pt idx="2">
                  <c:v>Dorset Police</c:v>
                </c:pt>
                <c:pt idx="3">
                  <c:v>Devon and Cornwall Police</c:v>
                </c:pt>
                <c:pt idx="4">
                  <c:v>Hertfordshire Constabulary</c:v>
                </c:pt>
                <c:pt idx="5">
                  <c:v>Greater Manchester Police</c:v>
                </c:pt>
                <c:pt idx="6">
                  <c:v>Northamptonshire Police</c:v>
                </c:pt>
                <c:pt idx="7">
                  <c:v>Nottinghamshire Police</c:v>
                </c:pt>
                <c:pt idx="8">
                  <c:v>Durham Constabulary</c:v>
                </c:pt>
                <c:pt idx="9">
                  <c:v>Thames Valley Police</c:v>
                </c:pt>
                <c:pt idx="10">
                  <c:v>Merseyside Police </c:v>
                </c:pt>
                <c:pt idx="11">
                  <c:v>Metropolitan Police Service</c:v>
                </c:pt>
                <c:pt idx="12">
                  <c:v>Cheshire Constabulary</c:v>
                </c:pt>
                <c:pt idx="13">
                  <c:v>Bedfordshire Police</c:v>
                </c:pt>
                <c:pt idx="14">
                  <c:v>Essex Police</c:v>
                </c:pt>
                <c:pt idx="15">
                  <c:v>Suffolk Constabulary</c:v>
                </c:pt>
                <c:pt idx="16">
                  <c:v>Lancashire Constabulary</c:v>
                </c:pt>
                <c:pt idx="17">
                  <c:v>West Mercia Police</c:v>
                </c:pt>
                <c:pt idx="18">
                  <c:v>Lincolnshire Police</c:v>
                </c:pt>
                <c:pt idx="19">
                  <c:v>Cumbria Constabulary</c:v>
                </c:pt>
                <c:pt idx="20">
                  <c:v>Staffordshire Police</c:v>
                </c:pt>
                <c:pt idx="21">
                  <c:v>South Yorkshire Police</c:v>
                </c:pt>
                <c:pt idx="22">
                  <c:v>Leicestershire Police</c:v>
                </c:pt>
                <c:pt idx="23">
                  <c:v>Derbyshire Constabulary </c:v>
                </c:pt>
                <c:pt idx="24">
                  <c:v>Northumbria Police</c:v>
                </c:pt>
                <c:pt idx="25">
                  <c:v>Cleveland Police</c:v>
                </c:pt>
                <c:pt idx="26">
                  <c:v>North Yorkshire Police</c:v>
                </c:pt>
                <c:pt idx="27">
                  <c:v>West Midlands Police</c:v>
                </c:pt>
                <c:pt idx="28">
                  <c:v>West Yorkshire Police</c:v>
                </c:pt>
              </c:strCache>
            </c:strRef>
          </c:cat>
          <c:val>
            <c:numRef>
              <c:f>KEEP.!$B$2:$B$30</c:f>
              <c:numCache>
                <c:formatCode>General</c:formatCode>
                <c:ptCount val="29"/>
                <c:pt idx="0">
                  <c:v>1</c:v>
                </c:pt>
                <c:pt idx="1">
                  <c:v>1</c:v>
                </c:pt>
                <c:pt idx="2">
                  <c:v>1</c:v>
                </c:pt>
                <c:pt idx="3">
                  <c:v>1</c:v>
                </c:pt>
                <c:pt idx="4">
                  <c:v>1</c:v>
                </c:pt>
                <c:pt idx="5">
                  <c:v>4</c:v>
                </c:pt>
                <c:pt idx="6">
                  <c:v>4</c:v>
                </c:pt>
                <c:pt idx="7">
                  <c:v>5</c:v>
                </c:pt>
                <c:pt idx="8">
                  <c:v>6</c:v>
                </c:pt>
                <c:pt idx="9">
                  <c:v>7</c:v>
                </c:pt>
                <c:pt idx="10">
                  <c:v>7</c:v>
                </c:pt>
                <c:pt idx="11">
                  <c:v>8</c:v>
                </c:pt>
                <c:pt idx="12">
                  <c:v>8</c:v>
                </c:pt>
                <c:pt idx="13">
                  <c:v>8</c:v>
                </c:pt>
                <c:pt idx="14">
                  <c:v>9</c:v>
                </c:pt>
                <c:pt idx="15">
                  <c:v>9</c:v>
                </c:pt>
                <c:pt idx="16">
                  <c:v>10</c:v>
                </c:pt>
                <c:pt idx="17">
                  <c:v>10</c:v>
                </c:pt>
                <c:pt idx="18">
                  <c:v>11</c:v>
                </c:pt>
                <c:pt idx="19">
                  <c:v>11</c:v>
                </c:pt>
                <c:pt idx="20">
                  <c:v>11</c:v>
                </c:pt>
                <c:pt idx="21">
                  <c:v>12</c:v>
                </c:pt>
                <c:pt idx="22">
                  <c:v>12</c:v>
                </c:pt>
                <c:pt idx="23">
                  <c:v>12</c:v>
                </c:pt>
                <c:pt idx="24">
                  <c:v>14</c:v>
                </c:pt>
                <c:pt idx="25">
                  <c:v>15</c:v>
                </c:pt>
                <c:pt idx="26">
                  <c:v>16</c:v>
                </c:pt>
                <c:pt idx="27">
                  <c:v>20</c:v>
                </c:pt>
                <c:pt idx="28">
                  <c:v>26</c:v>
                </c:pt>
              </c:numCache>
            </c:numRef>
          </c:val>
          <c:extLst>
            <c:ext xmlns:c16="http://schemas.microsoft.com/office/drawing/2014/chart" uri="{C3380CC4-5D6E-409C-BE32-E72D297353CC}">
              <c16:uniqueId val="{00000000-FBCD-5E49-B4EC-BA9117774B3C}"/>
            </c:ext>
          </c:extLst>
        </c:ser>
        <c:dLbls>
          <c:showLegendKey val="0"/>
          <c:showVal val="0"/>
          <c:showCatName val="0"/>
          <c:showSerName val="0"/>
          <c:showPercent val="0"/>
          <c:showBubbleSize val="0"/>
        </c:dLbls>
        <c:gapWidth val="219"/>
        <c:overlap val="-27"/>
        <c:axId val="1041300992"/>
        <c:axId val="1041302704"/>
      </c:barChart>
      <c:catAx>
        <c:axId val="1041300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041302704"/>
        <c:crosses val="autoZero"/>
        <c:auto val="1"/>
        <c:lblAlgn val="ctr"/>
        <c:lblOffset val="100"/>
        <c:noMultiLvlLbl val="0"/>
      </c:catAx>
      <c:valAx>
        <c:axId val="10413027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130099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7"/>
    </mc:Choice>
    <mc:Fallback>
      <c:style val="7"/>
    </mc:Fallback>
  </mc:AlternateContent>
  <c:pivotSource>
    <c:name>[ISO CERTIFICATES DATA.xlsx]Pivot Table 2 !PivotTable2</c:name>
    <c:fmtId val="-1"/>
  </c:pivotSource>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800" b="0" i="0" u="none" strike="noStrike" kern="1200" spc="0" baseline="0">
                <a:solidFill>
                  <a:sysClr val="windowText" lastClr="000000">
                    <a:lumMod val="65000"/>
                    <a:lumOff val="35000"/>
                  </a:sysClr>
                </a:solidFill>
                <a:latin typeface="+mn-lt"/>
                <a:ea typeface="+mn-ea"/>
                <a:cs typeface="+mn-cs"/>
              </a:defRPr>
            </a:pPr>
            <a:r>
              <a:rPr lang="en-GB" sz="2800" b="0" i="0" u="none" strike="noStrike" kern="1200" spc="0" baseline="0">
                <a:solidFill>
                  <a:sysClr val="windowText" lastClr="000000">
                    <a:lumMod val="65000"/>
                    <a:lumOff val="35000"/>
                  </a:sysClr>
                </a:solidFill>
              </a:rPr>
              <a:t>COUNT OF HOW MANY POLICE FORCES HOLD ACCREDITATION IN DIFFERENT DIGITAL ELEMENTS </a:t>
            </a:r>
          </a:p>
        </c:rich>
      </c:tx>
      <c:layout>
        <c:manualLayout>
          <c:xMode val="edge"/>
          <c:yMode val="edge"/>
          <c:x val="0.12302059496567504"/>
          <c:y val="2.8368794326241134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8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ivotFmts>
      <c:pivotFmt>
        <c:idx val="0"/>
        <c:spPr>
          <a:solidFill>
            <a:schemeClr val="accent5"/>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5"/>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5"/>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'Pivot Table 2 '!$B$1</c:f>
              <c:strCache>
                <c:ptCount val="1"/>
                <c:pt idx="0">
                  <c:v>Total</c:v>
                </c:pt>
              </c:strCache>
            </c:strRef>
          </c:tx>
          <c:spPr>
            <a:solidFill>
              <a:schemeClr val="accent5"/>
            </a:solidFill>
            <a:ln>
              <a:noFill/>
            </a:ln>
            <a:effectLst/>
          </c:spPr>
          <c:invertIfNegative val="0"/>
          <c:cat>
            <c:strRef>
              <c:f>'Pivot Table 2 '!$A$2:$A$9</c:f>
              <c:strCache>
                <c:ptCount val="7"/>
                <c:pt idx="0">
                  <c:v>Digital Media</c:v>
                </c:pt>
                <c:pt idx="1">
                  <c:v>Digital Images/Video</c:v>
                </c:pt>
                <c:pt idx="2">
                  <c:v>Digital Video Including CCTV</c:v>
                </c:pt>
                <c:pt idx="3">
                  <c:v>Digital Audio</c:v>
                </c:pt>
                <c:pt idx="4">
                  <c:v>Closed Circuit CCTV</c:v>
                </c:pt>
                <c:pt idx="5">
                  <c:v>Computers</c:v>
                </c:pt>
                <c:pt idx="6">
                  <c:v>Mobile Phones</c:v>
                </c:pt>
              </c:strCache>
            </c:strRef>
          </c:cat>
          <c:val>
            <c:numRef>
              <c:f>'Pivot Table 2 '!$B$2:$B$9</c:f>
              <c:numCache>
                <c:formatCode>General</c:formatCode>
                <c:ptCount val="7"/>
                <c:pt idx="0">
                  <c:v>1</c:v>
                </c:pt>
                <c:pt idx="1">
                  <c:v>2</c:v>
                </c:pt>
                <c:pt idx="2">
                  <c:v>2</c:v>
                </c:pt>
                <c:pt idx="3">
                  <c:v>4</c:v>
                </c:pt>
                <c:pt idx="4">
                  <c:v>5</c:v>
                </c:pt>
                <c:pt idx="5">
                  <c:v>102</c:v>
                </c:pt>
                <c:pt idx="6">
                  <c:v>144</c:v>
                </c:pt>
              </c:numCache>
            </c:numRef>
          </c:val>
          <c:extLst>
            <c:ext xmlns:c16="http://schemas.microsoft.com/office/drawing/2014/chart" uri="{C3380CC4-5D6E-409C-BE32-E72D297353CC}">
              <c16:uniqueId val="{00000000-5570-134B-B08F-E766D1348A6B}"/>
            </c:ext>
          </c:extLst>
        </c:ser>
        <c:dLbls>
          <c:showLegendKey val="0"/>
          <c:showVal val="0"/>
          <c:showCatName val="0"/>
          <c:showSerName val="0"/>
          <c:showPercent val="0"/>
          <c:showBubbleSize val="0"/>
        </c:dLbls>
        <c:gapWidth val="219"/>
        <c:overlap val="-27"/>
        <c:axId val="718889120"/>
        <c:axId val="719248224"/>
      </c:barChart>
      <c:catAx>
        <c:axId val="718889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719248224"/>
        <c:crosses val="autoZero"/>
        <c:auto val="1"/>
        <c:lblAlgn val="ctr"/>
        <c:lblOffset val="100"/>
        <c:noMultiLvlLbl val="0"/>
      </c:catAx>
      <c:valAx>
        <c:axId val="7192482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888912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withinLinear" id="18">
  <a:schemeClr val="accent5"/>
</cs:colorStyle>
</file>

<file path=ppt/charts/colors2.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3199B3-87E1-4B51-B8DA-A5E31F67FCB3}" type="datetimeFigureOut">
              <a:rPr lang="en-GB" smtClean="0"/>
              <a:t>12/05/2025</a:t>
            </a:fld>
            <a:endParaRPr lang="en-GB"/>
          </a:p>
        </p:txBody>
      </p:sp>
      <p:sp>
        <p:nvSpPr>
          <p:cNvPr id="4" name="Slide Image Placeholder 3"/>
          <p:cNvSpPr>
            <a:spLocks noGrp="1" noRot="1" noChangeAspect="1"/>
          </p:cNvSpPr>
          <p:nvPr>
            <p:ph type="sldImg" idx="2"/>
          </p:nvPr>
        </p:nvSpPr>
        <p:spPr>
          <a:xfrm>
            <a:off x="1247775" y="1143000"/>
            <a:ext cx="436245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B3C558-4437-403C-A026-6AAAF175F65E}" type="slidenum">
              <a:rPr lang="en-GB" smtClean="0"/>
              <a:t>‹#›</a:t>
            </a:fld>
            <a:endParaRPr lang="en-GB"/>
          </a:p>
        </p:txBody>
      </p:sp>
    </p:spTree>
    <p:extLst>
      <p:ext uri="{BB962C8B-B14F-4D97-AF65-F5344CB8AC3E}">
        <p14:creationId xmlns:p14="http://schemas.microsoft.com/office/powerpoint/2010/main" val="9553074"/>
      </p:ext>
    </p:extLst>
  </p:cSld>
  <p:clrMap bg1="lt1" tx1="dk1" bg2="lt2" tx2="dk2" accent1="accent1" accent2="accent2" accent3="accent3" accent4="accent4" accent5="accent5" accent6="accent6" hlink="hlink" folHlink="folHlink"/>
  <p:notesStyle>
    <a:lvl1pPr marL="0" algn="l" defTabSz="3507730" rtl="0" eaLnBrk="1" latinLnBrk="0" hangingPunct="1">
      <a:defRPr sz="4603" kern="1200">
        <a:solidFill>
          <a:schemeClr val="tx1"/>
        </a:solidFill>
        <a:latin typeface="+mn-lt"/>
        <a:ea typeface="+mn-ea"/>
        <a:cs typeface="+mn-cs"/>
      </a:defRPr>
    </a:lvl1pPr>
    <a:lvl2pPr marL="1753865" algn="l" defTabSz="3507730" rtl="0" eaLnBrk="1" latinLnBrk="0" hangingPunct="1">
      <a:defRPr sz="4603" kern="1200">
        <a:solidFill>
          <a:schemeClr val="tx1"/>
        </a:solidFill>
        <a:latin typeface="+mn-lt"/>
        <a:ea typeface="+mn-ea"/>
        <a:cs typeface="+mn-cs"/>
      </a:defRPr>
    </a:lvl2pPr>
    <a:lvl3pPr marL="3507730" algn="l" defTabSz="3507730" rtl="0" eaLnBrk="1" latinLnBrk="0" hangingPunct="1">
      <a:defRPr sz="4603" kern="1200">
        <a:solidFill>
          <a:schemeClr val="tx1"/>
        </a:solidFill>
        <a:latin typeface="+mn-lt"/>
        <a:ea typeface="+mn-ea"/>
        <a:cs typeface="+mn-cs"/>
      </a:defRPr>
    </a:lvl3pPr>
    <a:lvl4pPr marL="5261595" algn="l" defTabSz="3507730" rtl="0" eaLnBrk="1" latinLnBrk="0" hangingPunct="1">
      <a:defRPr sz="4603" kern="1200">
        <a:solidFill>
          <a:schemeClr val="tx1"/>
        </a:solidFill>
        <a:latin typeface="+mn-lt"/>
        <a:ea typeface="+mn-ea"/>
        <a:cs typeface="+mn-cs"/>
      </a:defRPr>
    </a:lvl4pPr>
    <a:lvl5pPr marL="7015460" algn="l" defTabSz="3507730" rtl="0" eaLnBrk="1" latinLnBrk="0" hangingPunct="1">
      <a:defRPr sz="4603" kern="1200">
        <a:solidFill>
          <a:schemeClr val="tx1"/>
        </a:solidFill>
        <a:latin typeface="+mn-lt"/>
        <a:ea typeface="+mn-ea"/>
        <a:cs typeface="+mn-cs"/>
      </a:defRPr>
    </a:lvl5pPr>
    <a:lvl6pPr marL="8769325" algn="l" defTabSz="3507730" rtl="0" eaLnBrk="1" latinLnBrk="0" hangingPunct="1">
      <a:defRPr sz="4603" kern="1200">
        <a:solidFill>
          <a:schemeClr val="tx1"/>
        </a:solidFill>
        <a:latin typeface="+mn-lt"/>
        <a:ea typeface="+mn-ea"/>
        <a:cs typeface="+mn-cs"/>
      </a:defRPr>
    </a:lvl6pPr>
    <a:lvl7pPr marL="10523190" algn="l" defTabSz="3507730" rtl="0" eaLnBrk="1" latinLnBrk="0" hangingPunct="1">
      <a:defRPr sz="4603" kern="1200">
        <a:solidFill>
          <a:schemeClr val="tx1"/>
        </a:solidFill>
        <a:latin typeface="+mn-lt"/>
        <a:ea typeface="+mn-ea"/>
        <a:cs typeface="+mn-cs"/>
      </a:defRPr>
    </a:lvl7pPr>
    <a:lvl8pPr marL="12277054" algn="l" defTabSz="3507730" rtl="0" eaLnBrk="1" latinLnBrk="0" hangingPunct="1">
      <a:defRPr sz="4603" kern="1200">
        <a:solidFill>
          <a:schemeClr val="tx1"/>
        </a:solidFill>
        <a:latin typeface="+mn-lt"/>
        <a:ea typeface="+mn-ea"/>
        <a:cs typeface="+mn-cs"/>
      </a:defRPr>
    </a:lvl8pPr>
    <a:lvl9pPr marL="14030919" algn="l" defTabSz="3507730" rtl="0" eaLnBrk="1" latinLnBrk="0" hangingPunct="1">
      <a:defRPr sz="460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7775" y="1143000"/>
            <a:ext cx="436245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B3C558-4437-403C-A026-6AAAF175F65E}" type="slidenum">
              <a:rPr lang="en-GB" smtClean="0"/>
              <a:t>1</a:t>
            </a:fld>
            <a:endParaRPr lang="en-GB"/>
          </a:p>
        </p:txBody>
      </p:sp>
    </p:spTree>
    <p:extLst>
      <p:ext uri="{BB962C8B-B14F-4D97-AF65-F5344CB8AC3E}">
        <p14:creationId xmlns:p14="http://schemas.microsoft.com/office/powerpoint/2010/main" val="4133427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en-US"/>
              <a:t>Click to edit Master title style</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46B38A-DE77-4247-8F98-7A3309A53ED1}" type="datetimeFigureOut">
              <a:rPr lang="en-GB" smtClean="0"/>
              <a:t>12/05/2025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ACE99-9CC8-4AC5-B6E8-A0F81FBB2CE2}" type="slidenum">
              <a:rPr lang="en-GB" smtClean="0"/>
              <a:t>‹#›</a:t>
            </a:fld>
            <a:endParaRPr lang="en-GB"/>
          </a:p>
        </p:txBody>
      </p:sp>
    </p:spTree>
    <p:extLst>
      <p:ext uri="{BB962C8B-B14F-4D97-AF65-F5344CB8AC3E}">
        <p14:creationId xmlns:p14="http://schemas.microsoft.com/office/powerpoint/2010/main" val="315722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46B38A-DE77-4247-8F98-7A3309A53ED1}" type="datetimeFigureOut">
              <a:rPr lang="en-GB" smtClean="0"/>
              <a:t>12/05/2025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ACE99-9CC8-4AC5-B6E8-A0F81FBB2CE2}" type="slidenum">
              <a:rPr lang="en-GB" smtClean="0"/>
              <a:t>‹#›</a:t>
            </a:fld>
            <a:endParaRPr lang="en-GB"/>
          </a:p>
        </p:txBody>
      </p:sp>
    </p:spTree>
    <p:extLst>
      <p:ext uri="{BB962C8B-B14F-4D97-AF65-F5344CB8AC3E}">
        <p14:creationId xmlns:p14="http://schemas.microsoft.com/office/powerpoint/2010/main" val="2728020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611875"/>
            <a:ext cx="9229561" cy="256568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42761" y="1611875"/>
            <a:ext cx="27153637" cy="256568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46B38A-DE77-4247-8F98-7A3309A53ED1}" type="datetimeFigureOut">
              <a:rPr lang="en-GB" smtClean="0"/>
              <a:t>12/05/2025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ACE99-9CC8-4AC5-B6E8-A0F81FBB2CE2}" type="slidenum">
              <a:rPr lang="en-GB" smtClean="0"/>
              <a:t>‹#›</a:t>
            </a:fld>
            <a:endParaRPr lang="en-GB"/>
          </a:p>
        </p:txBody>
      </p:sp>
    </p:spTree>
    <p:extLst>
      <p:ext uri="{BB962C8B-B14F-4D97-AF65-F5344CB8AC3E}">
        <p14:creationId xmlns:p14="http://schemas.microsoft.com/office/powerpoint/2010/main" val="1324623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46B38A-DE77-4247-8F98-7A3309A53ED1}" type="datetimeFigureOut">
              <a:rPr lang="en-GB" smtClean="0"/>
              <a:t>12/05/2025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ACE99-9CC8-4AC5-B6E8-A0F81FBB2CE2}" type="slidenum">
              <a:rPr lang="en-GB" smtClean="0"/>
              <a:t>‹#›</a:t>
            </a:fld>
            <a:endParaRPr lang="en-GB"/>
          </a:p>
        </p:txBody>
      </p:sp>
    </p:spTree>
    <p:extLst>
      <p:ext uri="{BB962C8B-B14F-4D97-AF65-F5344CB8AC3E}">
        <p14:creationId xmlns:p14="http://schemas.microsoft.com/office/powerpoint/2010/main" val="3966081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20467" y="7547788"/>
            <a:ext cx="36918246" cy="12593645"/>
          </a:xfrm>
        </p:spPr>
        <p:txBody>
          <a:bodyPr anchor="b"/>
          <a:lstStyle>
            <a:lvl1pPr>
              <a:defRPr sz="26488"/>
            </a:lvl1pPr>
          </a:lstStyle>
          <a:p>
            <a:r>
              <a:rPr lang="en-US"/>
              <a:t>Click to edit Master title style</a:t>
            </a:r>
            <a:endParaRPr lang="en-US" dirty="0"/>
          </a:p>
        </p:txBody>
      </p:sp>
      <p:sp>
        <p:nvSpPr>
          <p:cNvPr id="3" name="Text Placeholder 2"/>
          <p:cNvSpPr>
            <a:spLocks noGrp="1"/>
          </p:cNvSpPr>
          <p:nvPr>
            <p:ph type="body" idx="1"/>
          </p:nvPr>
        </p:nvSpPr>
        <p:spPr>
          <a:xfrm>
            <a:off x="2920467" y="20260574"/>
            <a:ext cx="36918246" cy="6622701"/>
          </a:xfrm>
        </p:spPr>
        <p:txBody>
          <a:bodyPr/>
          <a:lstStyle>
            <a:lvl1pPr marL="0" indent="0">
              <a:buNone/>
              <a:defRPr sz="10595">
                <a:solidFill>
                  <a:schemeClr val="tx1">
                    <a:tint val="82000"/>
                  </a:schemeClr>
                </a:solidFill>
              </a:defRPr>
            </a:lvl1pPr>
            <a:lvl2pPr marL="2018355" indent="0">
              <a:buNone/>
              <a:defRPr sz="8829">
                <a:solidFill>
                  <a:schemeClr val="tx1">
                    <a:tint val="82000"/>
                  </a:schemeClr>
                </a:solidFill>
              </a:defRPr>
            </a:lvl2pPr>
            <a:lvl3pPr marL="4036710" indent="0">
              <a:buNone/>
              <a:defRPr sz="7946">
                <a:solidFill>
                  <a:schemeClr val="tx1">
                    <a:tint val="82000"/>
                  </a:schemeClr>
                </a:solidFill>
              </a:defRPr>
            </a:lvl3pPr>
            <a:lvl4pPr marL="6055065" indent="0">
              <a:buNone/>
              <a:defRPr sz="7063">
                <a:solidFill>
                  <a:schemeClr val="tx1">
                    <a:tint val="82000"/>
                  </a:schemeClr>
                </a:solidFill>
              </a:defRPr>
            </a:lvl4pPr>
            <a:lvl5pPr marL="8073420" indent="0">
              <a:buNone/>
              <a:defRPr sz="7063">
                <a:solidFill>
                  <a:schemeClr val="tx1">
                    <a:tint val="82000"/>
                  </a:schemeClr>
                </a:solidFill>
              </a:defRPr>
            </a:lvl5pPr>
            <a:lvl6pPr marL="10091776" indent="0">
              <a:buNone/>
              <a:defRPr sz="7063">
                <a:solidFill>
                  <a:schemeClr val="tx1">
                    <a:tint val="82000"/>
                  </a:schemeClr>
                </a:solidFill>
              </a:defRPr>
            </a:lvl6pPr>
            <a:lvl7pPr marL="12110131" indent="0">
              <a:buNone/>
              <a:defRPr sz="7063">
                <a:solidFill>
                  <a:schemeClr val="tx1">
                    <a:tint val="82000"/>
                  </a:schemeClr>
                </a:solidFill>
              </a:defRPr>
            </a:lvl7pPr>
            <a:lvl8pPr marL="14128486" indent="0">
              <a:buNone/>
              <a:defRPr sz="7063">
                <a:solidFill>
                  <a:schemeClr val="tx1">
                    <a:tint val="82000"/>
                  </a:schemeClr>
                </a:solidFill>
              </a:defRPr>
            </a:lvl8pPr>
            <a:lvl9pPr marL="16146841" indent="0">
              <a:buNone/>
              <a:defRPr sz="7063">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46B38A-DE77-4247-8F98-7A3309A53ED1}" type="datetimeFigureOut">
              <a:rPr lang="en-GB" smtClean="0"/>
              <a:t>12/05/2025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ACE99-9CC8-4AC5-B6E8-A0F81FBB2CE2}" type="slidenum">
              <a:rPr lang="en-GB" smtClean="0"/>
              <a:t>‹#›</a:t>
            </a:fld>
            <a:endParaRPr lang="en-GB"/>
          </a:p>
        </p:txBody>
      </p:sp>
    </p:spTree>
    <p:extLst>
      <p:ext uri="{BB962C8B-B14F-4D97-AF65-F5344CB8AC3E}">
        <p14:creationId xmlns:p14="http://schemas.microsoft.com/office/powerpoint/2010/main" val="3588963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42759" y="8059374"/>
            <a:ext cx="18191599"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669405" y="8059374"/>
            <a:ext cx="18191599"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46B38A-DE77-4247-8F98-7A3309A53ED1}" type="datetimeFigureOut">
              <a:rPr lang="en-GB" smtClean="0"/>
              <a:t>12/05/2025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0ACE99-9CC8-4AC5-B6E8-A0F81FBB2CE2}" type="slidenum">
              <a:rPr lang="en-GB" smtClean="0"/>
              <a:t>‹#›</a:t>
            </a:fld>
            <a:endParaRPr lang="en-GB"/>
          </a:p>
        </p:txBody>
      </p:sp>
    </p:spTree>
    <p:extLst>
      <p:ext uri="{BB962C8B-B14F-4D97-AF65-F5344CB8AC3E}">
        <p14:creationId xmlns:p14="http://schemas.microsoft.com/office/powerpoint/2010/main" val="1774972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48334" y="1611882"/>
            <a:ext cx="36918246" cy="585180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48339" y="7421634"/>
            <a:ext cx="18107995"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en-US"/>
              <a:t>Click to edit Master text styles</a:t>
            </a:r>
          </a:p>
        </p:txBody>
      </p:sp>
      <p:sp>
        <p:nvSpPr>
          <p:cNvPr id="4" name="Content Placeholder 3"/>
          <p:cNvSpPr>
            <a:spLocks noGrp="1"/>
          </p:cNvSpPr>
          <p:nvPr>
            <p:ph sz="half" idx="2"/>
          </p:nvPr>
        </p:nvSpPr>
        <p:spPr>
          <a:xfrm>
            <a:off x="2948339" y="11058863"/>
            <a:ext cx="18107995"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1669408" y="7421634"/>
            <a:ext cx="18197174"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en-US"/>
              <a:t>Click to edit Master text styles</a:t>
            </a:r>
          </a:p>
        </p:txBody>
      </p:sp>
      <p:sp>
        <p:nvSpPr>
          <p:cNvPr id="6" name="Content Placeholder 5"/>
          <p:cNvSpPr>
            <a:spLocks noGrp="1"/>
          </p:cNvSpPr>
          <p:nvPr>
            <p:ph sz="quarter" idx="4"/>
          </p:nvPr>
        </p:nvSpPr>
        <p:spPr>
          <a:xfrm>
            <a:off x="21669408" y="11058863"/>
            <a:ext cx="18197174"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46B38A-DE77-4247-8F98-7A3309A53ED1}" type="datetimeFigureOut">
              <a:rPr lang="en-GB" smtClean="0"/>
              <a:t>12/05/2025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0ACE99-9CC8-4AC5-B6E8-A0F81FBB2CE2}" type="slidenum">
              <a:rPr lang="en-GB" smtClean="0"/>
              <a:t>‹#›</a:t>
            </a:fld>
            <a:endParaRPr lang="en-GB"/>
          </a:p>
        </p:txBody>
      </p:sp>
    </p:spTree>
    <p:extLst>
      <p:ext uri="{BB962C8B-B14F-4D97-AF65-F5344CB8AC3E}">
        <p14:creationId xmlns:p14="http://schemas.microsoft.com/office/powerpoint/2010/main" val="2766867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46B38A-DE77-4247-8F98-7A3309A53ED1}" type="datetimeFigureOut">
              <a:rPr lang="en-GB" smtClean="0"/>
              <a:t>12/05/2025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0ACE99-9CC8-4AC5-B6E8-A0F81FBB2CE2}" type="slidenum">
              <a:rPr lang="en-GB" smtClean="0"/>
              <a:t>‹#›</a:t>
            </a:fld>
            <a:endParaRPr lang="en-GB"/>
          </a:p>
        </p:txBody>
      </p:sp>
    </p:spTree>
    <p:extLst>
      <p:ext uri="{BB962C8B-B14F-4D97-AF65-F5344CB8AC3E}">
        <p14:creationId xmlns:p14="http://schemas.microsoft.com/office/powerpoint/2010/main" val="789274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6B38A-DE77-4247-8F98-7A3309A53ED1}" type="datetimeFigureOut">
              <a:rPr lang="en-GB" smtClean="0"/>
              <a:t>12/05/2025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0ACE99-9CC8-4AC5-B6E8-A0F81FBB2CE2}" type="slidenum">
              <a:rPr lang="en-GB" smtClean="0"/>
              <a:t>‹#›</a:t>
            </a:fld>
            <a:endParaRPr lang="en-GB"/>
          </a:p>
        </p:txBody>
      </p:sp>
    </p:spTree>
    <p:extLst>
      <p:ext uri="{BB962C8B-B14F-4D97-AF65-F5344CB8AC3E}">
        <p14:creationId xmlns:p14="http://schemas.microsoft.com/office/powerpoint/2010/main" val="3326177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en-US"/>
              <a:t>Click to edit Master title style</a:t>
            </a:r>
            <a:endParaRPr lang="en-US" dirty="0"/>
          </a:p>
        </p:txBody>
      </p:sp>
      <p:sp>
        <p:nvSpPr>
          <p:cNvPr id="3" name="Content Placeholder 2"/>
          <p:cNvSpPr>
            <a:spLocks noGrp="1"/>
          </p:cNvSpPr>
          <p:nvPr>
            <p:ph idx="1"/>
          </p:nvPr>
        </p:nvSpPr>
        <p:spPr>
          <a:xfrm>
            <a:off x="18197174" y="4359077"/>
            <a:ext cx="21669405" cy="21515024"/>
          </a:xfrm>
        </p:spPr>
        <p:txBody>
          <a:bodyPr/>
          <a:lstStyle>
            <a:lvl1pPr>
              <a:defRPr sz="14127"/>
            </a:lvl1pPr>
            <a:lvl2pPr>
              <a:defRPr sz="12361"/>
            </a:lvl2pPr>
            <a:lvl3pPr>
              <a:defRPr sz="10595"/>
            </a:lvl3pPr>
            <a:lvl4pPr>
              <a:defRPr sz="8829"/>
            </a:lvl4pPr>
            <a:lvl5pPr>
              <a:defRPr sz="8829"/>
            </a:lvl5pPr>
            <a:lvl6pPr>
              <a:defRPr sz="8829"/>
            </a:lvl6pPr>
            <a:lvl7pPr>
              <a:defRPr sz="8829"/>
            </a:lvl7pPr>
            <a:lvl8pPr>
              <a:defRPr sz="8829"/>
            </a:lvl8pPr>
            <a:lvl9pPr>
              <a:defRPr sz="882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en-US"/>
              <a:t>Click to edit Master text styles</a:t>
            </a:r>
          </a:p>
        </p:txBody>
      </p:sp>
      <p:sp>
        <p:nvSpPr>
          <p:cNvPr id="5" name="Date Placeholder 4"/>
          <p:cNvSpPr>
            <a:spLocks noGrp="1"/>
          </p:cNvSpPr>
          <p:nvPr>
            <p:ph type="dt" sz="half" idx="10"/>
          </p:nvPr>
        </p:nvSpPr>
        <p:spPr/>
        <p:txBody>
          <a:bodyPr/>
          <a:lstStyle/>
          <a:p>
            <a:fld id="{7F46B38A-DE77-4247-8F98-7A3309A53ED1}" type="datetimeFigureOut">
              <a:rPr lang="en-GB" smtClean="0"/>
              <a:t>12/05/2025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0ACE99-9CC8-4AC5-B6E8-A0F81FBB2CE2}" type="slidenum">
              <a:rPr lang="en-GB" smtClean="0"/>
              <a:t>‹#›</a:t>
            </a:fld>
            <a:endParaRPr lang="en-GB"/>
          </a:p>
        </p:txBody>
      </p:sp>
    </p:spTree>
    <p:extLst>
      <p:ext uri="{BB962C8B-B14F-4D97-AF65-F5344CB8AC3E}">
        <p14:creationId xmlns:p14="http://schemas.microsoft.com/office/powerpoint/2010/main" val="3389528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en-US"/>
              <a:t>Click to edit Master title style</a:t>
            </a:r>
            <a:endParaRPr lang="en-US" dirty="0"/>
          </a:p>
        </p:txBody>
      </p:sp>
      <p:sp>
        <p:nvSpPr>
          <p:cNvPr id="3" name="Picture Placeholder 2"/>
          <p:cNvSpPr>
            <a:spLocks noGrp="1" noChangeAspect="1"/>
          </p:cNvSpPr>
          <p:nvPr>
            <p:ph type="pic" idx="1"/>
          </p:nvPr>
        </p:nvSpPr>
        <p:spPr>
          <a:xfrm>
            <a:off x="18197174" y="4359077"/>
            <a:ext cx="21669405" cy="21515024"/>
          </a:xfrm>
        </p:spPr>
        <p:txBody>
          <a:bodyPr anchor="t"/>
          <a:lstStyle>
            <a:lvl1pPr marL="0" indent="0">
              <a:buNone/>
              <a:defRPr sz="14127"/>
            </a:lvl1pPr>
            <a:lvl2pPr marL="2018355" indent="0">
              <a:buNone/>
              <a:defRPr sz="12361"/>
            </a:lvl2pPr>
            <a:lvl3pPr marL="4036710" indent="0">
              <a:buNone/>
              <a:defRPr sz="10595"/>
            </a:lvl3pPr>
            <a:lvl4pPr marL="6055065" indent="0">
              <a:buNone/>
              <a:defRPr sz="8829"/>
            </a:lvl4pPr>
            <a:lvl5pPr marL="8073420" indent="0">
              <a:buNone/>
              <a:defRPr sz="8829"/>
            </a:lvl5pPr>
            <a:lvl6pPr marL="10091776" indent="0">
              <a:buNone/>
              <a:defRPr sz="8829"/>
            </a:lvl6pPr>
            <a:lvl7pPr marL="12110131" indent="0">
              <a:buNone/>
              <a:defRPr sz="8829"/>
            </a:lvl7pPr>
            <a:lvl8pPr marL="14128486" indent="0">
              <a:buNone/>
              <a:defRPr sz="8829"/>
            </a:lvl8pPr>
            <a:lvl9pPr marL="16146841" indent="0">
              <a:buNone/>
              <a:defRPr sz="8829"/>
            </a:lvl9pPr>
          </a:lstStyle>
          <a:p>
            <a:r>
              <a:rPr lang="en-US"/>
              <a:t>Click icon to add picture</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en-US"/>
              <a:t>Click to edit Master text styles</a:t>
            </a:r>
          </a:p>
        </p:txBody>
      </p:sp>
      <p:sp>
        <p:nvSpPr>
          <p:cNvPr id="5" name="Date Placeholder 4"/>
          <p:cNvSpPr>
            <a:spLocks noGrp="1"/>
          </p:cNvSpPr>
          <p:nvPr>
            <p:ph type="dt" sz="half" idx="10"/>
          </p:nvPr>
        </p:nvSpPr>
        <p:spPr/>
        <p:txBody>
          <a:bodyPr/>
          <a:lstStyle/>
          <a:p>
            <a:fld id="{7F46B38A-DE77-4247-8F98-7A3309A53ED1}" type="datetimeFigureOut">
              <a:rPr lang="en-GB" smtClean="0"/>
              <a:t>12/05/2025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0ACE99-9CC8-4AC5-B6E8-A0F81FBB2CE2}" type="slidenum">
              <a:rPr lang="en-GB" smtClean="0"/>
              <a:t>‹#›</a:t>
            </a:fld>
            <a:endParaRPr lang="en-GB"/>
          </a:p>
        </p:txBody>
      </p:sp>
    </p:spTree>
    <p:extLst>
      <p:ext uri="{BB962C8B-B14F-4D97-AF65-F5344CB8AC3E}">
        <p14:creationId xmlns:p14="http://schemas.microsoft.com/office/powerpoint/2010/main" val="2848466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82000"/>
                  </a:schemeClr>
                </a:solidFill>
              </a:defRPr>
            </a:lvl1pPr>
          </a:lstStyle>
          <a:p>
            <a:fld id="{7F46B38A-DE77-4247-8F98-7A3309A53ED1}" type="datetimeFigureOut">
              <a:rPr lang="en-GB" smtClean="0"/>
              <a:t>12/05/2025</a:t>
            </a:fld>
            <a:endParaRPr lang="en-GB"/>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82000"/>
                  </a:schemeClr>
                </a:solidFill>
              </a:defRPr>
            </a:lvl1pPr>
          </a:lstStyle>
          <a:p>
            <a:fld id="{700ACE99-9CC8-4AC5-B6E8-A0F81FBB2CE2}" type="slidenum">
              <a:rPr lang="en-GB" smtClean="0"/>
              <a:t>‹#›</a:t>
            </a:fld>
            <a:endParaRPr lang="en-GB"/>
          </a:p>
        </p:txBody>
      </p:sp>
    </p:spTree>
    <p:extLst>
      <p:ext uri="{BB962C8B-B14F-4D97-AF65-F5344CB8AC3E}">
        <p14:creationId xmlns:p14="http://schemas.microsoft.com/office/powerpoint/2010/main" val="9271065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2DB665AE-F6B6-5CF8-1214-0DE3C8C327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236414" y="26962487"/>
            <a:ext cx="9943258" cy="297187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Rounded Corners 5">
            <a:extLst>
              <a:ext uri="{FF2B5EF4-FFF2-40B4-BE49-F238E27FC236}">
                <a16:creationId xmlns:a16="http://schemas.microsoft.com/office/drawing/2014/main" id="{AF2387A0-0BB7-97D3-22A5-F9B5CEB25681}"/>
              </a:ext>
            </a:extLst>
          </p:cNvPr>
          <p:cNvSpPr/>
          <p:nvPr/>
        </p:nvSpPr>
        <p:spPr>
          <a:xfrm>
            <a:off x="624092" y="340854"/>
            <a:ext cx="41555580" cy="4679577"/>
          </a:xfrm>
          <a:prstGeom prst="roundRect">
            <a:avLst/>
          </a:prstGeom>
          <a:solidFill>
            <a:srgbClr val="170D38"/>
          </a:solidFill>
          <a:ln>
            <a:solidFill>
              <a:srgbClr val="170D3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9600" dirty="0">
                <a:latin typeface="Degular Display Black" panose="020B0904050503060204" pitchFamily="34" charset="0"/>
              </a:rPr>
              <a:t>An Investigation into ISO 17025 Adherence Rates within UK Policing Digital Forensic Units</a:t>
            </a:r>
          </a:p>
          <a:p>
            <a:pPr algn="ctr"/>
            <a:r>
              <a:rPr lang="en-GB" sz="7200" u="sng" dirty="0">
                <a:latin typeface="Degular Display Black" panose="020B0904050503060204" pitchFamily="34" charset="0"/>
              </a:rPr>
              <a:t>Minnie Ball</a:t>
            </a:r>
            <a:r>
              <a:rPr lang="en-GB" sz="7200" dirty="0">
                <a:latin typeface="Degular Display Black" panose="020B0904050503060204" pitchFamily="34" charset="0"/>
              </a:rPr>
              <a:t>, Adam Newberry</a:t>
            </a:r>
          </a:p>
          <a:p>
            <a:pPr algn="ctr"/>
            <a:r>
              <a:rPr lang="en-GB" sz="4000" dirty="0">
                <a:latin typeface="Plus Jakarta Sans" pitchFamily="2" charset="0"/>
                <a:cs typeface="Plus Jakarta Sans" pitchFamily="2" charset="0"/>
              </a:rPr>
              <a:t>School of Health, Education, Policing &amp; Sciences, University of Staffordshire, ST4 2DF</a:t>
            </a:r>
          </a:p>
        </p:txBody>
      </p:sp>
      <p:sp>
        <p:nvSpPr>
          <p:cNvPr id="17" name="Rectangle: Rounded Corners 16">
            <a:extLst>
              <a:ext uri="{FF2B5EF4-FFF2-40B4-BE49-F238E27FC236}">
                <a16:creationId xmlns:a16="http://schemas.microsoft.com/office/drawing/2014/main" id="{AC95B296-FEE5-F471-CE18-34ED2393B8CC}"/>
              </a:ext>
            </a:extLst>
          </p:cNvPr>
          <p:cNvSpPr/>
          <p:nvPr/>
        </p:nvSpPr>
        <p:spPr>
          <a:xfrm>
            <a:off x="13925991" y="14843633"/>
            <a:ext cx="12947088" cy="1277214"/>
          </a:xfrm>
          <a:prstGeom prst="roundRect">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2800" b="1" i="1" dirty="0">
                <a:solidFill>
                  <a:schemeClr val="tx1"/>
                </a:solidFill>
                <a:latin typeface="Plus Jakarta Sans" pitchFamily="2" charset="0"/>
                <a:cs typeface="Plus Jakarta Sans" pitchFamily="2" charset="0"/>
              </a:rPr>
              <a:t>Fig 1.: shows how many DF elements each police force in the UK, which hold accreditation to the ISO 17025 standard </a:t>
            </a:r>
            <a:endParaRPr lang="en-GB" b="1" i="1" dirty="0">
              <a:solidFill>
                <a:schemeClr val="tx1"/>
              </a:solidFill>
              <a:latin typeface="Plus Jakarta Sans" pitchFamily="2" charset="0"/>
              <a:cs typeface="Plus Jakarta Sans" pitchFamily="2" charset="0"/>
            </a:endParaRPr>
          </a:p>
        </p:txBody>
      </p:sp>
      <p:sp>
        <p:nvSpPr>
          <p:cNvPr id="20" name="Rectangle: Rounded Corners 19">
            <a:extLst>
              <a:ext uri="{FF2B5EF4-FFF2-40B4-BE49-F238E27FC236}">
                <a16:creationId xmlns:a16="http://schemas.microsoft.com/office/drawing/2014/main" id="{35F4D4A4-2253-670B-61B1-F870A0C0F97A}"/>
              </a:ext>
            </a:extLst>
          </p:cNvPr>
          <p:cNvSpPr/>
          <p:nvPr/>
        </p:nvSpPr>
        <p:spPr>
          <a:xfrm flipV="1">
            <a:off x="160314" y="26165142"/>
            <a:ext cx="4800791" cy="3924242"/>
          </a:xfrm>
          <a:prstGeom prst="round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dirty="0"/>
          </a:p>
        </p:txBody>
      </p:sp>
      <p:sp>
        <p:nvSpPr>
          <p:cNvPr id="21" name="Rectangle: Rounded Corners 20">
            <a:extLst>
              <a:ext uri="{FF2B5EF4-FFF2-40B4-BE49-F238E27FC236}">
                <a16:creationId xmlns:a16="http://schemas.microsoft.com/office/drawing/2014/main" id="{F7DEC5C0-41CA-7B8D-0016-2DF4B24BBE26}"/>
              </a:ext>
            </a:extLst>
          </p:cNvPr>
          <p:cNvSpPr/>
          <p:nvPr/>
        </p:nvSpPr>
        <p:spPr>
          <a:xfrm>
            <a:off x="4548091" y="25701108"/>
            <a:ext cx="27688322" cy="7485308"/>
          </a:xfrm>
          <a:prstGeom prst="roundRect">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lIns="90000" rtlCol="0" anchor="t"/>
          <a:lstStyle/>
          <a:p>
            <a:r>
              <a:rPr lang="en-GB" sz="4400" b="1" u="sng" dirty="0">
                <a:solidFill>
                  <a:schemeClr val="tx1"/>
                </a:solidFill>
                <a:latin typeface="Plus Jakarta Sans" pitchFamily="2" charset="0"/>
                <a:cs typeface="Plus Jakarta Sans" pitchFamily="2" charset="0"/>
              </a:rPr>
              <a:t>References</a:t>
            </a:r>
            <a:endParaRPr lang="en-GB" sz="1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buNone/>
            </a:pPr>
            <a:r>
              <a:rPr lang="en-GB" sz="1200" dirty="0">
                <a:solidFill>
                  <a:schemeClr val="tx1"/>
                </a:solidFill>
                <a:latin typeface="Plus Jakarta Sans" pitchFamily="2" charset="0"/>
              </a:rPr>
              <a:t>-  East Midlands Special Operations Unit (2025). About us | EMSOU | Five Forces, One Team | Regional Organised Crime Unit (ROCU). [online] EMSOU. Available at: https://</a:t>
            </a:r>
            <a:r>
              <a:rPr lang="en-GB" sz="1200" dirty="0" err="1">
                <a:solidFill>
                  <a:schemeClr val="tx1"/>
                </a:solidFill>
                <a:latin typeface="Plus Jakarta Sans" pitchFamily="2" charset="0"/>
              </a:rPr>
              <a:t>www.emsou.police.uk</a:t>
            </a:r>
            <a:r>
              <a:rPr lang="en-GB" sz="1200" dirty="0">
                <a:solidFill>
                  <a:schemeClr val="tx1"/>
                </a:solidFill>
                <a:latin typeface="Plus Jakarta Sans" pitchFamily="2" charset="0"/>
              </a:rPr>
              <a:t>/about [Accessed 3 Mar. 2025].</a:t>
            </a:r>
          </a:p>
          <a:p>
            <a:pPr>
              <a:buNone/>
            </a:pPr>
            <a:r>
              <a:rPr lang="en-GB" sz="1200" dirty="0">
                <a:solidFill>
                  <a:schemeClr val="tx1"/>
                </a:solidFill>
                <a:latin typeface="Plus Jakarta Sans" pitchFamily="2" charset="0"/>
              </a:rPr>
              <a:t>- Avon and Somerset Police and Crime Commissioner (2023). ‘DIGITAL FORENSICS: AN INSPECTION INTO HOW WELL THE POLICE AND OTHER AGENCIES USE DIGITAL FORENSICS IN THEIR INVESTIGATIONS’ PUBLISHED BY HMICFRS ON 1ST DECEMBER 2022 AVON &amp; SOMERSET PCC REPONSE DATED 26TH JANUARY 2023. [online] Available at: https://</a:t>
            </a:r>
            <a:r>
              <a:rPr lang="en-GB" sz="1200" dirty="0" err="1">
                <a:solidFill>
                  <a:schemeClr val="tx1"/>
                </a:solidFill>
                <a:latin typeface="Plus Jakarta Sans" pitchFamily="2" charset="0"/>
              </a:rPr>
              <a:t>www.avonandsomerset-pcc.gov.uk</a:t>
            </a:r>
            <a:r>
              <a:rPr lang="en-GB" sz="1200" dirty="0">
                <a:solidFill>
                  <a:schemeClr val="tx1"/>
                </a:solidFill>
                <a:latin typeface="Plus Jakarta Sans" pitchFamily="2" charset="0"/>
              </a:rPr>
              <a:t>/</a:t>
            </a:r>
            <a:r>
              <a:rPr lang="en-GB" sz="1200" dirty="0" err="1">
                <a:solidFill>
                  <a:schemeClr val="tx1"/>
                </a:solidFill>
                <a:latin typeface="Plus Jakarta Sans" pitchFamily="2" charset="0"/>
              </a:rPr>
              <a:t>wp</a:t>
            </a:r>
            <a:r>
              <a:rPr lang="en-GB" sz="1200" dirty="0">
                <a:solidFill>
                  <a:schemeClr val="tx1"/>
                </a:solidFill>
                <a:latin typeface="Plus Jakarta Sans" pitchFamily="2" charset="0"/>
              </a:rPr>
              <a:t>-content/uploads/2023/02/PCC-response-Digital-forensics-1.pdf [Accessed 7 Apr. 2025].</a:t>
            </a:r>
          </a:p>
          <a:p>
            <a:pPr>
              <a:buNone/>
            </a:pPr>
            <a:r>
              <a:rPr lang="en-GB" sz="1200" dirty="0">
                <a:solidFill>
                  <a:schemeClr val="tx1"/>
                </a:solidFill>
                <a:latin typeface="Plus Jakarta Sans" pitchFamily="2" charset="0"/>
              </a:rPr>
              <a:t>- </a:t>
            </a:r>
            <a:r>
              <a:rPr lang="en-GB" sz="1200" dirty="0" err="1">
                <a:solidFill>
                  <a:schemeClr val="tx1"/>
                </a:solidFill>
                <a:latin typeface="Plus Jakarta Sans" pitchFamily="2" charset="0"/>
              </a:rPr>
              <a:t>Clewlow</a:t>
            </a:r>
            <a:r>
              <a:rPr lang="en-GB" sz="1200" dirty="0">
                <a:solidFill>
                  <a:schemeClr val="tx1"/>
                </a:solidFill>
                <a:latin typeface="Plus Jakarta Sans" pitchFamily="2" charset="0"/>
              </a:rPr>
              <a:t>, J. (2023). The Science of ISO 17025: How </a:t>
            </a:r>
            <a:r>
              <a:rPr lang="en-GB" sz="1200" dirty="0" err="1">
                <a:solidFill>
                  <a:schemeClr val="tx1"/>
                </a:solidFill>
                <a:latin typeface="Plus Jakarta Sans" pitchFamily="2" charset="0"/>
              </a:rPr>
              <a:t>Sytech</a:t>
            </a:r>
            <a:r>
              <a:rPr lang="en-GB" sz="1200" dirty="0">
                <a:solidFill>
                  <a:schemeClr val="tx1"/>
                </a:solidFill>
                <a:latin typeface="Plus Jakarta Sans" pitchFamily="2" charset="0"/>
              </a:rPr>
              <a:t> can Help You Gain and Maintain ISO 17025 Accreditation - </a:t>
            </a:r>
            <a:r>
              <a:rPr lang="en-GB" sz="1200" dirty="0" err="1">
                <a:solidFill>
                  <a:schemeClr val="tx1"/>
                </a:solidFill>
                <a:latin typeface="Plus Jakarta Sans" pitchFamily="2" charset="0"/>
              </a:rPr>
              <a:t>Sytech</a:t>
            </a:r>
            <a:r>
              <a:rPr lang="en-GB" sz="1200" dirty="0">
                <a:solidFill>
                  <a:schemeClr val="tx1"/>
                </a:solidFill>
                <a:latin typeface="Plus Jakarta Sans" pitchFamily="2" charset="0"/>
              </a:rPr>
              <a:t> Consultants. [online] </a:t>
            </a:r>
            <a:r>
              <a:rPr lang="en-GB" sz="1200" dirty="0" err="1">
                <a:solidFill>
                  <a:schemeClr val="tx1"/>
                </a:solidFill>
                <a:latin typeface="Plus Jakarta Sans" pitchFamily="2" charset="0"/>
              </a:rPr>
              <a:t>Sytech</a:t>
            </a:r>
            <a:r>
              <a:rPr lang="en-GB" sz="1200" dirty="0">
                <a:solidFill>
                  <a:schemeClr val="tx1"/>
                </a:solidFill>
                <a:latin typeface="Plus Jakarta Sans" pitchFamily="2" charset="0"/>
              </a:rPr>
              <a:t> Consultants -. Available at: https://</a:t>
            </a:r>
            <a:r>
              <a:rPr lang="en-GB" sz="1200" dirty="0" err="1">
                <a:solidFill>
                  <a:schemeClr val="tx1"/>
                </a:solidFill>
                <a:latin typeface="Plus Jakarta Sans" pitchFamily="2" charset="0"/>
              </a:rPr>
              <a:t>sytech-consultants.com</a:t>
            </a:r>
            <a:r>
              <a:rPr lang="en-GB" sz="1200" dirty="0">
                <a:solidFill>
                  <a:schemeClr val="tx1"/>
                </a:solidFill>
                <a:latin typeface="Plus Jakarta Sans" pitchFamily="2" charset="0"/>
              </a:rPr>
              <a:t>/the-science-of-iso-17025-how-sytech-can-help-you-gain-and-maintain-iso-17025-accreditation/ [Accessed 5 Apr. 2025].</a:t>
            </a:r>
          </a:p>
          <a:p>
            <a:pPr>
              <a:buNone/>
            </a:pPr>
            <a:r>
              <a:rPr lang="en-GB" sz="1200" dirty="0">
                <a:solidFill>
                  <a:schemeClr val="tx1"/>
                </a:solidFill>
                <a:latin typeface="Plus Jakarta Sans" pitchFamily="2" charset="0"/>
              </a:rPr>
              <a:t>- Gogolin, G., Ciaramitaro, B.L., Emerick, G., Otting, J. and Velislav Pavlov (2013). Digital Forensics Explained. Boca Raton ; London ; New York: </a:t>
            </a:r>
            <a:r>
              <a:rPr lang="en-GB" sz="1200" dirty="0" err="1">
                <a:solidFill>
                  <a:schemeClr val="tx1"/>
                </a:solidFill>
                <a:latin typeface="Plus Jakarta Sans" pitchFamily="2" charset="0"/>
              </a:rPr>
              <a:t>Crc</a:t>
            </a:r>
            <a:r>
              <a:rPr lang="en-GB" sz="1200" dirty="0">
                <a:solidFill>
                  <a:schemeClr val="tx1"/>
                </a:solidFill>
                <a:latin typeface="Plus Jakarta Sans" pitchFamily="2" charset="0"/>
              </a:rPr>
              <a:t> Press, Taylor &amp; Francis Group, pp.1–17.</a:t>
            </a:r>
          </a:p>
          <a:p>
            <a:pPr>
              <a:buNone/>
            </a:pPr>
            <a:r>
              <a:rPr lang="en-GB" sz="1200" dirty="0">
                <a:solidFill>
                  <a:schemeClr val="tx1"/>
                </a:solidFill>
                <a:latin typeface="Plus Jakarta Sans" pitchFamily="2" charset="0"/>
              </a:rPr>
              <a:t>- HMICFRS (2022). An inspection into how well the police and other agencies use digital forensics in their investigations. [online] His Majesty’s Inspectorate of Constabulary and Fire &amp; Rescue Services. Available at: https://</a:t>
            </a:r>
            <a:r>
              <a:rPr lang="en-GB" sz="1200" dirty="0" err="1">
                <a:solidFill>
                  <a:schemeClr val="tx1"/>
                </a:solidFill>
                <a:latin typeface="Plus Jakarta Sans" pitchFamily="2" charset="0"/>
              </a:rPr>
              <a:t>hmicfrs.justiceinspectorates.gov.uk</a:t>
            </a:r>
            <a:r>
              <a:rPr lang="en-GB" sz="1200" dirty="0">
                <a:solidFill>
                  <a:schemeClr val="tx1"/>
                </a:solidFill>
                <a:latin typeface="Plus Jakarta Sans" pitchFamily="2" charset="0"/>
              </a:rPr>
              <a:t>/publication-html/how-well-the-police-and-other-agencies-use-digital-forensics-in-their-investigations/ [Accessed 12 Mar. 2025].</a:t>
            </a:r>
          </a:p>
          <a:p>
            <a:pPr>
              <a:buNone/>
            </a:pPr>
            <a:r>
              <a:rPr lang="en-GB" sz="1200" dirty="0">
                <a:solidFill>
                  <a:schemeClr val="tx1"/>
                </a:solidFill>
                <a:latin typeface="Plus Jakarta Sans" pitchFamily="2" charset="0"/>
              </a:rPr>
              <a:t>- Home Office (2013). Maintaining Quality Forensic Evidence IA No: Summary: Intervention and Options RPC Opinion: Cost of Preferred (or more likely) Option Total Net Present Value Business Net Present Value What policy options have been considered, including any alternatives to regulation? Please justify preferred option (further details in Evidence Base). [online] Available at: https://</a:t>
            </a:r>
            <a:r>
              <a:rPr lang="en-GB" sz="1200" dirty="0" err="1">
                <a:solidFill>
                  <a:schemeClr val="tx1"/>
                </a:solidFill>
                <a:latin typeface="Plus Jakarta Sans" pitchFamily="2" charset="0"/>
              </a:rPr>
              <a:t>assets.publishing.service.gov.uk</a:t>
            </a:r>
            <a:r>
              <a:rPr lang="en-GB" sz="1200" dirty="0">
                <a:solidFill>
                  <a:schemeClr val="tx1"/>
                </a:solidFill>
                <a:latin typeface="Plus Jakarta Sans" pitchFamily="2" charset="0"/>
              </a:rPr>
              <a:t>/media/5a7b9ee4e5274a7202e1859d/131106_IA_on_Forensic_Regulator.pdf [Accessed 3 Apr. 2025].</a:t>
            </a:r>
          </a:p>
          <a:p>
            <a:pPr>
              <a:buNone/>
            </a:pPr>
            <a:r>
              <a:rPr lang="en-GB" sz="1200" dirty="0">
                <a:solidFill>
                  <a:schemeClr val="tx1"/>
                </a:solidFill>
                <a:latin typeface="Plus Jakarta Sans" pitchFamily="2" charset="0"/>
              </a:rPr>
              <a:t>- Home Office (2019). Forensics Review Review of the provision of forensic science to the criminal justice system in England and Wales. [online] GOV.UK. Available at: https://</a:t>
            </a:r>
            <a:r>
              <a:rPr lang="en-GB" sz="1200" dirty="0" err="1">
                <a:solidFill>
                  <a:schemeClr val="tx1"/>
                </a:solidFill>
                <a:latin typeface="Plus Jakarta Sans" pitchFamily="2" charset="0"/>
              </a:rPr>
              <a:t>assets.publishing.service.gov.uk</a:t>
            </a:r>
            <a:r>
              <a:rPr lang="en-GB" sz="1200" dirty="0">
                <a:solidFill>
                  <a:schemeClr val="tx1"/>
                </a:solidFill>
                <a:latin typeface="Plus Jakarta Sans" pitchFamily="2" charset="0"/>
              </a:rPr>
              <a:t>/media/5f43ec1a8fa8f55de565f059/Joint_review_of_forensics_and_implementation_plan__accessible_.pdf [Accessed 7 Apr. 2025].</a:t>
            </a:r>
          </a:p>
          <a:p>
            <a:pPr>
              <a:buNone/>
            </a:pPr>
            <a:r>
              <a:rPr lang="en-GB" sz="1200" dirty="0">
                <a:solidFill>
                  <a:schemeClr val="tx1"/>
                </a:solidFill>
                <a:latin typeface="Plus Jakarta Sans" pitchFamily="2" charset="0"/>
              </a:rPr>
              <a:t>- Information Commissioner’s Office (2021). Mobile phone data extraction by police in Scotland Investigation report. [online] Available at: https://</a:t>
            </a:r>
            <a:r>
              <a:rPr lang="en-GB" sz="1200" dirty="0" err="1">
                <a:solidFill>
                  <a:schemeClr val="tx1"/>
                </a:solidFill>
                <a:latin typeface="Plus Jakarta Sans" pitchFamily="2" charset="0"/>
              </a:rPr>
              <a:t>ico.org.uk</a:t>
            </a:r>
            <a:r>
              <a:rPr lang="en-GB" sz="1200" dirty="0">
                <a:solidFill>
                  <a:schemeClr val="tx1"/>
                </a:solidFill>
                <a:latin typeface="Plus Jakarta Sans" pitchFamily="2" charset="0"/>
              </a:rPr>
              <a:t>/media2/migrated/2620095/ico-investigation-mpe-scotland-202106.pdf [Accessed 7 Apr. 2025].</a:t>
            </a:r>
          </a:p>
          <a:p>
            <a:pPr>
              <a:buNone/>
            </a:pPr>
            <a:r>
              <a:rPr lang="en-GB" sz="1200" dirty="0">
                <a:solidFill>
                  <a:schemeClr val="tx1"/>
                </a:solidFill>
                <a:latin typeface="Plus Jakarta Sans" pitchFamily="2" charset="0"/>
              </a:rPr>
              <a:t>- Leicestershire Police (2025). East Midlands Special Operations Unit (EMSOU). [online] Leicestershire Police. Available at: https://</a:t>
            </a:r>
            <a:r>
              <a:rPr lang="en-GB" sz="1200" dirty="0" err="1">
                <a:solidFill>
                  <a:schemeClr val="tx1"/>
                </a:solidFill>
                <a:latin typeface="Plus Jakarta Sans" pitchFamily="2" charset="0"/>
              </a:rPr>
              <a:t>www.leics.police.uk</a:t>
            </a:r>
            <a:r>
              <a:rPr lang="en-GB" sz="1200" dirty="0">
                <a:solidFill>
                  <a:schemeClr val="tx1"/>
                </a:solidFill>
                <a:latin typeface="Plus Jakarta Sans" pitchFamily="2" charset="0"/>
              </a:rPr>
              <a:t>/police-forces/</a:t>
            </a:r>
            <a:r>
              <a:rPr lang="en-GB" sz="1200" dirty="0" err="1">
                <a:solidFill>
                  <a:schemeClr val="tx1"/>
                </a:solidFill>
                <a:latin typeface="Plus Jakarta Sans" pitchFamily="2" charset="0"/>
              </a:rPr>
              <a:t>leicestershire</a:t>
            </a:r>
            <a:r>
              <a:rPr lang="en-GB" sz="1200" dirty="0">
                <a:solidFill>
                  <a:schemeClr val="tx1"/>
                </a:solidFill>
                <a:latin typeface="Plus Jakarta Sans" pitchFamily="2" charset="0"/>
              </a:rPr>
              <a:t>-police/areas/</a:t>
            </a:r>
            <a:r>
              <a:rPr lang="en-GB" sz="1200" dirty="0" err="1">
                <a:solidFill>
                  <a:schemeClr val="tx1"/>
                </a:solidFill>
                <a:latin typeface="Plus Jakarta Sans" pitchFamily="2" charset="0"/>
              </a:rPr>
              <a:t>leicestershire</a:t>
            </a:r>
            <a:r>
              <a:rPr lang="en-GB" sz="1200" dirty="0">
                <a:solidFill>
                  <a:schemeClr val="tx1"/>
                </a:solidFill>
                <a:latin typeface="Plus Jakarta Sans" pitchFamily="2" charset="0"/>
              </a:rPr>
              <a:t>-force-content/about-us/about-us/east-midlands-special-operations-unity-</a:t>
            </a:r>
            <a:r>
              <a:rPr lang="en-GB" sz="1200" dirty="0" err="1">
                <a:solidFill>
                  <a:schemeClr val="tx1"/>
                </a:solidFill>
                <a:latin typeface="Plus Jakarta Sans" pitchFamily="2" charset="0"/>
              </a:rPr>
              <a:t>emsou</a:t>
            </a:r>
            <a:r>
              <a:rPr lang="en-GB" sz="1200" dirty="0">
                <a:solidFill>
                  <a:schemeClr val="tx1"/>
                </a:solidFill>
                <a:latin typeface="Plus Jakarta Sans" pitchFamily="2" charset="0"/>
              </a:rPr>
              <a:t>/ [Accessed 3 Mar. 2025].</a:t>
            </a:r>
          </a:p>
          <a:p>
            <a:pPr>
              <a:buNone/>
            </a:pPr>
            <a:r>
              <a:rPr lang="en-GB" sz="1200" dirty="0">
                <a:solidFill>
                  <a:schemeClr val="tx1"/>
                </a:solidFill>
                <a:latin typeface="Plus Jakarta Sans" pitchFamily="2" charset="0"/>
              </a:rPr>
              <a:t>- NQA Certification Body (2015). NQA Certification Body. [online] </a:t>
            </a:r>
            <a:r>
              <a:rPr lang="en-GB" sz="1200" dirty="0" err="1">
                <a:solidFill>
                  <a:schemeClr val="tx1"/>
                </a:solidFill>
                <a:latin typeface="Plus Jakarta Sans" pitchFamily="2" charset="0"/>
              </a:rPr>
              <a:t>Nqa.com</a:t>
            </a:r>
            <a:r>
              <a:rPr lang="en-GB" sz="1200" dirty="0">
                <a:solidFill>
                  <a:schemeClr val="tx1"/>
                </a:solidFill>
                <a:latin typeface="Plus Jakarta Sans" pitchFamily="2" charset="0"/>
              </a:rPr>
              <a:t>. Available at: https://</a:t>
            </a:r>
            <a:r>
              <a:rPr lang="en-GB" sz="1200" dirty="0" err="1">
                <a:solidFill>
                  <a:schemeClr val="tx1"/>
                </a:solidFill>
                <a:latin typeface="Plus Jakarta Sans" pitchFamily="2" charset="0"/>
              </a:rPr>
              <a:t>www.nqa.com</a:t>
            </a:r>
            <a:r>
              <a:rPr lang="en-GB" sz="1200" dirty="0">
                <a:solidFill>
                  <a:schemeClr val="tx1"/>
                </a:solidFill>
                <a:latin typeface="Plus Jakarta Sans" pitchFamily="2" charset="0"/>
              </a:rPr>
              <a:t>/</a:t>
            </a:r>
            <a:r>
              <a:rPr lang="en-GB" sz="1200" dirty="0" err="1">
                <a:solidFill>
                  <a:schemeClr val="tx1"/>
                </a:solidFill>
                <a:latin typeface="Plus Jakarta Sans" pitchFamily="2" charset="0"/>
              </a:rPr>
              <a:t>en</a:t>
            </a:r>
            <a:r>
              <a:rPr lang="en-GB" sz="1200" dirty="0">
                <a:solidFill>
                  <a:schemeClr val="tx1"/>
                </a:solidFill>
                <a:latin typeface="Plus Jakarta Sans" pitchFamily="2" charset="0"/>
              </a:rPr>
              <a:t>-me/resources/blog/june-2024/</a:t>
            </a:r>
            <a:r>
              <a:rPr lang="en-GB" sz="1200" dirty="0" err="1">
                <a:solidFill>
                  <a:schemeClr val="tx1"/>
                </a:solidFill>
                <a:latin typeface="Plus Jakarta Sans" pitchFamily="2" charset="0"/>
              </a:rPr>
              <a:t>dont</a:t>
            </a:r>
            <a:r>
              <a:rPr lang="en-GB" sz="1200" dirty="0">
                <a:solidFill>
                  <a:schemeClr val="tx1"/>
                </a:solidFill>
                <a:latin typeface="Plus Jakarta Sans" pitchFamily="2" charset="0"/>
              </a:rPr>
              <a:t>-wait [Accessed 7 Apr. 2025].</a:t>
            </a:r>
          </a:p>
          <a:p>
            <a:pPr>
              <a:buNone/>
            </a:pPr>
            <a:r>
              <a:rPr lang="en-GB" sz="1200" dirty="0">
                <a:solidFill>
                  <a:schemeClr val="tx1"/>
                </a:solidFill>
                <a:latin typeface="Plus Jakarta Sans" pitchFamily="2" charset="0"/>
              </a:rPr>
              <a:t>- Ofcom (2025). Mobile Phone Usage in the UK 2005-2018 | Statista. [online] Statista. Available at: https://</a:t>
            </a:r>
            <a:r>
              <a:rPr lang="en-GB" sz="1200" dirty="0" err="1">
                <a:solidFill>
                  <a:schemeClr val="tx1"/>
                </a:solidFill>
                <a:latin typeface="Plus Jakarta Sans" pitchFamily="2" charset="0"/>
              </a:rPr>
              <a:t>www.statista.com</a:t>
            </a:r>
            <a:r>
              <a:rPr lang="en-GB" sz="1200" dirty="0">
                <a:solidFill>
                  <a:schemeClr val="tx1"/>
                </a:solidFill>
                <a:latin typeface="Plus Jakarta Sans" pitchFamily="2" charset="0"/>
              </a:rPr>
              <a:t>/statistics/300378/mobile-phone-usage-in-the-</a:t>
            </a:r>
            <a:r>
              <a:rPr lang="en-GB" sz="1200" dirty="0" err="1">
                <a:solidFill>
                  <a:schemeClr val="tx1"/>
                </a:solidFill>
                <a:latin typeface="Plus Jakarta Sans" pitchFamily="2" charset="0"/>
              </a:rPr>
              <a:t>uk</a:t>
            </a:r>
            <a:r>
              <a:rPr lang="en-GB" sz="1200" dirty="0">
                <a:solidFill>
                  <a:schemeClr val="tx1"/>
                </a:solidFill>
                <a:latin typeface="Plus Jakarta Sans" pitchFamily="2" charset="0"/>
              </a:rPr>
              <a:t>/ [Accessed 7 Apr. 2025].</a:t>
            </a:r>
          </a:p>
          <a:p>
            <a:pPr>
              <a:buNone/>
            </a:pPr>
            <a:r>
              <a:rPr lang="en-GB" sz="1200" dirty="0">
                <a:solidFill>
                  <a:schemeClr val="tx1"/>
                </a:solidFill>
                <a:latin typeface="Plus Jakarta Sans" pitchFamily="2" charset="0"/>
              </a:rPr>
              <a:t>- The Royal Borough of Kensington and Chelsea (2021). Parks police service | Royal Borough of Kensington and Chelsea. [online] </a:t>
            </a:r>
            <a:r>
              <a:rPr lang="en-GB" sz="1200" dirty="0" err="1">
                <a:solidFill>
                  <a:schemeClr val="tx1"/>
                </a:solidFill>
                <a:latin typeface="Plus Jakarta Sans" pitchFamily="2" charset="0"/>
              </a:rPr>
              <a:t>Rbkc.gov.uk</a:t>
            </a:r>
            <a:r>
              <a:rPr lang="en-GB" sz="1200" dirty="0">
                <a:solidFill>
                  <a:schemeClr val="tx1"/>
                </a:solidFill>
                <a:latin typeface="Plus Jakarta Sans" pitchFamily="2" charset="0"/>
              </a:rPr>
              <a:t>. Available at: https://</a:t>
            </a:r>
            <a:r>
              <a:rPr lang="en-GB" sz="1200" dirty="0" err="1">
                <a:solidFill>
                  <a:schemeClr val="tx1"/>
                </a:solidFill>
                <a:latin typeface="Plus Jakarta Sans" pitchFamily="2" charset="0"/>
              </a:rPr>
              <a:t>www.rbkc.gov.uk</a:t>
            </a:r>
            <a:r>
              <a:rPr lang="en-GB" sz="1200" dirty="0">
                <a:solidFill>
                  <a:schemeClr val="tx1"/>
                </a:solidFill>
                <a:latin typeface="Plus Jakarta Sans" pitchFamily="2" charset="0"/>
              </a:rPr>
              <a:t>/parks-leisure-and-culture/parks/parks-police-service [Accessed 6 Feb. 2025].</a:t>
            </a:r>
          </a:p>
          <a:p>
            <a:pPr>
              <a:buNone/>
            </a:pPr>
            <a:r>
              <a:rPr lang="en-GB" sz="1200" dirty="0">
                <a:solidFill>
                  <a:schemeClr val="tx1"/>
                </a:solidFill>
                <a:latin typeface="Plus Jakarta Sans" pitchFamily="2" charset="0"/>
              </a:rPr>
              <a:t>- UKAS (2025). Our Vision, Mission &amp; Values. [online] UKAS. Available at: https://</a:t>
            </a:r>
            <a:r>
              <a:rPr lang="en-GB" sz="1200" dirty="0" err="1">
                <a:solidFill>
                  <a:schemeClr val="tx1"/>
                </a:solidFill>
                <a:latin typeface="Plus Jakarta Sans" pitchFamily="2" charset="0"/>
              </a:rPr>
              <a:t>www.ukas.com</a:t>
            </a:r>
            <a:r>
              <a:rPr lang="en-GB" sz="1200" dirty="0">
                <a:solidFill>
                  <a:schemeClr val="tx1"/>
                </a:solidFill>
                <a:latin typeface="Plus Jakarta Sans" pitchFamily="2" charset="0"/>
              </a:rPr>
              <a:t>/about-us/our-vision/ [Accessed 3 Apr. 2025].</a:t>
            </a:r>
          </a:p>
          <a:p>
            <a:pPr lvl="0">
              <a:tabLst>
                <a:tab pos="457200" algn="l"/>
              </a:tabLst>
            </a:pPr>
            <a:r>
              <a:rPr lang="en-GB" sz="1200" dirty="0">
                <a:solidFill>
                  <a:schemeClr val="tx1"/>
                </a:solidFill>
                <a:latin typeface="Plus Jakarta Sans" pitchFamily="2" charset="0"/>
              </a:rPr>
              <a:t>- Watson, D. and Jones, A. (2013). Digital Forensics Processing and Procedures : Meeting the Requirements of ISO 17020, ISO 17025, ISO 27001 and Best Practice Requirements. Waltham, Massachusetts: Elsevier Science, pp.194–197.</a:t>
            </a:r>
          </a:p>
          <a:p>
            <a:pPr lvl="0">
              <a:tabLst>
                <a:tab pos="457200" algn="l"/>
              </a:tabLst>
            </a:pPr>
            <a:r>
              <a:rPr lang="en-GB" sz="1200" dirty="0">
                <a:solidFill>
                  <a:schemeClr val="tx1"/>
                </a:solidFill>
                <a:latin typeface="Plus Jakarta Sans" pitchFamily="2" charset="0"/>
              </a:rPr>
              <a:t>- West Yorkshire Police (2023). Forensic Multimedia | West Yorkshire Police. [online] West Yorkshire Police. Available at: https://</a:t>
            </a:r>
            <a:r>
              <a:rPr lang="en-GB" sz="1200" dirty="0" err="1">
                <a:solidFill>
                  <a:schemeClr val="tx1"/>
                </a:solidFill>
                <a:latin typeface="Plus Jakarta Sans" pitchFamily="2" charset="0"/>
              </a:rPr>
              <a:t>www.westyorkshire.police.uk</a:t>
            </a:r>
            <a:r>
              <a:rPr lang="en-GB" sz="1200" dirty="0">
                <a:solidFill>
                  <a:schemeClr val="tx1"/>
                </a:solidFill>
                <a:latin typeface="Plus Jakarta Sans" pitchFamily="2" charset="0"/>
              </a:rPr>
              <a:t>/about-us/our-departments/forensic-multimedia/forensic-multimedia [Accessed 7 Apr. 2025].</a:t>
            </a:r>
          </a:p>
          <a:p>
            <a:endParaRPr lang="en-GB"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sz="1800" dirty="0">
              <a:effectLst/>
              <a:latin typeface="Times New Roman" panose="02020603050405020304" pitchFamily="18" charset="0"/>
              <a:ea typeface="Times New Roman" panose="02020603050405020304" pitchFamily="18" charset="0"/>
            </a:endParaRPr>
          </a:p>
          <a:p>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83151575-478C-FE64-8898-2C564A04415E}"/>
              </a:ext>
            </a:extLst>
          </p:cNvPr>
          <p:cNvSpPr/>
          <p:nvPr/>
        </p:nvSpPr>
        <p:spPr>
          <a:xfrm>
            <a:off x="13561558" y="24987392"/>
            <a:ext cx="12479755" cy="760725"/>
          </a:xfrm>
          <a:prstGeom prst="roundRect">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2800" b="1" i="1" dirty="0">
                <a:solidFill>
                  <a:schemeClr val="tx1"/>
                </a:solidFill>
                <a:latin typeface="Plus Jakarta Sans" pitchFamily="2" charset="0"/>
                <a:cs typeface="Plus Jakarta Sans" pitchFamily="2" charset="0"/>
              </a:rPr>
              <a:t>Fig 2.: shows the seven areas of DF which are present within the ISO 17025 certificates of the UK police forces and how many digital elements are present for each area overall </a:t>
            </a:r>
            <a:endParaRPr lang="en-GB" b="1" i="1" dirty="0">
              <a:solidFill>
                <a:schemeClr val="tx1"/>
              </a:solidFill>
              <a:latin typeface="Plus Jakarta Sans" pitchFamily="2" charset="0"/>
              <a:cs typeface="Plus Jakarta Sans" pitchFamily="2" charset="0"/>
            </a:endParaRPr>
          </a:p>
        </p:txBody>
      </p:sp>
      <p:graphicFrame>
        <p:nvGraphicFramePr>
          <p:cNvPr id="4" name="Chart 3">
            <a:extLst>
              <a:ext uri="{FF2B5EF4-FFF2-40B4-BE49-F238E27FC236}">
                <a16:creationId xmlns:a16="http://schemas.microsoft.com/office/drawing/2014/main" id="{4AE74909-106D-E612-9808-A5516281AAC9}"/>
              </a:ext>
            </a:extLst>
          </p:cNvPr>
          <p:cNvGraphicFramePr/>
          <p:nvPr>
            <p:extLst>
              <p:ext uri="{D42A27DB-BD31-4B8C-83A1-F6EECF244321}">
                <p14:modId xmlns:p14="http://schemas.microsoft.com/office/powerpoint/2010/main" val="4230429344"/>
              </p:ext>
            </p:extLst>
          </p:nvPr>
        </p:nvGraphicFramePr>
        <p:xfrm>
          <a:off x="13642623" y="5317598"/>
          <a:ext cx="12479755" cy="975495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4">
            <a:extLst>
              <a:ext uri="{FF2B5EF4-FFF2-40B4-BE49-F238E27FC236}">
                <a16:creationId xmlns:a16="http://schemas.microsoft.com/office/drawing/2014/main" id="{539D300F-9C20-0A23-EB8D-78552EEDB30C}"/>
              </a:ext>
            </a:extLst>
          </p:cNvPr>
          <p:cNvGraphicFramePr/>
          <p:nvPr>
            <p:extLst>
              <p:ext uri="{D42A27DB-BD31-4B8C-83A1-F6EECF244321}">
                <p14:modId xmlns:p14="http://schemas.microsoft.com/office/powerpoint/2010/main" val="2687011125"/>
              </p:ext>
            </p:extLst>
          </p:nvPr>
        </p:nvGraphicFramePr>
        <p:xfrm>
          <a:off x="13644532" y="15790930"/>
          <a:ext cx="12479755" cy="9166685"/>
        </p:xfrm>
        <a:graphic>
          <a:graphicData uri="http://schemas.openxmlformats.org/drawingml/2006/chart">
            <c:chart xmlns:c="http://schemas.openxmlformats.org/drawingml/2006/chart" xmlns:r="http://schemas.openxmlformats.org/officeDocument/2006/relationships" r:id="rId5"/>
          </a:graphicData>
        </a:graphic>
      </p:graphicFrame>
      <p:sp>
        <p:nvSpPr>
          <p:cNvPr id="7" name="Rectangle 6">
            <a:extLst>
              <a:ext uri="{FF2B5EF4-FFF2-40B4-BE49-F238E27FC236}">
                <a16:creationId xmlns:a16="http://schemas.microsoft.com/office/drawing/2014/main" id="{0635F864-FC0A-D3C3-8640-9FB068CDECFA}"/>
              </a:ext>
            </a:extLst>
          </p:cNvPr>
          <p:cNvSpPr/>
          <p:nvPr/>
        </p:nvSpPr>
        <p:spPr>
          <a:xfrm>
            <a:off x="176367" y="5181307"/>
            <a:ext cx="13321343" cy="11635634"/>
          </a:xfrm>
          <a:prstGeom prst="rect">
            <a:avLst/>
          </a:prstGeom>
          <a:noFill/>
          <a:ln w="57150">
            <a:solidFill>
              <a:srgbClr val="170D3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2064C22-EEA2-330C-5A42-3E087F6284A9}"/>
              </a:ext>
            </a:extLst>
          </p:cNvPr>
          <p:cNvSpPr txBox="1"/>
          <p:nvPr/>
        </p:nvSpPr>
        <p:spPr>
          <a:xfrm>
            <a:off x="220327" y="5083773"/>
            <a:ext cx="13276217" cy="12557284"/>
          </a:xfrm>
          <a:prstGeom prst="rect">
            <a:avLst/>
          </a:prstGeom>
          <a:noFill/>
        </p:spPr>
        <p:txBody>
          <a:bodyPr wrap="square" rtlCol="0">
            <a:spAutoFit/>
          </a:bodyPr>
          <a:lstStyle/>
          <a:p>
            <a:pPr algn="ctr"/>
            <a:r>
              <a:rPr lang="en-GB" sz="3600" b="1" u="sng" dirty="0">
                <a:solidFill>
                  <a:schemeClr val="tx1"/>
                </a:solidFill>
                <a:latin typeface="Plus Jakarta Sans" pitchFamily="2" charset="0"/>
                <a:cs typeface="Plus Jakarta Sans" pitchFamily="2" charset="0"/>
              </a:rPr>
              <a:t>Introduction</a:t>
            </a:r>
            <a:endParaRPr lang="en-GB" sz="2400" b="1" u="sng" dirty="0">
              <a:solidFill>
                <a:schemeClr val="tx1"/>
              </a:solidFill>
              <a:latin typeface="Plus Jakarta Sans" pitchFamily="2" charset="0"/>
              <a:cs typeface="Plus Jakarta Sans" pitchFamily="2" charset="0"/>
            </a:endParaRPr>
          </a:p>
          <a:p>
            <a:pPr algn="just"/>
            <a:r>
              <a:rPr lang="en-GB" sz="2800" dirty="0">
                <a:solidFill>
                  <a:schemeClr val="tx1"/>
                </a:solidFill>
                <a:latin typeface="Plus Jakarta Sans" pitchFamily="2" charset="0"/>
                <a:cs typeface="Plus Jakarta Sans" pitchFamily="2" charset="0"/>
              </a:rPr>
              <a:t>Digital forensics (DF) involves extracting, analysing, and interpreting data from digital devices and systems to support investigations and legal proceedings (Forensic Science Regulator, 2015). It also assists in corporate cases, such as data recovery and device repair (Gogolin et al, 2013)</a:t>
            </a:r>
          </a:p>
          <a:p>
            <a:pPr algn="just"/>
            <a:r>
              <a:rPr lang="en-GB" sz="2800" dirty="0">
                <a:solidFill>
                  <a:schemeClr val="tx1"/>
                </a:solidFill>
                <a:latin typeface="Plus Jakarta Sans" pitchFamily="2" charset="0"/>
                <a:cs typeface="Plus Jakarta Sans" pitchFamily="2" charset="0"/>
              </a:rPr>
              <a:t>Digital Forensic Units (DFUs) specialise in preserving and examining digital evidence. The growing number of devices awaiting analysis highlights the increasing importance of DF investigations (HMICFRS, 2022), driven in part by the widespread use of connected devices in everyday life (UK Parliament, 2023). </a:t>
            </a:r>
          </a:p>
          <a:p>
            <a:pPr algn="just"/>
            <a:r>
              <a:rPr lang="en-GB" sz="2800" dirty="0">
                <a:solidFill>
                  <a:schemeClr val="tx1"/>
                </a:solidFill>
                <a:latin typeface="Plus Jakarta Sans" pitchFamily="2" charset="0"/>
                <a:cs typeface="Plus Jakarta Sans" pitchFamily="2" charset="0"/>
              </a:rPr>
              <a:t>The United Kingdom Accreditation Service (UKAS) is the Uk’s national accreditation body, responsible for assessing organisations against internation standards such as ISO 17025. Its accreditation confirms that forensic laboratories operate with competency and reliability (UKAS, 2014). This is achieved through rigorous audits of facilities, technical skills, and quality systems (</a:t>
            </a:r>
            <a:r>
              <a:rPr lang="en-GB" sz="2800" dirty="0" err="1">
                <a:solidFill>
                  <a:schemeClr val="tx1"/>
                </a:solidFill>
                <a:latin typeface="Plus Jakarta Sans" pitchFamily="2" charset="0"/>
                <a:cs typeface="Plus Jakarta Sans" pitchFamily="2" charset="0"/>
              </a:rPr>
              <a:t>Clewlow</a:t>
            </a:r>
            <a:r>
              <a:rPr lang="en-GB" sz="2800" dirty="0">
                <a:solidFill>
                  <a:schemeClr val="tx1"/>
                </a:solidFill>
                <a:latin typeface="Plus Jakarta Sans" pitchFamily="2" charset="0"/>
                <a:cs typeface="Plus Jakarta Sans" pitchFamily="2" charset="0"/>
              </a:rPr>
              <a:t>, 2023). </a:t>
            </a:r>
          </a:p>
          <a:p>
            <a:pPr algn="just"/>
            <a:r>
              <a:rPr lang="en-GB" sz="2800" dirty="0">
                <a:solidFill>
                  <a:schemeClr val="tx1"/>
                </a:solidFill>
                <a:latin typeface="Plus Jakarta Sans" pitchFamily="2" charset="0"/>
                <a:cs typeface="Plus Jakarta Sans" pitchFamily="2" charset="0"/>
              </a:rPr>
              <a:t>ISO 17025 specifically ensures that forensic laboratories demonstrate technical expertise and can consistently produce valid, reliable results, including in cross-border cases (Watson and Jones, 2013).</a:t>
            </a:r>
          </a:p>
          <a:p>
            <a:pPr algn="just"/>
            <a:r>
              <a:rPr lang="en-GB" sz="2800" b="1" dirty="0">
                <a:solidFill>
                  <a:schemeClr val="tx1"/>
                </a:solidFill>
                <a:latin typeface="Plus Jakarta Sans" pitchFamily="2" charset="0"/>
                <a:cs typeface="Plus Jakarta Sans" pitchFamily="2" charset="0"/>
              </a:rPr>
              <a:t>Aim: </a:t>
            </a:r>
            <a:r>
              <a:rPr lang="en-GB" sz="2800" dirty="0">
                <a:solidFill>
                  <a:schemeClr val="tx1"/>
                </a:solidFill>
                <a:latin typeface="Plus Jakarta Sans" pitchFamily="2" charset="0"/>
                <a:cs typeface="Plus Jakarta Sans" pitchFamily="2" charset="0"/>
              </a:rPr>
              <a:t>The aim of this research project is to establish the current outlook on ISO 17025 adherence in police forces within the UK by investigating their DF accreditation.</a:t>
            </a:r>
            <a:endParaRPr lang="en-GB" sz="2800" b="1" dirty="0">
              <a:solidFill>
                <a:schemeClr val="tx1"/>
              </a:solidFill>
              <a:latin typeface="Plus Jakarta Sans" pitchFamily="2" charset="0"/>
              <a:cs typeface="Plus Jakarta Sans" pitchFamily="2" charset="0"/>
            </a:endParaRPr>
          </a:p>
          <a:p>
            <a:pPr algn="just"/>
            <a:r>
              <a:rPr lang="en-GB" sz="2800" b="1" dirty="0">
                <a:solidFill>
                  <a:schemeClr val="tx1"/>
                </a:solidFill>
                <a:latin typeface="Plus Jakarta Sans" pitchFamily="2" charset="0"/>
                <a:cs typeface="Plus Jakarta Sans" pitchFamily="2" charset="0"/>
              </a:rPr>
              <a:t>Objectives:</a:t>
            </a:r>
          </a:p>
          <a:p>
            <a:pPr marL="457200" indent="-457200" algn="just">
              <a:buFont typeface="Arial" panose="020B0604020202020204" pitchFamily="34" charset="0"/>
              <a:buChar char="•"/>
            </a:pPr>
            <a:r>
              <a:rPr lang="en-GB" sz="2800" dirty="0">
                <a:solidFill>
                  <a:schemeClr val="tx1"/>
                </a:solidFill>
                <a:latin typeface="Plus Jakarta Sans" pitchFamily="2" charset="0"/>
                <a:cs typeface="Plus Jakarta Sans" pitchFamily="2" charset="0"/>
              </a:rPr>
              <a:t>How many police forces in the UK hold ISO 17025 accreditation </a:t>
            </a:r>
          </a:p>
          <a:p>
            <a:pPr marL="457200" indent="-457200" algn="just">
              <a:buFont typeface="Arial" panose="020B0604020202020204" pitchFamily="34" charset="0"/>
              <a:buChar char="•"/>
            </a:pPr>
            <a:r>
              <a:rPr lang="en-GB" sz="2800" dirty="0">
                <a:solidFill>
                  <a:schemeClr val="tx1"/>
                </a:solidFill>
                <a:latin typeface="Plus Jakarta Sans" pitchFamily="2" charset="0"/>
                <a:cs typeface="Plus Jakarta Sans" pitchFamily="2" charset="0"/>
              </a:rPr>
              <a:t>How many police forces have digital forensic elements present within their ISO 17025 accreditation </a:t>
            </a:r>
          </a:p>
          <a:p>
            <a:pPr marL="457200" indent="-457200" algn="just">
              <a:buFont typeface="Arial" panose="020B0604020202020204" pitchFamily="34" charset="0"/>
              <a:buChar char="•"/>
            </a:pPr>
            <a:r>
              <a:rPr lang="en-GB" sz="2800" dirty="0">
                <a:solidFill>
                  <a:schemeClr val="tx1"/>
                </a:solidFill>
                <a:latin typeface="Plus Jakarta Sans" pitchFamily="2" charset="0"/>
                <a:cs typeface="Plus Jakarta Sans" pitchFamily="2" charset="0"/>
              </a:rPr>
              <a:t>Analysis of the data will be produced, using pivot tables, contingency tables and bar charts, to visualise the number of accredited forces across various digital forensic elements, which will include mobile phones, computers, closed-circuit CCTV, digital audio, digital media and digital images and audio.</a:t>
            </a:r>
          </a:p>
          <a:p>
            <a:endParaRPr lang="en-US" dirty="0"/>
          </a:p>
        </p:txBody>
      </p:sp>
      <p:sp>
        <p:nvSpPr>
          <p:cNvPr id="9" name="Rectangle 8">
            <a:extLst>
              <a:ext uri="{FF2B5EF4-FFF2-40B4-BE49-F238E27FC236}">
                <a16:creationId xmlns:a16="http://schemas.microsoft.com/office/drawing/2014/main" id="{FD45B1AE-924F-0EA4-02EF-5C530793F6FF}"/>
              </a:ext>
            </a:extLst>
          </p:cNvPr>
          <p:cNvSpPr>
            <a:spLocks/>
          </p:cNvSpPr>
          <p:nvPr/>
        </p:nvSpPr>
        <p:spPr>
          <a:xfrm>
            <a:off x="26122379" y="5215069"/>
            <a:ext cx="16506184" cy="16730531"/>
          </a:xfrm>
          <a:prstGeom prst="rect">
            <a:avLst/>
          </a:prstGeom>
          <a:noFill/>
          <a:ln w="57150">
            <a:solidFill>
              <a:srgbClr val="170D3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A9A19F4E-7B37-3DAA-2587-EA73EEF1B30B}"/>
              </a:ext>
            </a:extLst>
          </p:cNvPr>
          <p:cNvSpPr txBox="1">
            <a:spLocks/>
          </p:cNvSpPr>
          <p:nvPr/>
        </p:nvSpPr>
        <p:spPr>
          <a:xfrm>
            <a:off x="26121214" y="5141452"/>
            <a:ext cx="16378508" cy="17450931"/>
          </a:xfrm>
          <a:prstGeom prst="rect">
            <a:avLst/>
          </a:prstGeom>
          <a:noFill/>
        </p:spPr>
        <p:txBody>
          <a:bodyPr wrap="square" rtlCol="0">
            <a:spAutoFit/>
          </a:bodyPr>
          <a:lstStyle/>
          <a:p>
            <a:pPr algn="ctr"/>
            <a:r>
              <a:rPr lang="en-GB" sz="3600" b="1" u="sng" dirty="0">
                <a:solidFill>
                  <a:schemeClr val="tx1"/>
                </a:solidFill>
                <a:latin typeface="Plus Jakarta Sans" pitchFamily="2" charset="0"/>
                <a:cs typeface="Plus Jakarta Sans" pitchFamily="2" charset="0"/>
              </a:rPr>
              <a:t>Results and Discussion</a:t>
            </a:r>
            <a:endParaRPr lang="en-GB" sz="2400" b="1" u="sng" dirty="0">
              <a:solidFill>
                <a:schemeClr val="tx1"/>
              </a:solidFill>
              <a:latin typeface="Plus Jakarta Sans" pitchFamily="2" charset="0"/>
              <a:cs typeface="Plus Jakarta Sans" pitchFamily="2" charset="0"/>
            </a:endParaRPr>
          </a:p>
          <a:p>
            <a:pPr algn="just"/>
            <a:r>
              <a:rPr lang="en-GB" sz="2800" b="1" dirty="0">
                <a:solidFill>
                  <a:schemeClr val="tx1"/>
                </a:solidFill>
                <a:latin typeface="Plus Jakarta Sans" pitchFamily="2" charset="0"/>
                <a:cs typeface="Plus Jakarta Sans" pitchFamily="2" charset="0"/>
              </a:rPr>
              <a:t>Accreditation Overview:</a:t>
            </a:r>
            <a:r>
              <a:rPr lang="en-GB" sz="2800" dirty="0">
                <a:solidFill>
                  <a:schemeClr val="tx1"/>
                </a:solidFill>
                <a:latin typeface="Plus Jakarta Sans" pitchFamily="2" charset="0"/>
                <a:cs typeface="Plus Jakarta Sans" pitchFamily="2" charset="0"/>
              </a:rPr>
              <a:t> Out of 45 police forces, 39 held ISO 17025 accreditation, with 29 police forces accredited in DF.</a:t>
            </a:r>
            <a:endParaRPr lang="en-GB" sz="2800" b="1" dirty="0">
              <a:solidFill>
                <a:schemeClr val="tx1"/>
              </a:solidFill>
              <a:latin typeface="Plus Jakarta Sans" pitchFamily="2" charset="0"/>
              <a:cs typeface="Plus Jakarta Sans" pitchFamily="2" charset="0"/>
            </a:endParaRPr>
          </a:p>
          <a:p>
            <a:pPr algn="just"/>
            <a:r>
              <a:rPr lang="en-GB" sz="2800" b="1" dirty="0">
                <a:solidFill>
                  <a:schemeClr val="tx1"/>
                </a:solidFill>
                <a:latin typeface="Plus Jakarta Sans" pitchFamily="2" charset="0"/>
                <a:cs typeface="Plus Jakarta Sans" pitchFamily="2" charset="0"/>
              </a:rPr>
              <a:t>Key Findings: </a:t>
            </a:r>
            <a:r>
              <a:rPr lang="en-GB" sz="2800" b="1" dirty="0">
                <a:latin typeface="Plus Jakarta Sans" pitchFamily="2" charset="0"/>
                <a:cs typeface="Plus Jakarta Sans" pitchFamily="2" charset="0"/>
              </a:rPr>
              <a:t>T</a:t>
            </a:r>
            <a:r>
              <a:rPr lang="en-GB" sz="2800" dirty="0">
                <a:solidFill>
                  <a:schemeClr val="tx1"/>
                </a:solidFill>
                <a:latin typeface="Plus Jakarta Sans" pitchFamily="2" charset="0"/>
                <a:cs typeface="Plus Jakarta Sans" pitchFamily="2" charset="0"/>
              </a:rPr>
              <a:t>he top accredited police forces were West Yorkshire had the most DF elements on their certificate, followed by West Midlands Police. The least accredited forces in DF were Humberside, Wiltshire Dorset, Devon and Cornwall and  Hertfordshire.</a:t>
            </a:r>
            <a:endParaRPr lang="en-GB" sz="2800" b="1" dirty="0">
              <a:solidFill>
                <a:schemeClr val="tx1"/>
              </a:solidFill>
              <a:latin typeface="Plus Jakarta Sans" pitchFamily="2" charset="0"/>
              <a:cs typeface="Plus Jakarta Sans" pitchFamily="2" charset="0"/>
            </a:endParaRPr>
          </a:p>
          <a:p>
            <a:pPr algn="just"/>
            <a:r>
              <a:rPr lang="en-GB" sz="2800" b="1" dirty="0">
                <a:solidFill>
                  <a:schemeClr val="tx1"/>
                </a:solidFill>
                <a:latin typeface="Plus Jakarta Sans" pitchFamily="2" charset="0"/>
                <a:cs typeface="Plus Jakarta Sans" pitchFamily="2" charset="0"/>
              </a:rPr>
              <a:t>Areas of DF Accreditation: Mobile Phones </a:t>
            </a:r>
            <a:r>
              <a:rPr lang="en-GB" sz="2800" dirty="0">
                <a:solidFill>
                  <a:schemeClr val="tx1"/>
                </a:solidFill>
                <a:latin typeface="Plus Jakarta Sans" pitchFamily="2" charset="0"/>
                <a:cs typeface="Plus Jakarta Sans" pitchFamily="2" charset="0"/>
              </a:rPr>
              <a:t>had </a:t>
            </a:r>
            <a:r>
              <a:rPr lang="en-GB" sz="2800" b="1" dirty="0">
                <a:solidFill>
                  <a:schemeClr val="tx1"/>
                </a:solidFill>
                <a:latin typeface="Plus Jakarta Sans" pitchFamily="2" charset="0"/>
                <a:cs typeface="Plus Jakarta Sans" pitchFamily="2" charset="0"/>
              </a:rPr>
              <a:t>19</a:t>
            </a:r>
            <a:r>
              <a:rPr lang="en-GB" sz="2800" dirty="0">
                <a:solidFill>
                  <a:schemeClr val="tx1"/>
                </a:solidFill>
                <a:latin typeface="Plus Jakarta Sans" pitchFamily="2" charset="0"/>
                <a:cs typeface="Plus Jakarta Sans" pitchFamily="2" charset="0"/>
              </a:rPr>
              <a:t> accredited police forces, with West Midlands holding the most elements (</a:t>
            </a:r>
            <a:r>
              <a:rPr lang="en-GB" sz="2800" b="1" dirty="0">
                <a:solidFill>
                  <a:schemeClr val="tx1"/>
                </a:solidFill>
                <a:latin typeface="Plus Jakarta Sans" pitchFamily="2" charset="0"/>
                <a:cs typeface="Plus Jakarta Sans" pitchFamily="2" charset="0"/>
              </a:rPr>
              <a:t>13</a:t>
            </a:r>
            <a:r>
              <a:rPr lang="en-GB" sz="2800" dirty="0">
                <a:solidFill>
                  <a:schemeClr val="tx1"/>
                </a:solidFill>
                <a:latin typeface="Plus Jakarta Sans" pitchFamily="2" charset="0"/>
                <a:cs typeface="Plus Jakarta Sans" pitchFamily="2" charset="0"/>
              </a:rPr>
              <a:t>) while Merseyside held</a:t>
            </a:r>
            <a:r>
              <a:rPr lang="en-GB" sz="2800" b="1" dirty="0">
                <a:solidFill>
                  <a:schemeClr val="tx1"/>
                </a:solidFill>
                <a:latin typeface="Plus Jakarta Sans" pitchFamily="2" charset="0"/>
                <a:cs typeface="Plus Jakarta Sans" pitchFamily="2" charset="0"/>
              </a:rPr>
              <a:t> 5</a:t>
            </a:r>
            <a:r>
              <a:rPr lang="en-GB" sz="2800" dirty="0">
                <a:solidFill>
                  <a:schemeClr val="tx1"/>
                </a:solidFill>
                <a:latin typeface="Plus Jakarta Sans" pitchFamily="2" charset="0"/>
                <a:cs typeface="Plus Jakarta Sans" pitchFamily="2" charset="0"/>
              </a:rPr>
              <a:t>. </a:t>
            </a:r>
            <a:r>
              <a:rPr lang="en-GB" sz="2800" b="1" dirty="0">
                <a:solidFill>
                  <a:schemeClr val="tx1"/>
                </a:solidFill>
                <a:latin typeface="Plus Jakarta Sans" pitchFamily="2" charset="0"/>
                <a:cs typeface="Plus Jakarta Sans" pitchFamily="2" charset="0"/>
              </a:rPr>
              <a:t>Computers</a:t>
            </a:r>
            <a:r>
              <a:rPr lang="en-GB" sz="2800" dirty="0">
                <a:solidFill>
                  <a:schemeClr val="tx1"/>
                </a:solidFill>
                <a:latin typeface="Plus Jakarta Sans" pitchFamily="2" charset="0"/>
                <a:cs typeface="Plus Jakarta Sans" pitchFamily="2" charset="0"/>
              </a:rPr>
              <a:t> were accredited by all police forces, with West Midlands holding the most elements (10). </a:t>
            </a:r>
            <a:r>
              <a:rPr lang="en-GB" sz="2800" b="1" dirty="0">
                <a:solidFill>
                  <a:schemeClr val="tx1"/>
                </a:solidFill>
                <a:latin typeface="Plus Jakarta Sans" pitchFamily="2" charset="0"/>
                <a:cs typeface="Plus Jakarta Sans" pitchFamily="2" charset="0"/>
              </a:rPr>
              <a:t>CCTV</a:t>
            </a:r>
            <a:r>
              <a:rPr lang="en-GB" sz="2800" dirty="0">
                <a:solidFill>
                  <a:schemeClr val="tx1"/>
                </a:solidFill>
                <a:latin typeface="Plus Jakarta Sans" pitchFamily="2" charset="0"/>
                <a:cs typeface="Plus Jakarta Sans" pitchFamily="2" charset="0"/>
              </a:rPr>
              <a:t> was only accredited by </a:t>
            </a:r>
            <a:r>
              <a:rPr lang="en-GB" sz="2800" b="1" dirty="0">
                <a:solidFill>
                  <a:schemeClr val="tx1"/>
                </a:solidFill>
                <a:latin typeface="Plus Jakarta Sans" pitchFamily="2" charset="0"/>
                <a:cs typeface="Plus Jakarta Sans" pitchFamily="2" charset="0"/>
              </a:rPr>
              <a:t>2 </a:t>
            </a:r>
            <a:r>
              <a:rPr lang="en-GB" sz="2800" dirty="0">
                <a:solidFill>
                  <a:schemeClr val="tx1"/>
                </a:solidFill>
                <a:latin typeface="Plus Jakarta Sans" pitchFamily="2" charset="0"/>
                <a:cs typeface="Plus Jakarta Sans" pitchFamily="2" charset="0"/>
              </a:rPr>
              <a:t>police forces, being Bedfordshire and West Midlands. </a:t>
            </a:r>
            <a:r>
              <a:rPr lang="en-GB" sz="2800" b="1" dirty="0">
                <a:solidFill>
                  <a:schemeClr val="tx1"/>
                </a:solidFill>
                <a:latin typeface="Plus Jakarta Sans" pitchFamily="2" charset="0"/>
                <a:cs typeface="Plus Jakarta Sans" pitchFamily="2" charset="0"/>
              </a:rPr>
              <a:t>Digital Media </a:t>
            </a:r>
            <a:r>
              <a:rPr lang="en-GB" sz="2800" dirty="0">
                <a:solidFill>
                  <a:schemeClr val="tx1"/>
                </a:solidFill>
                <a:latin typeface="Plus Jakarta Sans" pitchFamily="2" charset="0"/>
                <a:cs typeface="Plus Jakarta Sans" pitchFamily="2" charset="0"/>
              </a:rPr>
              <a:t>was only accredited by the Metropolitan Police with </a:t>
            </a:r>
            <a:r>
              <a:rPr lang="en-GB" sz="2800" b="1" dirty="0">
                <a:solidFill>
                  <a:schemeClr val="tx1"/>
                </a:solidFill>
                <a:latin typeface="Plus Jakarta Sans" pitchFamily="2" charset="0"/>
                <a:cs typeface="Plus Jakarta Sans" pitchFamily="2" charset="0"/>
              </a:rPr>
              <a:t>1</a:t>
            </a:r>
            <a:r>
              <a:rPr lang="en-GB" sz="2800" dirty="0">
                <a:solidFill>
                  <a:schemeClr val="tx1"/>
                </a:solidFill>
                <a:latin typeface="Plus Jakarta Sans" pitchFamily="2" charset="0"/>
                <a:cs typeface="Plus Jakarta Sans" pitchFamily="2" charset="0"/>
              </a:rPr>
              <a:t> element. </a:t>
            </a:r>
            <a:r>
              <a:rPr lang="en-GB" sz="2800" b="1" dirty="0">
                <a:solidFill>
                  <a:schemeClr val="tx1"/>
                </a:solidFill>
                <a:latin typeface="Plus Jakarta Sans" pitchFamily="2" charset="0"/>
                <a:cs typeface="Plus Jakarta Sans" pitchFamily="2" charset="0"/>
              </a:rPr>
              <a:t>Digital Audio/images/Video </a:t>
            </a:r>
            <a:r>
              <a:rPr lang="en-GB" sz="2800" dirty="0">
                <a:solidFill>
                  <a:schemeClr val="tx1"/>
                </a:solidFill>
                <a:latin typeface="Plus Jakarta Sans" pitchFamily="2" charset="0"/>
                <a:cs typeface="Plus Jakarta Sans" pitchFamily="2" charset="0"/>
              </a:rPr>
              <a:t>had limited police forces holding accreditation in these areas. </a:t>
            </a:r>
            <a:endParaRPr lang="en-GB" sz="2800" dirty="0">
              <a:latin typeface="Plus Jakarta Sans" pitchFamily="2" charset="0"/>
              <a:cs typeface="Plus Jakarta Sans" pitchFamily="2" charset="0"/>
            </a:endParaRPr>
          </a:p>
          <a:p>
            <a:pPr algn="just"/>
            <a:r>
              <a:rPr lang="en-GB" sz="2800" dirty="0">
                <a:solidFill>
                  <a:schemeClr val="tx1"/>
                </a:solidFill>
                <a:latin typeface="Plus Jakarta Sans" pitchFamily="2" charset="0"/>
                <a:cs typeface="Plus Jakarta Sans" pitchFamily="2" charset="0"/>
              </a:rPr>
              <a:t>Errors such as </a:t>
            </a:r>
            <a:r>
              <a:rPr lang="en-GB" sz="2800" b="1" dirty="0">
                <a:solidFill>
                  <a:schemeClr val="tx1"/>
                </a:solidFill>
                <a:latin typeface="Plus Jakarta Sans" pitchFamily="2" charset="0"/>
                <a:cs typeface="Plus Jakarta Sans" pitchFamily="2" charset="0"/>
              </a:rPr>
              <a:t>missing elements, formatting issues and inconsistent terminology </a:t>
            </a:r>
            <a:r>
              <a:rPr lang="en-GB" sz="2800" dirty="0">
                <a:solidFill>
                  <a:schemeClr val="tx1"/>
                </a:solidFill>
                <a:latin typeface="Plus Jakarta Sans" pitchFamily="2" charset="0"/>
                <a:cs typeface="Plus Jakarta Sans" pitchFamily="2" charset="0"/>
              </a:rPr>
              <a:t>were found in the UKAS issued ISO 17025 certificates. Manual checks had to be undertaken many times to ensure the correct data was added. </a:t>
            </a:r>
            <a:r>
              <a:rPr lang="en-GB" sz="2800" b="1" dirty="0">
                <a:latin typeface="Plus Jakarta Sans" pitchFamily="2" charset="0"/>
                <a:cs typeface="Plus Jakarta Sans" pitchFamily="2" charset="0"/>
              </a:rPr>
              <a:t>Standardisation is needed </a:t>
            </a:r>
            <a:r>
              <a:rPr lang="en-GB" sz="2800" dirty="0">
                <a:latin typeface="Plus Jakarta Sans" pitchFamily="2" charset="0"/>
                <a:cs typeface="Plus Jakarta Sans" pitchFamily="2" charset="0"/>
              </a:rPr>
              <a:t>for the certificates of ISO 17025 accreditation and UKAS should adopt consistent formatting and terminology.</a:t>
            </a:r>
            <a:r>
              <a:rPr lang="en-GB" sz="2800" dirty="0">
                <a:solidFill>
                  <a:schemeClr val="tx1"/>
                </a:solidFill>
                <a:latin typeface="Plus Jakarta Sans" pitchFamily="2" charset="0"/>
                <a:cs typeface="Plus Jakarta Sans" pitchFamily="2" charset="0"/>
              </a:rPr>
              <a:t> </a:t>
            </a:r>
            <a:r>
              <a:rPr lang="en-GB" sz="2800" dirty="0">
                <a:latin typeface="Plus Jakarta Sans" pitchFamily="2" charset="0"/>
                <a:cs typeface="Plus Jakarta Sans" pitchFamily="2" charset="0"/>
              </a:rPr>
              <a:t>Police forces such as </a:t>
            </a:r>
            <a:r>
              <a:rPr lang="en-GB" sz="2800" b="1" dirty="0">
                <a:latin typeface="Plus Jakarta Sans" pitchFamily="2" charset="0"/>
                <a:cs typeface="Plus Jakarta Sans" pitchFamily="2" charset="0"/>
              </a:rPr>
              <a:t>Avon and Somerset had no DF elements present on their ISO 17025 certificate despite operating a DFU</a:t>
            </a:r>
            <a:r>
              <a:rPr lang="en-GB" sz="2800" dirty="0">
                <a:latin typeface="Plus Jakarta Sans" pitchFamily="2" charset="0"/>
                <a:cs typeface="Plus Jakarta Sans" pitchFamily="2" charset="0"/>
              </a:rPr>
              <a:t>  (HMICFRS, 2022). Furthermore, they are a part of  Southwest Forensics, which is a shared forensic services between multiple police forces, however only </a:t>
            </a:r>
            <a:r>
              <a:rPr lang="en-GB" sz="2800" b="1" dirty="0">
                <a:latin typeface="Plus Jakarta Sans" pitchFamily="2" charset="0"/>
                <a:cs typeface="Plus Jakarta Sans" pitchFamily="2" charset="0"/>
              </a:rPr>
              <a:t>3 of the 5 </a:t>
            </a:r>
            <a:r>
              <a:rPr lang="en-GB" sz="2800" dirty="0">
                <a:latin typeface="Plus Jakarta Sans" pitchFamily="2" charset="0"/>
                <a:cs typeface="Plus Jakarta Sans" pitchFamily="2" charset="0"/>
              </a:rPr>
              <a:t>police forces within this partnership were accredited in DF, although this was only in computer forensics (Avon and Somerset PCC, 2023). in addition to this </a:t>
            </a:r>
            <a:r>
              <a:rPr lang="en-GB" sz="2800" b="1" dirty="0">
                <a:latin typeface="Plus Jakarta Sans" pitchFamily="2" charset="0"/>
                <a:cs typeface="Plus Jakarta Sans" pitchFamily="2" charset="0"/>
              </a:rPr>
              <a:t>Police Scotland and Northern Ireland </a:t>
            </a:r>
            <a:r>
              <a:rPr lang="en-GB" sz="2800" dirty="0">
                <a:latin typeface="Plus Jakarta Sans" pitchFamily="2" charset="0"/>
                <a:cs typeface="Plus Jakarta Sans" pitchFamily="2" charset="0"/>
              </a:rPr>
              <a:t>did not hold accreditation in any areas of DF, despite ISO 17025 being an international standard, and them operating on a national level (Information Commissioner’s Office, 2021).</a:t>
            </a:r>
            <a:endParaRPr lang="en-GB" sz="2800" dirty="0">
              <a:solidFill>
                <a:schemeClr val="tx1"/>
              </a:solidFill>
              <a:latin typeface="Plus Jakarta Sans" pitchFamily="2" charset="0"/>
              <a:cs typeface="Plus Jakarta Sans" pitchFamily="2" charset="0"/>
            </a:endParaRPr>
          </a:p>
          <a:p>
            <a:pPr algn="just"/>
            <a:r>
              <a:rPr lang="en-GB" sz="2800" dirty="0">
                <a:latin typeface="Plus Jakarta Sans" pitchFamily="2" charset="0"/>
                <a:cs typeface="Plus Jakarta Sans" pitchFamily="2" charset="0"/>
              </a:rPr>
              <a:t>West Yorkshire police held the most areas of DF across all the police forces which were reviewed for this study, this may be due to their use of </a:t>
            </a:r>
            <a:r>
              <a:rPr lang="en-GB" sz="2800" b="1" dirty="0">
                <a:latin typeface="Plus Jakarta Sans" pitchFamily="2" charset="0"/>
                <a:cs typeface="Plus Jakarta Sans" pitchFamily="2" charset="0"/>
              </a:rPr>
              <a:t>forensic multimedia and the Electronic Presentation of Evidence </a:t>
            </a:r>
            <a:r>
              <a:rPr lang="en-GB" sz="2800" dirty="0">
                <a:latin typeface="Plus Jakarta Sans" pitchFamily="2" charset="0"/>
                <a:cs typeface="Plus Jakarta Sans" pitchFamily="2" charset="0"/>
              </a:rPr>
              <a:t>within courtrooms which they like to employ with their cases (West Yorkshire Police, 2023). </a:t>
            </a:r>
            <a:endParaRPr lang="en-GB" sz="2800" dirty="0">
              <a:solidFill>
                <a:schemeClr val="tx1"/>
              </a:solidFill>
              <a:latin typeface="Plus Jakarta Sans" pitchFamily="2" charset="0"/>
              <a:cs typeface="Plus Jakarta Sans" pitchFamily="2" charset="0"/>
            </a:endParaRPr>
          </a:p>
          <a:p>
            <a:pPr algn="just"/>
            <a:r>
              <a:rPr lang="en-GB" sz="2800" dirty="0">
                <a:latin typeface="Plus Jakarta Sans" pitchFamily="2" charset="0"/>
                <a:cs typeface="Plus Jakarta Sans" pitchFamily="2" charset="0"/>
              </a:rPr>
              <a:t>The most frequently accredited areas police forces were accredited for within DF were mobile phones and computers. This correlates with technology usage as </a:t>
            </a:r>
            <a:r>
              <a:rPr lang="en-GB" sz="2800" b="1" dirty="0">
                <a:latin typeface="Plus Jakarta Sans" pitchFamily="2" charset="0"/>
                <a:cs typeface="Plus Jakarta Sans" pitchFamily="2" charset="0"/>
              </a:rPr>
              <a:t>97% </a:t>
            </a:r>
            <a:r>
              <a:rPr lang="en-GB" sz="2800" dirty="0">
                <a:latin typeface="Plus Jakarta Sans" pitchFamily="2" charset="0"/>
                <a:cs typeface="Plus Jakarta Sans" pitchFamily="2" charset="0"/>
              </a:rPr>
              <a:t>of the UK had mobile phone ownership in 2023 (Ofcom, 2025) and there was high statistics for home computer usage. However, there was a lack of clarity within the ISO 17025 certificates as to which category of devices tablets would fall under highlighting ambiguity in categorisation. </a:t>
            </a:r>
          </a:p>
          <a:p>
            <a:pPr algn="just"/>
            <a:r>
              <a:rPr lang="en-GB" sz="2800" b="1" dirty="0">
                <a:latin typeface="Plus Jakarta Sans" pitchFamily="2" charset="0"/>
                <a:cs typeface="Plus Jakarta Sans" pitchFamily="2" charset="0"/>
              </a:rPr>
              <a:t>Accreditation is dynamic and can change at any point, </a:t>
            </a:r>
            <a:r>
              <a:rPr lang="en-GB" sz="2800" dirty="0">
                <a:latin typeface="Plus Jakarta Sans" pitchFamily="2" charset="0"/>
                <a:cs typeface="Plus Jakarta Sans" pitchFamily="2" charset="0"/>
              </a:rPr>
              <a:t>as seen throughout this project with Staffordshire Police. UKAS operate on a 4-year cycle, with annual reviews although </a:t>
            </a:r>
            <a:r>
              <a:rPr lang="en-GB" sz="2800" b="1" dirty="0">
                <a:latin typeface="Plus Jakarta Sans" pitchFamily="2" charset="0"/>
                <a:cs typeface="Plus Jakarta Sans" pitchFamily="2" charset="0"/>
              </a:rPr>
              <a:t>delays</a:t>
            </a:r>
            <a:r>
              <a:rPr lang="en-GB" sz="2800" dirty="0">
                <a:latin typeface="Plus Jakarta Sans" pitchFamily="2" charset="0"/>
                <a:cs typeface="Plus Jakarta Sans" pitchFamily="2" charset="0"/>
              </a:rPr>
              <a:t> can be present due to audit backlogs or nonconformities which hold a higher importance (NQA, 2015). External forensic providers may be relied on by police forces if they do not hold accreditation to analyse the evidence, they may need for court. These external forensic providers are not just used to decrease back logs (Home Office, 2019). </a:t>
            </a:r>
          </a:p>
          <a:p>
            <a:pPr algn="just"/>
            <a:r>
              <a:rPr lang="en-GB" sz="2800" b="1" dirty="0">
                <a:latin typeface="Plus Jakarta Sans" pitchFamily="2" charset="0"/>
                <a:cs typeface="Plus Jakarta Sans" pitchFamily="2" charset="0"/>
              </a:rPr>
              <a:t>Smaller police forces </a:t>
            </a:r>
            <a:r>
              <a:rPr lang="en-GB" sz="2800" dirty="0">
                <a:latin typeface="Plus Jakarta Sans" pitchFamily="2" charset="0"/>
                <a:cs typeface="Plus Jakarta Sans" pitchFamily="2" charset="0"/>
              </a:rPr>
              <a:t>such as Parks Police may not be able to afford accreditation, as the initial cost of accreditation is approximately £77,798 (Home Office, 2013), however this police force handles CCTV and may benefit from accreditation in this area (Royal Borough of Kensington and Chealsea, 2021). Therefore, funding pathways should also be considered to enable smaller police forces to gain accreditation in areas which they may benefit from. </a:t>
            </a:r>
            <a:endParaRPr lang="en-GB" sz="2800" dirty="0">
              <a:highlight>
                <a:srgbClr val="FFFF00"/>
              </a:highlight>
              <a:latin typeface="Plus Jakarta Sans" pitchFamily="2" charset="0"/>
              <a:cs typeface="Plus Jakarta Sans" pitchFamily="2" charset="0"/>
            </a:endParaRPr>
          </a:p>
        </p:txBody>
      </p:sp>
      <p:sp>
        <p:nvSpPr>
          <p:cNvPr id="12" name="Rectangle 11">
            <a:extLst>
              <a:ext uri="{FF2B5EF4-FFF2-40B4-BE49-F238E27FC236}">
                <a16:creationId xmlns:a16="http://schemas.microsoft.com/office/drawing/2014/main" id="{0E1E5ABE-7D06-88A5-7D38-E284D80699F1}"/>
              </a:ext>
            </a:extLst>
          </p:cNvPr>
          <p:cNvSpPr/>
          <p:nvPr/>
        </p:nvSpPr>
        <p:spPr>
          <a:xfrm>
            <a:off x="175201" y="16977817"/>
            <a:ext cx="13321343" cy="9057409"/>
          </a:xfrm>
          <a:prstGeom prst="rect">
            <a:avLst/>
          </a:prstGeom>
          <a:noFill/>
          <a:ln w="57150">
            <a:solidFill>
              <a:srgbClr val="170D3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DD00B9D-E87D-8C38-6CB9-902D1A7882CF}"/>
              </a:ext>
            </a:extLst>
          </p:cNvPr>
          <p:cNvSpPr txBox="1"/>
          <p:nvPr/>
        </p:nvSpPr>
        <p:spPr>
          <a:xfrm>
            <a:off x="249519" y="16871000"/>
            <a:ext cx="13247025" cy="9541073"/>
          </a:xfrm>
          <a:prstGeom prst="rect">
            <a:avLst/>
          </a:prstGeom>
          <a:noFill/>
        </p:spPr>
        <p:txBody>
          <a:bodyPr wrap="square" rtlCol="0">
            <a:spAutoFit/>
          </a:bodyPr>
          <a:lstStyle/>
          <a:p>
            <a:pPr algn="ctr"/>
            <a:r>
              <a:rPr lang="en-GB" sz="3600" b="1" u="sng" dirty="0">
                <a:solidFill>
                  <a:schemeClr val="tx1"/>
                </a:solidFill>
                <a:latin typeface="Plus Jakarta Sans" pitchFamily="2" charset="0"/>
                <a:cs typeface="Plus Jakarta Sans" pitchFamily="2" charset="0"/>
              </a:rPr>
              <a:t>Method</a:t>
            </a:r>
          </a:p>
          <a:p>
            <a:pPr algn="just"/>
            <a:r>
              <a:rPr lang="en-GB" sz="2800" dirty="0">
                <a:latin typeface="Plus Jakarta Sans" pitchFamily="2" charset="0"/>
                <a:cs typeface="Plus Jakarta Sans" pitchFamily="2" charset="0"/>
              </a:rPr>
              <a:t>A quantitative research method was used to explore and gain insights into DF accreditation among UK police forces and publicly available UKAS certificates were reviewed (UKAS, 2025). A total of </a:t>
            </a:r>
            <a:r>
              <a:rPr lang="en-GB" sz="2800" b="1" dirty="0">
                <a:latin typeface="Plus Jakarta Sans" pitchFamily="2" charset="0"/>
                <a:cs typeface="Plus Jakarta Sans" pitchFamily="2" charset="0"/>
              </a:rPr>
              <a:t>43 regional forces in England and Wales, plus Police Scotland and Police Service of Northern Ireland</a:t>
            </a:r>
            <a:r>
              <a:rPr lang="en-GB" sz="2800" dirty="0">
                <a:latin typeface="Plus Jakarta Sans" pitchFamily="2" charset="0"/>
                <a:cs typeface="Plus Jakarta Sans" pitchFamily="2" charset="0"/>
              </a:rPr>
              <a:t>, were included based on information from the </a:t>
            </a:r>
            <a:r>
              <a:rPr lang="en-GB" sz="2800" b="1" dirty="0" err="1">
                <a:latin typeface="Plus Jakarta Sans" pitchFamily="2" charset="0"/>
                <a:cs typeface="Plus Jakarta Sans" pitchFamily="2" charset="0"/>
              </a:rPr>
              <a:t>Police.UK</a:t>
            </a:r>
            <a:r>
              <a:rPr lang="en-GB" sz="2800" dirty="0">
                <a:latin typeface="Plus Jakarta Sans" pitchFamily="2" charset="0"/>
                <a:cs typeface="Plus Jakarta Sans" pitchFamily="2" charset="0"/>
              </a:rPr>
              <a:t> website. National forces and smaller non-territorial police forces were excluded for focus.</a:t>
            </a:r>
          </a:p>
          <a:p>
            <a:pPr algn="just"/>
            <a:r>
              <a:rPr lang="en-GB" sz="2800" b="1" dirty="0">
                <a:latin typeface="Plus Jakarta Sans" pitchFamily="2" charset="0"/>
                <a:cs typeface="Plus Jakarta Sans" pitchFamily="2" charset="0"/>
              </a:rPr>
              <a:t>EMSOU</a:t>
            </a:r>
            <a:r>
              <a:rPr lang="en-GB" sz="2800" dirty="0">
                <a:latin typeface="Plus Jakarta Sans" pitchFamily="2" charset="0"/>
                <a:cs typeface="Plus Jakarta Sans" pitchFamily="2" charset="0"/>
              </a:rPr>
              <a:t>, a collaborative unit of five regional forces, shares one ISO 17025 certificate, but each force was treated separately in this study (Leicestershire Police, 2025; East Midlands Special Operations Unit, 2025). Other collaborative regions (e.g. Bedfordshire, Hertfordshire, Cambridgeshire) were also analysed separately as they </a:t>
            </a:r>
            <a:r>
              <a:rPr lang="en-GB" sz="2800" dirty="0">
                <a:latin typeface="Plus Jakarta Sans" pitchFamily="2" charset="0"/>
              </a:rPr>
              <a:t>had their own certificates.</a:t>
            </a:r>
          </a:p>
          <a:p>
            <a:pPr algn="just"/>
            <a:r>
              <a:rPr lang="en-US" sz="2800" b="1" dirty="0">
                <a:latin typeface="Plus Jakarta Sans" pitchFamily="2" charset="0"/>
              </a:rPr>
              <a:t>Microsoft Excel </a:t>
            </a:r>
            <a:r>
              <a:rPr lang="en-US" sz="2800" dirty="0">
                <a:latin typeface="Plus Jakarta Sans" pitchFamily="2" charset="0"/>
              </a:rPr>
              <a:t>was used for imputing, organising and analysing the ISO 17025 certificate information. Long form data recorded each digital element per force and </a:t>
            </a:r>
            <a:r>
              <a:rPr lang="en-US" sz="2800" b="1" dirty="0">
                <a:latin typeface="Plus Jakarta Sans" pitchFamily="2" charset="0"/>
              </a:rPr>
              <a:t>pivot tables and charts</a:t>
            </a:r>
            <a:r>
              <a:rPr lang="en-US" sz="2800" dirty="0">
                <a:latin typeface="Plus Jakarta Sans" pitchFamily="2" charset="0"/>
              </a:rPr>
              <a:t> were used to identify patterns and visualize the accreditation coverage.  Certificates were coded by accreditation status and digital evidence presence. All </a:t>
            </a:r>
            <a:r>
              <a:rPr lang="en-US" sz="2800" b="1" dirty="0">
                <a:latin typeface="Plus Jakarta Sans" pitchFamily="2" charset="0"/>
              </a:rPr>
              <a:t>EMSOU </a:t>
            </a:r>
            <a:r>
              <a:rPr lang="en-US" sz="2800" dirty="0">
                <a:latin typeface="Plus Jakarta Sans" pitchFamily="2" charset="0"/>
              </a:rPr>
              <a:t>locations were matched to specific police forces using the </a:t>
            </a:r>
            <a:r>
              <a:rPr lang="en-US" sz="2800" b="1" dirty="0">
                <a:latin typeface="Plus Jakarta Sans" pitchFamily="2" charset="0"/>
              </a:rPr>
              <a:t>location codes</a:t>
            </a:r>
            <a:r>
              <a:rPr lang="en-US" sz="2800" dirty="0">
                <a:latin typeface="Plus Jakarta Sans" pitchFamily="2" charset="0"/>
              </a:rPr>
              <a:t>, excluding any undisclosed locations. The data was carefully reviewed to maintain consistency in terminology and accuracy</a:t>
            </a:r>
            <a:r>
              <a:rPr lang="en-US" sz="2800" b="1" dirty="0">
                <a:latin typeface="Plus Jakarta Sans" pitchFamily="2" charset="0"/>
              </a:rPr>
              <a:t>. Graphs </a:t>
            </a:r>
            <a:r>
              <a:rPr lang="en-US" sz="2800" dirty="0">
                <a:latin typeface="Plus Jakarta Sans" pitchFamily="2" charset="0"/>
              </a:rPr>
              <a:t>were then generated to show counts of forces accredited in each digital element. Additional summary charts displayed overall ISO 17025 and digital evidence accreditation status. </a:t>
            </a:r>
          </a:p>
        </p:txBody>
      </p:sp>
      <p:sp>
        <p:nvSpPr>
          <p:cNvPr id="18" name="Rectangle 17">
            <a:extLst>
              <a:ext uri="{FF2B5EF4-FFF2-40B4-BE49-F238E27FC236}">
                <a16:creationId xmlns:a16="http://schemas.microsoft.com/office/drawing/2014/main" id="{CD09673F-95D8-D180-79CF-D56B656BA76B}"/>
              </a:ext>
            </a:extLst>
          </p:cNvPr>
          <p:cNvSpPr/>
          <p:nvPr/>
        </p:nvSpPr>
        <p:spPr>
          <a:xfrm>
            <a:off x="26106327" y="22067636"/>
            <a:ext cx="16522235" cy="4865601"/>
          </a:xfrm>
          <a:prstGeom prst="rect">
            <a:avLst/>
          </a:prstGeom>
          <a:noFill/>
          <a:ln w="57150">
            <a:solidFill>
              <a:srgbClr val="170D3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52CAA1BF-DB97-FFEB-A702-7BBAA40DC33D}"/>
              </a:ext>
            </a:extLst>
          </p:cNvPr>
          <p:cNvSpPr txBox="1"/>
          <p:nvPr/>
        </p:nvSpPr>
        <p:spPr>
          <a:xfrm>
            <a:off x="26121213" y="22028619"/>
            <a:ext cx="16522235" cy="4955203"/>
          </a:xfrm>
          <a:prstGeom prst="rect">
            <a:avLst/>
          </a:prstGeom>
          <a:noFill/>
        </p:spPr>
        <p:txBody>
          <a:bodyPr wrap="square">
            <a:spAutoFit/>
          </a:bodyPr>
          <a:lstStyle/>
          <a:p>
            <a:pPr algn="ctr"/>
            <a:r>
              <a:rPr lang="en-GB" sz="3600" b="1" u="sng" dirty="0">
                <a:solidFill>
                  <a:schemeClr val="tx1"/>
                </a:solidFill>
                <a:latin typeface="Plus Jakarta Sans" pitchFamily="2" charset="0"/>
                <a:cs typeface="Plus Jakarta Sans" pitchFamily="2" charset="0"/>
              </a:rPr>
              <a:t>Conclusion</a:t>
            </a:r>
            <a:endParaRPr lang="en-GB" sz="2400" b="1" u="sng" dirty="0">
              <a:solidFill>
                <a:schemeClr val="tx1"/>
              </a:solidFill>
              <a:latin typeface="Plus Jakarta Sans" pitchFamily="2" charset="0"/>
              <a:cs typeface="Plus Jakarta Sans" pitchFamily="2" charset="0"/>
            </a:endParaRPr>
          </a:p>
          <a:p>
            <a:pPr algn="just"/>
            <a:r>
              <a:rPr lang="en-GB" sz="2800" dirty="0">
                <a:solidFill>
                  <a:schemeClr val="tx1"/>
                </a:solidFill>
                <a:latin typeface="Plus Jakarta Sans" pitchFamily="2" charset="0"/>
                <a:cs typeface="Plus Jakarta Sans" pitchFamily="2" charset="0"/>
              </a:rPr>
              <a:t>This study assessed UK police forces’ adherence to ISO 17025 standards in DFUs. Of the 45 police forces, 39 were accredited in ISO 17025, with 29 in areas of digital forensics. mobile and computer forensics were the most accredited areas, while other areas  such as CCTV and digital audio were less frequent. Challenges included overlaps and unclear distinctions in less common areas. </a:t>
            </a:r>
          </a:p>
          <a:p>
            <a:pPr algn="just"/>
            <a:r>
              <a:rPr lang="en-GB" sz="2800" dirty="0">
                <a:solidFill>
                  <a:schemeClr val="tx1"/>
                </a:solidFill>
                <a:latin typeface="Plus Jakarta Sans" pitchFamily="2" charset="0"/>
                <a:cs typeface="Plus Jakarta Sans" pitchFamily="2" charset="0"/>
              </a:rPr>
              <a:t>The study also found inconsistencies in UKAS accreditation certificates, such as missing or incorrect wording. These errors highlight the needs for a more </a:t>
            </a:r>
            <a:r>
              <a:rPr lang="en-GB" sz="2800" b="1" dirty="0">
                <a:solidFill>
                  <a:schemeClr val="tx1"/>
                </a:solidFill>
                <a:latin typeface="Plus Jakarta Sans" pitchFamily="2" charset="0"/>
                <a:cs typeface="Plus Jakarta Sans" pitchFamily="2" charset="0"/>
              </a:rPr>
              <a:t>standardized certification process</a:t>
            </a:r>
            <a:r>
              <a:rPr lang="en-GB" sz="2800" dirty="0">
                <a:solidFill>
                  <a:schemeClr val="tx1"/>
                </a:solidFill>
                <a:latin typeface="Plus Jakarta Sans" pitchFamily="2" charset="0"/>
                <a:cs typeface="Plus Jakarta Sans" pitchFamily="2" charset="0"/>
              </a:rPr>
              <a:t>. The findings also underscore the dynamic nature of ISO 17025 accreditation due to </a:t>
            </a:r>
            <a:r>
              <a:rPr lang="en-GB" sz="2800" b="1" dirty="0">
                <a:solidFill>
                  <a:schemeClr val="tx1"/>
                </a:solidFill>
                <a:latin typeface="Plus Jakarta Sans" pitchFamily="2" charset="0"/>
                <a:cs typeface="Plus Jakarta Sans" pitchFamily="2" charset="0"/>
              </a:rPr>
              <a:t>updates and evolving tools</a:t>
            </a:r>
            <a:r>
              <a:rPr lang="en-GB" sz="2800" dirty="0">
                <a:solidFill>
                  <a:schemeClr val="tx1"/>
                </a:solidFill>
                <a:latin typeface="Plus Jakarta Sans" pitchFamily="2" charset="0"/>
                <a:cs typeface="Plus Jakarta Sans" pitchFamily="2" charset="0"/>
              </a:rPr>
              <a:t>. However, this project only focused on UK police forces </a:t>
            </a:r>
            <a:r>
              <a:rPr lang="en-GB" sz="2800" b="1" dirty="0">
                <a:solidFill>
                  <a:schemeClr val="tx1"/>
                </a:solidFill>
                <a:latin typeface="Plus Jakarta Sans" pitchFamily="2" charset="0"/>
                <a:cs typeface="Plus Jakarta Sans" pitchFamily="2" charset="0"/>
              </a:rPr>
              <a:t>and excluded private DF providers</a:t>
            </a:r>
            <a:r>
              <a:rPr lang="en-GB" sz="2800" dirty="0">
                <a:solidFill>
                  <a:schemeClr val="tx1"/>
                </a:solidFill>
                <a:latin typeface="Plus Jakarta Sans" pitchFamily="2" charset="0"/>
                <a:cs typeface="Plus Jakarta Sans" pitchFamily="2" charset="0"/>
              </a:rPr>
              <a:t>. The resear</a:t>
            </a:r>
            <a:r>
              <a:rPr lang="en-GB" sz="2800" dirty="0">
                <a:latin typeface="Plus Jakarta Sans" pitchFamily="2" charset="0"/>
                <a:cs typeface="Plus Jakarta Sans" pitchFamily="2" charset="0"/>
              </a:rPr>
              <a:t>ch conducted also assumed that all the police forces had a DFU or conducted digital investigations, which may not be the case. Also, the complexities of </a:t>
            </a:r>
            <a:r>
              <a:rPr lang="en-GB" sz="2800" b="1" dirty="0">
                <a:latin typeface="Plus Jakarta Sans" pitchFamily="2" charset="0"/>
                <a:cs typeface="Plus Jakarta Sans" pitchFamily="2" charset="0"/>
              </a:rPr>
              <a:t>regional shared forensic units and undisclosed locations </a:t>
            </a:r>
            <a:r>
              <a:rPr lang="en-GB" sz="2800" dirty="0">
                <a:latin typeface="Plus Jakarta Sans" pitchFamily="2" charset="0"/>
                <a:cs typeface="Plus Jakarta Sans" pitchFamily="2" charset="0"/>
              </a:rPr>
              <a:t>may have affected the results produced.</a:t>
            </a:r>
            <a:endParaRPr lang="en-GB" sz="2800" dirty="0">
              <a:solidFill>
                <a:schemeClr val="tx1"/>
              </a:solidFill>
              <a:latin typeface="Plus Jakarta Sans" pitchFamily="2" charset="0"/>
              <a:cs typeface="Plus Jakarta Sans" pitchFamily="2" charset="0"/>
            </a:endParaRPr>
          </a:p>
        </p:txBody>
      </p:sp>
      <p:pic>
        <p:nvPicPr>
          <p:cNvPr id="25" name="Picture 24">
            <a:extLst>
              <a:ext uri="{FF2B5EF4-FFF2-40B4-BE49-F238E27FC236}">
                <a16:creationId xmlns:a16="http://schemas.microsoft.com/office/drawing/2014/main" id="{8AC57663-24E2-9FE6-4515-4E39864F5F11}"/>
              </a:ext>
            </a:extLst>
          </p:cNvPr>
          <p:cNvPicPr>
            <a:picLocks noChangeAspect="1"/>
          </p:cNvPicPr>
          <p:nvPr/>
        </p:nvPicPr>
        <p:blipFill>
          <a:blip r:embed="rId6"/>
          <a:stretch>
            <a:fillRect/>
          </a:stretch>
        </p:blipFill>
        <p:spPr>
          <a:xfrm>
            <a:off x="947809" y="26746659"/>
            <a:ext cx="3225800" cy="3187700"/>
          </a:xfrm>
          <a:prstGeom prst="rect">
            <a:avLst/>
          </a:prstGeom>
        </p:spPr>
      </p:pic>
      <p:sp>
        <p:nvSpPr>
          <p:cNvPr id="26" name="TextBox 25">
            <a:extLst>
              <a:ext uri="{FF2B5EF4-FFF2-40B4-BE49-F238E27FC236}">
                <a16:creationId xmlns:a16="http://schemas.microsoft.com/office/drawing/2014/main" id="{75FAA55D-4C4D-E339-422F-4CF24789D0ED}"/>
              </a:ext>
            </a:extLst>
          </p:cNvPr>
          <p:cNvSpPr txBox="1"/>
          <p:nvPr/>
        </p:nvSpPr>
        <p:spPr>
          <a:xfrm>
            <a:off x="218264" y="26275889"/>
            <a:ext cx="5234056" cy="523220"/>
          </a:xfrm>
          <a:prstGeom prst="rect">
            <a:avLst/>
          </a:prstGeom>
          <a:noFill/>
        </p:spPr>
        <p:txBody>
          <a:bodyPr wrap="square" rtlCol="0">
            <a:spAutoFit/>
          </a:bodyPr>
          <a:lstStyle/>
          <a:p>
            <a:r>
              <a:rPr lang="en-US" sz="2800" b="1" dirty="0">
                <a:solidFill>
                  <a:schemeClr val="bg1"/>
                </a:solidFill>
              </a:rPr>
              <a:t>Scan Me For The Full Results</a:t>
            </a:r>
          </a:p>
        </p:txBody>
      </p:sp>
    </p:spTree>
    <p:extLst>
      <p:ext uri="{BB962C8B-B14F-4D97-AF65-F5344CB8AC3E}">
        <p14:creationId xmlns:p14="http://schemas.microsoft.com/office/powerpoint/2010/main" val="2167493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3298</TotalTime>
  <Words>2357</Words>
  <Application>Microsoft Macintosh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Degular Display Black</vt:lpstr>
      <vt:lpstr>Plus Jakarta Sans</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Duncan Parker</dc:creator>
  <cp:lastModifiedBy>Minnie Ball</cp:lastModifiedBy>
  <cp:revision>3</cp:revision>
  <dcterms:created xsi:type="dcterms:W3CDTF">2025-04-02T13:06:51Z</dcterms:created>
  <dcterms:modified xsi:type="dcterms:W3CDTF">2025-05-14T15:35:50Z</dcterms:modified>
</cp:coreProperties>
</file>