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1"/>
  </p:notesMasterIdLst>
  <p:sldIdLst>
    <p:sldId id="356" r:id="rId5"/>
    <p:sldId id="349" r:id="rId6"/>
    <p:sldId id="256" r:id="rId7"/>
    <p:sldId id="257" r:id="rId8"/>
    <p:sldId id="258" r:id="rId9"/>
    <p:sldId id="350" r:id="rId10"/>
    <p:sldId id="278" r:id="rId11"/>
    <p:sldId id="280" r:id="rId12"/>
    <p:sldId id="282" r:id="rId13"/>
    <p:sldId id="281" r:id="rId14"/>
    <p:sldId id="351" r:id="rId15"/>
    <p:sldId id="352" r:id="rId16"/>
    <p:sldId id="353" r:id="rId17"/>
    <p:sldId id="354" r:id="rId18"/>
    <p:sldId id="328" r:id="rId19"/>
    <p:sldId id="292" r:id="rId20"/>
    <p:sldId id="298" r:id="rId21"/>
    <p:sldId id="311" r:id="rId22"/>
    <p:sldId id="299" r:id="rId23"/>
    <p:sldId id="312" r:id="rId24"/>
    <p:sldId id="300" r:id="rId25"/>
    <p:sldId id="313" r:id="rId26"/>
    <p:sldId id="355" r:id="rId27"/>
    <p:sldId id="329" r:id="rId28"/>
    <p:sldId id="319" r:id="rId29"/>
    <p:sldId id="324" r:id="rId30"/>
    <p:sldId id="330" r:id="rId31"/>
    <p:sldId id="344" r:id="rId32"/>
    <p:sldId id="345" r:id="rId33"/>
    <p:sldId id="331" r:id="rId34"/>
    <p:sldId id="332" r:id="rId35"/>
    <p:sldId id="333" r:id="rId36"/>
    <p:sldId id="334" r:id="rId37"/>
    <p:sldId id="335" r:id="rId38"/>
    <p:sldId id="336" r:id="rId39"/>
    <p:sldId id="338" r:id="rId40"/>
    <p:sldId id="396" r:id="rId41"/>
    <p:sldId id="339" r:id="rId42"/>
    <p:sldId id="347" r:id="rId43"/>
    <p:sldId id="348" r:id="rId44"/>
    <p:sldId id="397" r:id="rId45"/>
    <p:sldId id="340" r:id="rId46"/>
    <p:sldId id="389" r:id="rId47"/>
    <p:sldId id="371" r:id="rId48"/>
    <p:sldId id="372" r:id="rId49"/>
    <p:sldId id="376" r:id="rId50"/>
    <p:sldId id="373" r:id="rId51"/>
    <p:sldId id="374" r:id="rId52"/>
    <p:sldId id="375" r:id="rId53"/>
    <p:sldId id="405" r:id="rId54"/>
    <p:sldId id="407" r:id="rId55"/>
    <p:sldId id="378" r:id="rId56"/>
    <p:sldId id="379" r:id="rId57"/>
    <p:sldId id="286" r:id="rId58"/>
    <p:sldId id="416" r:id="rId59"/>
    <p:sldId id="417" r:id="rId60"/>
    <p:sldId id="285" r:id="rId61"/>
    <p:sldId id="411" r:id="rId62"/>
    <p:sldId id="414" r:id="rId63"/>
    <p:sldId id="415" r:id="rId64"/>
    <p:sldId id="400" r:id="rId65"/>
    <p:sldId id="401" r:id="rId66"/>
    <p:sldId id="408" r:id="rId67"/>
    <p:sldId id="409" r:id="rId68"/>
    <p:sldId id="413" r:id="rId69"/>
    <p:sldId id="410"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A8834E-8C69-C3AC-D82C-BE2F9C328579}" v="4" dt="2025-04-09T13:25:00.1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4" autoAdjust="0"/>
    <p:restoredTop sz="94660"/>
  </p:normalViewPr>
  <p:slideViewPr>
    <p:cSldViewPr snapToGrid="0">
      <p:cViewPr>
        <p:scale>
          <a:sx n="70" d="100"/>
          <a:sy n="70" d="100"/>
        </p:scale>
        <p:origin x="-744" y="1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C48090-CD51-4177-BEDD-67DE7C22AAC3}" type="datetimeFigureOut">
              <a:rPr lang="en-GB" smtClean="0"/>
              <a:pPr/>
              <a:t>11/04/2025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6BC8D0-74B1-460E-9C19-A2B8ED9767AB}" type="slidenum">
              <a:rPr lang="en-GB" smtClean="0"/>
              <a:pPr/>
              <a:t>‹#›</a:t>
            </a:fld>
            <a:endParaRPr lang="en-GB"/>
          </a:p>
        </p:txBody>
      </p:sp>
    </p:spTree>
    <p:extLst>
      <p:ext uri="{BB962C8B-B14F-4D97-AF65-F5344CB8AC3E}">
        <p14:creationId xmlns:p14="http://schemas.microsoft.com/office/powerpoint/2010/main" xmlns="" val="3821534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Visual  Mood-boards</a:t>
            </a:r>
            <a:r>
              <a:rPr lang="en-GB" baseline="0" dirty="0" smtClean="0"/>
              <a:t> I created to show what the project is about. Because these are my old designs that I picked was called Bee and Hive. Linking to the classes in society and how bee’s have different classes. For, example worker, drone and queen in the hive. These were my ideas at the start of the project just gathering them up and replacing the images in order.</a:t>
            </a:r>
            <a:endParaRPr lang="en-GB" dirty="0"/>
          </a:p>
        </p:txBody>
      </p:sp>
      <p:sp>
        <p:nvSpPr>
          <p:cNvPr id="4" name="Slide Number Placeholder 3"/>
          <p:cNvSpPr>
            <a:spLocks noGrp="1"/>
          </p:cNvSpPr>
          <p:nvPr>
            <p:ph type="sldNum" sz="quarter" idx="5"/>
          </p:nvPr>
        </p:nvSpPr>
        <p:spPr/>
        <p:txBody>
          <a:bodyPr/>
          <a:lstStyle/>
          <a:p>
            <a:fld id="{A26BC8D0-74B1-460E-9C19-A2B8ED9767AB}" type="slidenum">
              <a:rPr lang="en-GB" smtClean="0"/>
              <a:pPr/>
              <a:t>2</a:t>
            </a:fld>
            <a:endParaRPr lang="en-GB"/>
          </a:p>
        </p:txBody>
      </p:sp>
    </p:spTree>
    <p:extLst>
      <p:ext uri="{BB962C8B-B14F-4D97-AF65-F5344CB8AC3E}">
        <p14:creationId xmlns:p14="http://schemas.microsoft.com/office/powerpoint/2010/main" xmlns="" val="1894762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Explaining</a:t>
            </a:r>
            <a:r>
              <a:rPr lang="en-GB" baseline="0" dirty="0" smtClean="0"/>
              <a:t> about the working class and who they are so having information about these people and say who they are.</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17</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What clothes do the working class have</a:t>
            </a:r>
            <a:r>
              <a:rPr lang="en-GB" baseline="0" dirty="0" smtClean="0"/>
              <a:t> by giving visuals out.</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18</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Saying</a:t>
            </a:r>
            <a:r>
              <a:rPr lang="en-GB" baseline="0" dirty="0" smtClean="0"/>
              <a:t> about the middle class people and explaining who they are.</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19</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Showing</a:t>
            </a:r>
            <a:r>
              <a:rPr lang="en-GB" baseline="0" dirty="0" smtClean="0"/>
              <a:t> middle class clothes and what they wear in a visual board.</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20</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Researching the upper class and who they are.</a:t>
            </a:r>
            <a:r>
              <a:rPr lang="en-GB" baseline="0" dirty="0" smtClean="0"/>
              <a:t> By having these information I will have a better understanding for the characters that I will portray for the film.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21</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Having upper class visual clothes and what they wear.</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22</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Having poses for visual</a:t>
            </a:r>
            <a:r>
              <a:rPr lang="en-GB" baseline="0" dirty="0" smtClean="0"/>
              <a:t>s.</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23</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Having</a:t>
            </a:r>
            <a:r>
              <a:rPr lang="en-GB" baseline="0" dirty="0" smtClean="0"/>
              <a:t> a Mind-map to say what my Fashion Film will be about by getting ideas across.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24</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Researching</a:t>
            </a:r>
            <a:r>
              <a:rPr lang="en-GB" baseline="0" dirty="0" smtClean="0"/>
              <a:t> charity that picked is called Carmel Rock. Why is because they help young people that don’t have a good life and to have a second chance.</a:t>
            </a:r>
          </a:p>
          <a:p>
            <a:r>
              <a:rPr lang="en-GB" baseline="0" dirty="0" smtClean="0"/>
              <a:t>Which will help the young to succeed in fashion.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25</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a:t>
            </a:r>
            <a:r>
              <a:rPr lang="en-GB" baseline="0" dirty="0" smtClean="0"/>
              <a:t> is a Mind-map of the charity and what collaborations they do.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26</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Also, created</a:t>
            </a:r>
            <a:r>
              <a:rPr lang="en-GB" baseline="0" dirty="0" smtClean="0"/>
              <a:t> more visual designs as can see in this image. Having them replaced into the colours, images and also having words to explain what’s going on the slides. This will make it easier to understand the picture.</a:t>
            </a:r>
          </a:p>
        </p:txBody>
      </p:sp>
      <p:sp>
        <p:nvSpPr>
          <p:cNvPr id="4" name="Slide Number Placeholder 3"/>
          <p:cNvSpPr>
            <a:spLocks noGrp="1"/>
          </p:cNvSpPr>
          <p:nvPr>
            <p:ph type="sldNum" sz="quarter" idx="10"/>
          </p:nvPr>
        </p:nvSpPr>
        <p:spPr/>
        <p:txBody>
          <a:bodyPr/>
          <a:lstStyle/>
          <a:p>
            <a:fld id="{A26BC8D0-74B1-460E-9C19-A2B8ED9767AB}" type="slidenum">
              <a:rPr lang="en-GB" smtClean="0"/>
              <a:pPr/>
              <a:t>3</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More visual</a:t>
            </a:r>
            <a:r>
              <a:rPr lang="en-GB" baseline="0" dirty="0" smtClean="0"/>
              <a:t> ideas of how I want the film to look like and to portray.</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28</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Description of the working class</a:t>
            </a:r>
            <a:r>
              <a:rPr lang="en-GB" baseline="0" dirty="0" smtClean="0"/>
              <a:t> with visuals.</a:t>
            </a:r>
            <a:r>
              <a:rPr lang="en-GB" dirty="0" smtClean="0"/>
              <a:t>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29</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Ideas for working class </a:t>
            </a:r>
            <a:r>
              <a:rPr lang="en-GB" smtClean="0"/>
              <a:t>style boards</a:t>
            </a:r>
            <a:r>
              <a:rPr lang="en-GB" baseline="0" smtClean="0"/>
              <a:t>.</a:t>
            </a:r>
            <a:endParaRPr lang="en-GB"/>
          </a:p>
        </p:txBody>
      </p:sp>
      <p:sp>
        <p:nvSpPr>
          <p:cNvPr id="4" name="Slide Number Placeholder 3"/>
          <p:cNvSpPr>
            <a:spLocks noGrp="1"/>
          </p:cNvSpPr>
          <p:nvPr>
            <p:ph type="sldNum" sz="quarter" idx="10"/>
          </p:nvPr>
        </p:nvSpPr>
        <p:spPr/>
        <p:txBody>
          <a:bodyPr/>
          <a:lstStyle/>
          <a:p>
            <a:fld id="{A26BC8D0-74B1-460E-9C19-A2B8ED9767AB}" type="slidenum">
              <a:rPr lang="en-GB" smtClean="0"/>
              <a:pPr/>
              <a:t>30</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What I want the poses</a:t>
            </a:r>
            <a:r>
              <a:rPr lang="en-GB" baseline="0" dirty="0" smtClean="0"/>
              <a:t> to form for the film of the working class.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31</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Description of the middle class and who they are in visuals</a:t>
            </a:r>
            <a:r>
              <a:rPr lang="en-GB" baseline="0" dirty="0" smtClean="0"/>
              <a:t> and annotations.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32</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Styling</a:t>
            </a:r>
            <a:r>
              <a:rPr lang="en-GB" baseline="0" dirty="0" smtClean="0"/>
              <a:t> board for the middle class and how I want them to look like for the film.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33</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poses for the Middle class and what I want</a:t>
            </a:r>
            <a:r>
              <a:rPr lang="en-GB" baseline="0" dirty="0" smtClean="0"/>
              <a:t> it too look like visually.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34</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Annotations of the high end class and who they are.</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35</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What I want the poses to form as high end class in society for my Film</a:t>
            </a:r>
            <a:r>
              <a:rPr lang="en-GB" baseline="0" dirty="0" smtClean="0"/>
              <a:t> concept.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36</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Mood-</a:t>
            </a:r>
            <a:r>
              <a:rPr lang="en-GB" baseline="0" dirty="0" smtClean="0"/>
              <a:t> Board ideas for upper class Successful woman.</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37</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More visual</a:t>
            </a:r>
            <a:r>
              <a:rPr lang="en-GB" baseline="0" dirty="0" smtClean="0"/>
              <a:t> mood-boards I created.</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4</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Researching the campaign</a:t>
            </a:r>
            <a:r>
              <a:rPr lang="en-GB" baseline="0" dirty="0" smtClean="0"/>
              <a:t> and who they are.</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38</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Cameral rock</a:t>
            </a:r>
            <a:r>
              <a:rPr lang="en-GB" baseline="0" dirty="0" smtClean="0"/>
              <a:t> collaboration and who they are. </a:t>
            </a:r>
            <a:endParaRPr lang="en-GB" dirty="0"/>
          </a:p>
        </p:txBody>
      </p:sp>
      <p:sp>
        <p:nvSpPr>
          <p:cNvPr id="4" name="Slide Number Placeholder 3"/>
          <p:cNvSpPr>
            <a:spLocks noGrp="1"/>
          </p:cNvSpPr>
          <p:nvPr>
            <p:ph type="sldNum" sz="quarter" idx="5"/>
          </p:nvPr>
        </p:nvSpPr>
        <p:spPr/>
        <p:txBody>
          <a:bodyPr/>
          <a:lstStyle/>
          <a:p>
            <a:fld id="{A26BC8D0-74B1-460E-9C19-A2B8ED9767AB}" type="slidenum">
              <a:rPr lang="en-GB" smtClean="0"/>
              <a:pPr/>
              <a:t>39</a:t>
            </a:fld>
            <a:endParaRPr lang="en-GB"/>
          </a:p>
        </p:txBody>
      </p:sp>
    </p:spTree>
    <p:extLst>
      <p:ext uri="{BB962C8B-B14F-4D97-AF65-F5344CB8AC3E}">
        <p14:creationId xmlns:p14="http://schemas.microsoft.com/office/powerpoint/2010/main" xmlns="" val="894054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More collaborations about</a:t>
            </a:r>
            <a:r>
              <a:rPr lang="en-GB" baseline="0" dirty="0" smtClean="0"/>
              <a:t> them.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40</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Researching their</a:t>
            </a:r>
            <a:r>
              <a:rPr lang="en-GB" baseline="0" dirty="0" smtClean="0"/>
              <a:t> social media accounts of Caramel rock.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42</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 mind-Map of the charity.</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43</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Visual</a:t>
            </a:r>
            <a:r>
              <a:rPr lang="en-GB" baseline="0" dirty="0" smtClean="0"/>
              <a:t> of the lower class.</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50</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a:t>
            </a:r>
            <a:r>
              <a:rPr lang="en-GB" baseline="0" dirty="0" smtClean="0"/>
              <a:t> Visual mood-board for the upper class.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21FF63-808A-4D13-BC25-37A1F64D832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901865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Information about their character profile and who they are.</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52</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Another one for the information about their character profile and who they are.</a:t>
            </a:r>
          </a:p>
          <a:p>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53</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Having the styling and clothing ideas of</a:t>
            </a:r>
            <a:r>
              <a:rPr lang="en-GB" baseline="0" dirty="0" smtClean="0"/>
              <a:t> what I want it to </a:t>
            </a:r>
            <a:r>
              <a:rPr lang="en-GB" baseline="0" dirty="0" err="1" smtClean="0"/>
              <a:t>protray</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54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These are ideas to show the</a:t>
            </a:r>
            <a:r>
              <a:rPr lang="en-GB" baseline="0" dirty="0" smtClean="0"/>
              <a:t> poses and how would like the model to pose for my concept. This is a good way to show how will form in a visual way and it’s easy to understand. </a:t>
            </a:r>
          </a:p>
        </p:txBody>
      </p:sp>
      <p:sp>
        <p:nvSpPr>
          <p:cNvPr id="4" name="Slide Number Placeholder 3"/>
          <p:cNvSpPr>
            <a:spLocks noGrp="1"/>
          </p:cNvSpPr>
          <p:nvPr>
            <p:ph type="sldNum" sz="quarter" idx="10"/>
          </p:nvPr>
        </p:nvSpPr>
        <p:spPr/>
        <p:txBody>
          <a:bodyPr/>
          <a:lstStyle/>
          <a:p>
            <a:fld id="{A26BC8D0-74B1-460E-9C19-A2B8ED9767AB}" type="slidenum">
              <a:rPr lang="en-GB" smtClean="0"/>
              <a:pPr/>
              <a:t>10</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Having the gestures and poses for the film</a:t>
            </a:r>
            <a:r>
              <a:rPr lang="en-GB" baseline="0" dirty="0" smtClean="0"/>
              <a:t> ideas.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55</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What</a:t>
            </a:r>
            <a:r>
              <a:rPr lang="en-GB" baseline="0" dirty="0" smtClean="0"/>
              <a:t> will use for the lighting for the film by also annotating above.</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56</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Describing</a:t>
            </a:r>
            <a:r>
              <a:rPr lang="en-GB" baseline="0" dirty="0" smtClean="0"/>
              <a:t> the makeup and hair how will look like for the film. Having it look natural form for the shoots.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57</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Getting the final locations</a:t>
            </a:r>
            <a:r>
              <a:rPr lang="en-GB" baseline="0" dirty="0" smtClean="0"/>
              <a:t> and explaining why I changed them.</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58</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Also, having</a:t>
            </a:r>
            <a:r>
              <a:rPr lang="en-GB" baseline="0" dirty="0" smtClean="0"/>
              <a:t> the final styling shoots and reasons why I chosen them by annotating it above.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59</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Getting ideas for the slogan</a:t>
            </a:r>
            <a:r>
              <a:rPr lang="en-GB" baseline="0" dirty="0" smtClean="0"/>
              <a:t> and message for the charity.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60</a:t>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Having</a:t>
            </a:r>
            <a:r>
              <a:rPr lang="en-GB" baseline="0" dirty="0" smtClean="0"/>
              <a:t> the message for my mood-board.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61</a:t>
            </a:fld>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 storyboard with</a:t>
            </a:r>
            <a:r>
              <a:rPr lang="en-GB" baseline="0" dirty="0" smtClean="0"/>
              <a:t> words written on.</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62</a:t>
            </a:fld>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Having behind the scenes images of</a:t>
            </a:r>
            <a:r>
              <a:rPr lang="en-GB" baseline="0" dirty="0" smtClean="0"/>
              <a:t> what they look like by working with everyone in the film.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63</a:t>
            </a:fld>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Having the old script</a:t>
            </a:r>
            <a:r>
              <a:rPr lang="en-GB" baseline="0" dirty="0" smtClean="0"/>
              <a:t> for the Film.</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64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a:t>
            </a:r>
            <a:r>
              <a:rPr lang="en-GB" baseline="0" dirty="0" smtClean="0"/>
              <a:t> images of was thinking my project to look like in the start for the styling ideas.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11</a:t>
            </a:fld>
            <a:endParaRPr lang="en-GB"/>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Now changed</a:t>
            </a:r>
            <a:r>
              <a:rPr lang="en-GB" baseline="0" dirty="0" smtClean="0"/>
              <a:t> to the new script.</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65</a:t>
            </a:fld>
            <a:endParaRPr lang="en-GB"/>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Having a Final Visual board for the Film.</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66</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These images are artist research of what I want</a:t>
            </a:r>
            <a:r>
              <a:rPr lang="en-GB" baseline="0" dirty="0" smtClean="0"/>
              <a:t> the images to form. This one was for the lower class and how the artist portray it in a way for their shoot.</a:t>
            </a:r>
          </a:p>
          <a:p>
            <a:r>
              <a:rPr lang="en-GB" baseline="0" dirty="0" smtClean="0"/>
              <a:t>Want this to look like for my fashion film that am create in the final.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12</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More visuals on artist research</a:t>
            </a:r>
            <a:r>
              <a:rPr lang="en-GB" baseline="0" dirty="0" smtClean="0"/>
              <a:t> on these pages below as can see.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13</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These are</a:t>
            </a:r>
            <a:r>
              <a:rPr lang="en-GB" baseline="0" dirty="0" smtClean="0"/>
              <a:t> about the contrast about the two characters that I will be showing in the film. Their two different lives of the upper and lower class in society and who they are. By also writing the two different people and having visual image to back up my ideas on the subject of classes.  </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15</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Having visuals to show the lower</a:t>
            </a:r>
            <a:r>
              <a:rPr lang="en-GB" baseline="0" dirty="0" smtClean="0"/>
              <a:t> classes and what the film will be based upon.</a:t>
            </a:r>
            <a:endParaRPr lang="en-GB" dirty="0"/>
          </a:p>
        </p:txBody>
      </p:sp>
      <p:sp>
        <p:nvSpPr>
          <p:cNvPr id="4" name="Slide Number Placeholder 3"/>
          <p:cNvSpPr>
            <a:spLocks noGrp="1"/>
          </p:cNvSpPr>
          <p:nvPr>
            <p:ph type="sldNum" sz="quarter" idx="10"/>
          </p:nvPr>
        </p:nvSpPr>
        <p:spPr/>
        <p:txBody>
          <a:bodyPr/>
          <a:lstStyle/>
          <a:p>
            <a:fld id="{A26BC8D0-74B1-460E-9C19-A2B8ED9767AB}" type="slidenum">
              <a:rPr lang="en-GB" smtClean="0"/>
              <a:pPr/>
              <a:t>16</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B97A02E-CF25-4445-B9EE-C0E93CFC8441}" type="datetimeFigureOut">
              <a:rPr lang="en-US" smtClean="0"/>
              <a:pPr/>
              <a:t>4/11/2025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F0C558C-0A04-45E8-8F4A-A4A092E39897}" type="slidenum">
              <a:rPr lang="en-GB" smtClean="0"/>
              <a:pPr/>
              <a:t>‹#›</a:t>
            </a:fld>
            <a:endParaRPr lang="en-GB" dirty="0"/>
          </a:p>
        </p:txBody>
      </p:sp>
    </p:spTree>
    <p:extLst>
      <p:ext uri="{BB962C8B-B14F-4D97-AF65-F5344CB8AC3E}">
        <p14:creationId xmlns:p14="http://schemas.microsoft.com/office/powerpoint/2010/main" xmlns="" val="1837856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97A02E-CF25-4445-B9EE-C0E93CFC8441}" type="datetimeFigureOut">
              <a:rPr lang="en-US" smtClean="0"/>
              <a:pPr/>
              <a:t>4/11/2025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F0C558C-0A04-45E8-8F4A-A4A092E39897}" type="slidenum">
              <a:rPr lang="en-GB" smtClean="0"/>
              <a:pPr/>
              <a:t>‹#›</a:t>
            </a:fld>
            <a:endParaRPr lang="en-GB" dirty="0"/>
          </a:p>
        </p:txBody>
      </p:sp>
    </p:spTree>
    <p:extLst>
      <p:ext uri="{BB962C8B-B14F-4D97-AF65-F5344CB8AC3E}">
        <p14:creationId xmlns:p14="http://schemas.microsoft.com/office/powerpoint/2010/main" xmlns="" val="299570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97A02E-CF25-4445-B9EE-C0E93CFC8441}" type="datetimeFigureOut">
              <a:rPr lang="en-US" smtClean="0"/>
              <a:pPr/>
              <a:t>4/11/2025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F0C558C-0A04-45E8-8F4A-A4A092E39897}" type="slidenum">
              <a:rPr lang="en-GB" smtClean="0"/>
              <a:pPr/>
              <a:t>‹#›</a:t>
            </a:fld>
            <a:endParaRPr lang="en-GB" dirty="0"/>
          </a:p>
        </p:txBody>
      </p:sp>
    </p:spTree>
    <p:extLst>
      <p:ext uri="{BB962C8B-B14F-4D97-AF65-F5344CB8AC3E}">
        <p14:creationId xmlns:p14="http://schemas.microsoft.com/office/powerpoint/2010/main" xmlns="" val="80146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97A02E-CF25-4445-B9EE-C0E93CFC8441}" type="datetimeFigureOut">
              <a:rPr lang="en-US" smtClean="0"/>
              <a:pPr/>
              <a:t>4/11/2025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F0C558C-0A04-45E8-8F4A-A4A092E39897}" type="slidenum">
              <a:rPr lang="en-GB" smtClean="0"/>
              <a:pPr/>
              <a:t>‹#›</a:t>
            </a:fld>
            <a:endParaRPr lang="en-GB" dirty="0"/>
          </a:p>
        </p:txBody>
      </p:sp>
    </p:spTree>
    <p:extLst>
      <p:ext uri="{BB962C8B-B14F-4D97-AF65-F5344CB8AC3E}">
        <p14:creationId xmlns:p14="http://schemas.microsoft.com/office/powerpoint/2010/main" xmlns="" val="952281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97A02E-CF25-4445-B9EE-C0E93CFC8441}" type="datetimeFigureOut">
              <a:rPr lang="en-US" smtClean="0"/>
              <a:pPr/>
              <a:t>4/11/2025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F0C558C-0A04-45E8-8F4A-A4A092E39897}" type="slidenum">
              <a:rPr lang="en-GB" smtClean="0"/>
              <a:pPr/>
              <a:t>‹#›</a:t>
            </a:fld>
            <a:endParaRPr lang="en-GB" dirty="0"/>
          </a:p>
        </p:txBody>
      </p:sp>
    </p:spTree>
    <p:extLst>
      <p:ext uri="{BB962C8B-B14F-4D97-AF65-F5344CB8AC3E}">
        <p14:creationId xmlns:p14="http://schemas.microsoft.com/office/powerpoint/2010/main" xmlns="" val="3105490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B97A02E-CF25-4445-B9EE-C0E93CFC8441}" type="datetimeFigureOut">
              <a:rPr lang="en-US" smtClean="0"/>
              <a:pPr/>
              <a:t>4/11/2025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F0C558C-0A04-45E8-8F4A-A4A092E39897}" type="slidenum">
              <a:rPr lang="en-GB" smtClean="0"/>
              <a:pPr/>
              <a:t>‹#›</a:t>
            </a:fld>
            <a:endParaRPr lang="en-GB" dirty="0"/>
          </a:p>
        </p:txBody>
      </p:sp>
    </p:spTree>
    <p:extLst>
      <p:ext uri="{BB962C8B-B14F-4D97-AF65-F5344CB8AC3E}">
        <p14:creationId xmlns:p14="http://schemas.microsoft.com/office/powerpoint/2010/main" xmlns="" val="282527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B97A02E-CF25-4445-B9EE-C0E93CFC8441}" type="datetimeFigureOut">
              <a:rPr lang="en-US" smtClean="0"/>
              <a:pPr/>
              <a:t>4/11/2025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F0C558C-0A04-45E8-8F4A-A4A092E39897}" type="slidenum">
              <a:rPr lang="en-GB" smtClean="0"/>
              <a:pPr/>
              <a:t>‹#›</a:t>
            </a:fld>
            <a:endParaRPr lang="en-GB" dirty="0"/>
          </a:p>
        </p:txBody>
      </p:sp>
    </p:spTree>
    <p:extLst>
      <p:ext uri="{BB962C8B-B14F-4D97-AF65-F5344CB8AC3E}">
        <p14:creationId xmlns:p14="http://schemas.microsoft.com/office/powerpoint/2010/main" xmlns="" val="1242825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B97A02E-CF25-4445-B9EE-C0E93CFC8441}" type="datetimeFigureOut">
              <a:rPr lang="en-US" smtClean="0"/>
              <a:pPr/>
              <a:t>4/11/2025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F0C558C-0A04-45E8-8F4A-A4A092E39897}" type="slidenum">
              <a:rPr lang="en-GB" smtClean="0"/>
              <a:pPr/>
              <a:t>‹#›</a:t>
            </a:fld>
            <a:endParaRPr lang="en-GB" dirty="0"/>
          </a:p>
        </p:txBody>
      </p:sp>
    </p:spTree>
    <p:extLst>
      <p:ext uri="{BB962C8B-B14F-4D97-AF65-F5344CB8AC3E}">
        <p14:creationId xmlns:p14="http://schemas.microsoft.com/office/powerpoint/2010/main" xmlns="" val="4233737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97A02E-CF25-4445-B9EE-C0E93CFC8441}" type="datetimeFigureOut">
              <a:rPr lang="en-US" smtClean="0"/>
              <a:pPr/>
              <a:t>4/11/2025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F0C558C-0A04-45E8-8F4A-A4A092E39897}" type="slidenum">
              <a:rPr lang="en-GB" smtClean="0"/>
              <a:pPr/>
              <a:t>‹#›</a:t>
            </a:fld>
            <a:endParaRPr lang="en-GB" dirty="0"/>
          </a:p>
        </p:txBody>
      </p:sp>
    </p:spTree>
    <p:extLst>
      <p:ext uri="{BB962C8B-B14F-4D97-AF65-F5344CB8AC3E}">
        <p14:creationId xmlns:p14="http://schemas.microsoft.com/office/powerpoint/2010/main" xmlns="" val="1943713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97A02E-CF25-4445-B9EE-C0E93CFC8441}" type="datetimeFigureOut">
              <a:rPr lang="en-US" smtClean="0"/>
              <a:pPr/>
              <a:t>4/11/2025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F0C558C-0A04-45E8-8F4A-A4A092E39897}" type="slidenum">
              <a:rPr lang="en-GB" smtClean="0"/>
              <a:pPr/>
              <a:t>‹#›</a:t>
            </a:fld>
            <a:endParaRPr lang="en-GB" dirty="0"/>
          </a:p>
        </p:txBody>
      </p:sp>
    </p:spTree>
    <p:extLst>
      <p:ext uri="{BB962C8B-B14F-4D97-AF65-F5344CB8AC3E}">
        <p14:creationId xmlns:p14="http://schemas.microsoft.com/office/powerpoint/2010/main" xmlns="" val="415200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97A02E-CF25-4445-B9EE-C0E93CFC8441}" type="datetimeFigureOut">
              <a:rPr lang="en-US" smtClean="0"/>
              <a:pPr/>
              <a:t>4/11/2025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F0C558C-0A04-45E8-8F4A-A4A092E39897}" type="slidenum">
              <a:rPr lang="en-GB" smtClean="0"/>
              <a:pPr/>
              <a:t>‹#›</a:t>
            </a:fld>
            <a:endParaRPr lang="en-GB" dirty="0"/>
          </a:p>
        </p:txBody>
      </p:sp>
    </p:spTree>
    <p:extLst>
      <p:ext uri="{BB962C8B-B14F-4D97-AF65-F5344CB8AC3E}">
        <p14:creationId xmlns:p14="http://schemas.microsoft.com/office/powerpoint/2010/main" xmlns="" val="2309034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7A02E-CF25-4445-B9EE-C0E93CFC8441}" type="datetimeFigureOut">
              <a:rPr lang="en-US" smtClean="0"/>
              <a:pPr/>
              <a:t>4/11/2025</a:t>
            </a:fld>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C558C-0A04-45E8-8F4A-A4A092E39897}" type="slidenum">
              <a:rPr lang="en-GB" smtClean="0"/>
              <a:pPr/>
              <a:t>‹#›</a:t>
            </a:fld>
            <a:endParaRPr lang="en-GB" dirty="0"/>
          </a:p>
        </p:txBody>
      </p:sp>
    </p:spTree>
    <p:extLst>
      <p:ext uri="{BB962C8B-B14F-4D97-AF65-F5344CB8AC3E}">
        <p14:creationId xmlns:p14="http://schemas.microsoft.com/office/powerpoint/2010/main" xmlns="" val="2814176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microsoft.com/office/2007/relationships/hdphoto" Target="../media/hdphoto15.wdp"/></Relationships>
</file>

<file path=ppt/slides/_rels/slide11.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microsoft.com/office/2007/relationships/hdphoto" Target="../media/hdphoto17.wdp"/><Relationship Id="rId4" Type="http://schemas.openxmlformats.org/officeDocument/2006/relationships/image" Target="../media/image50.jpe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60.png"/><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1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8.jpeg"/><Relationship Id="rId4" Type="http://schemas.openxmlformats.org/officeDocument/2006/relationships/image" Target="../media/image67.jpeg"/></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79.jpeg"/><Relationship Id="rId7" Type="http://schemas.microsoft.com/office/2007/relationships/hdphoto" Target="../media/hdphoto19.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2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jpeg"/><Relationship Id="rId7" Type="http://schemas.microsoft.com/office/2007/relationships/hdphoto" Target="../media/hdphoto20.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 Id="rId9" Type="http://schemas.microsoft.com/office/2007/relationships/hdphoto" Target="../media/hdphoto21.wdp"/></Relationships>
</file>

<file path=ppt/slides/_rels/slide23.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92.png"/><Relationship Id="rId10" Type="http://schemas.microsoft.com/office/2007/relationships/hdphoto" Target="../media/hdphoto25.wdp"/><Relationship Id="rId4" Type="http://schemas.microsoft.com/office/2007/relationships/hdphoto" Target="../media/hdphoto22.wdp"/><Relationship Id="rId9" Type="http://schemas.openxmlformats.org/officeDocument/2006/relationships/image" Target="../media/image9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jpeg"/><Relationship Id="rId7" Type="http://schemas.openxmlformats.org/officeDocument/2006/relationships/image" Target="../media/image101.jpeg"/><Relationship Id="rId12" Type="http://schemas.microsoft.com/office/2007/relationships/hdphoto" Target="../media/hdphoto27.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0.jpeg"/><Relationship Id="rId11" Type="http://schemas.openxmlformats.org/officeDocument/2006/relationships/image" Target="../media/image104.png"/><Relationship Id="rId5" Type="http://schemas.openxmlformats.org/officeDocument/2006/relationships/image" Target="../media/image99.jpeg"/><Relationship Id="rId10" Type="http://schemas.openxmlformats.org/officeDocument/2006/relationships/image" Target="../media/image103.jpeg"/><Relationship Id="rId4" Type="http://schemas.openxmlformats.org/officeDocument/2006/relationships/image" Target="../media/image98.png"/><Relationship Id="rId9" Type="http://schemas.microsoft.com/office/2007/relationships/hdphoto" Target="../media/hdphoto26.wdp"/></Relationships>
</file>

<file path=ppt/slides/_rels/slide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2.jpeg"/><Relationship Id="rId4" Type="http://schemas.openxmlformats.org/officeDocument/2006/relationships/image" Target="../media/image7.jpeg"/><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9.jpeg"/><Relationship Id="rId7" Type="http://schemas.openxmlformats.org/officeDocument/2006/relationships/image" Target="../media/image11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1.jpeg"/><Relationship Id="rId5" Type="http://schemas.microsoft.com/office/2007/relationships/hdphoto" Target="../media/hdphoto28.wdp"/><Relationship Id="rId4" Type="http://schemas.openxmlformats.org/officeDocument/2006/relationships/image" Target="../media/image110.png"/></Relationships>
</file>

<file path=ppt/slides/_rels/slide3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29.wdp"/><Relationship Id="rId5" Type="http://schemas.openxmlformats.org/officeDocument/2006/relationships/image" Target="../media/image116.png"/><Relationship Id="rId4" Type="http://schemas.openxmlformats.org/officeDocument/2006/relationships/image" Target="../media/image115.jpeg"/></Relationships>
</file>

<file path=ppt/slides/_rels/slide3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3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3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30.wdp"/><Relationship Id="rId5" Type="http://schemas.openxmlformats.org/officeDocument/2006/relationships/image" Target="../media/image126.png"/><Relationship Id="rId4" Type="http://schemas.openxmlformats.org/officeDocument/2006/relationships/image" Target="../media/image125.jpeg"/></Relationships>
</file>

<file path=ppt/slides/_rels/slide3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128.jpeg"/></Relationships>
</file>

<file path=ppt/slides/_rels/slide3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31.png"/></Relationships>
</file>

<file path=ppt/slides/_rels/slide37.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3.png"/><Relationship Id="rId7" Type="http://schemas.openxmlformats.org/officeDocument/2006/relationships/image" Target="../media/image13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31.wdp"/><Relationship Id="rId5" Type="http://schemas.openxmlformats.org/officeDocument/2006/relationships/image" Target="../media/image135.png"/><Relationship Id="rId4" Type="http://schemas.openxmlformats.org/officeDocument/2006/relationships/image" Target="../media/image134.png"/><Relationship Id="rId9" Type="http://schemas.microsoft.com/office/2007/relationships/hdphoto" Target="../media/hdphoto32.wdp"/></Relationships>
</file>

<file path=ppt/slides/_rels/slide3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mailto:admin@carmelrock.com" TargetMode="External"/><Relationship Id="rId5" Type="http://schemas.openxmlformats.org/officeDocument/2006/relationships/image" Target="../media/image144.png"/><Relationship Id="rId4" Type="http://schemas.openxmlformats.org/officeDocument/2006/relationships/image" Target="../media/image14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5.wdp"/><Relationship Id="rId5" Type="http://schemas.openxmlformats.org/officeDocument/2006/relationships/image" Target="../media/image22.jpeg"/><Relationship Id="rId10" Type="http://schemas.openxmlformats.org/officeDocument/2006/relationships/image" Target="../media/image25.png"/><Relationship Id="rId4" Type="http://schemas.openxmlformats.org/officeDocument/2006/relationships/image" Target="../media/image21.png"/><Relationship Id="rId9" Type="http://schemas.microsoft.com/office/2007/relationships/hdphoto" Target="../media/hdphoto4.wdp"/></Relationships>
</file>

<file path=ppt/slides/_rels/slide50.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3.png"/><Relationship Id="rId7" Type="http://schemas.microsoft.com/office/2007/relationships/hdphoto" Target="../media/hdphoto33.wdp"/><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154.jpeg"/></Relationships>
</file>

<file path=ppt/slides/_rels/slide51.xml.rels><?xml version="1.0" encoding="UTF-8" standalone="yes"?>
<Relationships xmlns="http://schemas.openxmlformats.org/package/2006/relationships"><Relationship Id="rId8" Type="http://schemas.microsoft.com/office/2007/relationships/hdphoto" Target="../media/hdphoto35.wdp"/><Relationship Id="rId3" Type="http://schemas.openxmlformats.org/officeDocument/2006/relationships/image" Target="../media/image158.jpeg"/><Relationship Id="rId7" Type="http://schemas.openxmlformats.org/officeDocument/2006/relationships/image" Target="../media/image16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60.jpeg"/><Relationship Id="rId5" Type="http://schemas.microsoft.com/office/2007/relationships/hdphoto" Target="../media/hdphoto34.wdp"/><Relationship Id="rId4" Type="http://schemas.openxmlformats.org/officeDocument/2006/relationships/image" Target="../media/image159.png"/><Relationship Id="rId9" Type="http://schemas.openxmlformats.org/officeDocument/2006/relationships/image" Target="../media/image162.jpeg"/></Relationships>
</file>

<file path=ppt/slides/_rels/slide5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36.wdp"/><Relationship Id="rId5" Type="http://schemas.openxmlformats.org/officeDocument/2006/relationships/image" Target="../media/image165.png"/><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microsoft.com/office/2007/relationships/hdphoto" Target="../media/hdphoto37.wdp"/><Relationship Id="rId5" Type="http://schemas.openxmlformats.org/officeDocument/2006/relationships/image" Target="../media/image167.png"/><Relationship Id="rId4" Type="http://schemas.openxmlformats.org/officeDocument/2006/relationships/image" Target="../media/image153.png"/></Relationships>
</file>

<file path=ppt/slides/_rels/slide5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70.png"/></Relationships>
</file>

<file path=ppt/slides/_rels/slide5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5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7.jpeg"/><Relationship Id="rId7" Type="http://schemas.openxmlformats.org/officeDocument/2006/relationships/image" Target="../media/image23.png"/><Relationship Id="rId12"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0.png"/><Relationship Id="rId5" Type="http://schemas.openxmlformats.org/officeDocument/2006/relationships/image" Target="../media/image19.png"/><Relationship Id="rId10" Type="http://schemas.microsoft.com/office/2007/relationships/hdphoto" Target="../media/hdphoto7.wdp"/><Relationship Id="rId4" Type="http://schemas.openxmlformats.org/officeDocument/2006/relationships/image" Target="../media/image28.jpeg"/><Relationship Id="rId9"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s>
</file>

<file path=ppt/slides/_rels/slide6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84.jpeg"/></Relationships>
</file>

<file path=ppt/slides/_rels/slide6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86.png"/></Relationships>
</file>

<file path=ppt/slides/_rels/slide66.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image" Target="../media/image36.jpe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9.pn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7" Type="http://schemas.microsoft.com/office/2007/relationships/hdphoto" Target="../media/hdphoto14.wdp"/><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13.wdp"/><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E9DE182A-ECCD-69EE-20A0-C4A10D3FB8B7}"/>
              </a:ext>
            </a:extLst>
          </p:cNvPr>
          <p:cNvSpPr txBox="1">
            <a:spLocks/>
          </p:cNvSpPr>
          <p:nvPr/>
        </p:nvSpPr>
        <p:spPr>
          <a:xfrm>
            <a:off x="609600" y="1472228"/>
            <a:ext cx="10972800" cy="4525963"/>
          </a:xfrm>
          <a:prstGeom prst="rect">
            <a:avLst/>
          </a:prstGeom>
        </p:spPr>
        <p:txBody>
          <a:bodyPr lIns="91440" tIns="45720" rIns="91440" bIns="45720" anchor="t">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800" dirty="0">
                <a:solidFill>
                  <a:schemeClr val="bg1">
                    <a:lumMod val="65000"/>
                  </a:schemeClr>
                </a:solidFill>
                <a:latin typeface="Batang" panose="02030600000101010101" pitchFamily="18" charset="-127"/>
                <a:ea typeface="Batang" panose="02030600000101010101" pitchFamily="18" charset="-127"/>
              </a:rPr>
              <a:t>The project is about a Film that I created for a charity is called Carmel rock. </a:t>
            </a:r>
          </a:p>
          <a:p>
            <a:r>
              <a:rPr lang="en-GB" sz="1800" dirty="0">
                <a:solidFill>
                  <a:schemeClr val="bg1">
                    <a:lumMod val="65000"/>
                  </a:schemeClr>
                </a:solidFill>
                <a:latin typeface="Batang"/>
                <a:ea typeface="Batang"/>
              </a:rPr>
              <a:t>This Film will show how a young person goes through in their life and how they become </a:t>
            </a:r>
            <a:r>
              <a:rPr lang="en-GB" sz="1800">
                <a:solidFill>
                  <a:schemeClr val="bg1">
                    <a:lumMod val="65000"/>
                  </a:schemeClr>
                </a:solidFill>
                <a:latin typeface="Batang"/>
                <a:ea typeface="Batang"/>
              </a:rPr>
              <a:t>successful in the end. Having a purpose and meaning when the audience looks at it. </a:t>
            </a:r>
          </a:p>
          <a:p>
            <a:pPr marL="0" indent="0">
              <a:buFont typeface="Arial" pitchFamily="34" charset="0"/>
              <a:buNone/>
            </a:pPr>
            <a:endParaRPr lang="en-GB" sz="1800" dirty="0">
              <a:solidFill>
                <a:schemeClr val="bg1">
                  <a:lumMod val="65000"/>
                </a:schemeClr>
              </a:solidFill>
              <a:latin typeface="Batang" panose="02030600000101010101" pitchFamily="18" charset="-127"/>
              <a:ea typeface="Batang" panose="02030600000101010101" pitchFamily="18" charset="-127"/>
            </a:endParaRPr>
          </a:p>
          <a:p>
            <a:pPr marL="0" indent="0">
              <a:buFont typeface="Arial" pitchFamily="34" charset="0"/>
              <a:buNone/>
            </a:pPr>
            <a:endParaRPr lang="en-GB" sz="1800" dirty="0">
              <a:solidFill>
                <a:schemeClr val="bg1">
                  <a:lumMod val="65000"/>
                </a:schemeClr>
              </a:solidFill>
              <a:latin typeface="Batang" panose="02030600000101010101" pitchFamily="18" charset="-127"/>
              <a:ea typeface="Batang" panose="02030600000101010101" pitchFamily="18" charset="-127"/>
            </a:endParaRPr>
          </a:p>
          <a:p>
            <a:r>
              <a:rPr lang="en-GB" sz="1800" dirty="0">
                <a:solidFill>
                  <a:schemeClr val="bg1">
                    <a:lumMod val="65000"/>
                  </a:schemeClr>
                </a:solidFill>
                <a:latin typeface="Batang" panose="02030600000101010101" pitchFamily="18" charset="-127"/>
                <a:ea typeface="Batang" panose="02030600000101010101" pitchFamily="18" charset="-127"/>
              </a:rPr>
              <a:t>This is show how it even effects the world we live in today of how the lower class and upper class in like. If you're in the lower class in society you can still change your life for a better future. To inspire the young people to uplift themselves in difficult times in their lives. Can change life for the better. </a:t>
            </a:r>
          </a:p>
          <a:p>
            <a:endParaRPr lang="en-GB" sz="1800" dirty="0">
              <a:solidFill>
                <a:schemeClr val="bg1">
                  <a:lumMod val="65000"/>
                </a:schemeClr>
              </a:solidFill>
              <a:latin typeface="Batang" panose="02030600000101010101" pitchFamily="18" charset="-127"/>
              <a:ea typeface="Batang" panose="02030600000101010101" pitchFamily="18" charset="-127"/>
            </a:endParaRPr>
          </a:p>
          <a:p>
            <a:r>
              <a:rPr lang="en-GB" sz="1800" dirty="0">
                <a:solidFill>
                  <a:schemeClr val="bg1">
                    <a:lumMod val="65000"/>
                  </a:schemeClr>
                </a:solidFill>
                <a:latin typeface="Batang" panose="02030600000101010101" pitchFamily="18" charset="-127"/>
                <a:ea typeface="Batang" panose="02030600000101010101" pitchFamily="18" charset="-127"/>
              </a:rPr>
              <a:t>To show that everyone is equal regardless of their class and show in through my work. I have been personally going though issues of money, and I want to talk which will be easier in a film to show my ideas.</a:t>
            </a:r>
          </a:p>
          <a:p>
            <a:endParaRPr lang="en-GB" sz="1800" dirty="0">
              <a:solidFill>
                <a:schemeClr val="bg1">
                  <a:lumMod val="65000"/>
                </a:schemeClr>
              </a:solidFill>
              <a:latin typeface="Batang" panose="02030600000101010101" pitchFamily="18" charset="-127"/>
              <a:ea typeface="Batang" panose="02030600000101010101" pitchFamily="18" charset="-127"/>
            </a:endParaRPr>
          </a:p>
          <a:p>
            <a:r>
              <a:rPr lang="en-GB" sz="1800" dirty="0">
                <a:solidFill>
                  <a:schemeClr val="bg1">
                    <a:lumMod val="65000"/>
                  </a:schemeClr>
                </a:solidFill>
                <a:latin typeface="Batang" panose="02030600000101010101" pitchFamily="18" charset="-127"/>
                <a:ea typeface="Batang" panose="02030600000101010101" pitchFamily="18" charset="-127"/>
              </a:rPr>
              <a:t>Am passionate about the differences in these two individual lives and how will portray them in the film. </a:t>
            </a:r>
          </a:p>
        </p:txBody>
      </p:sp>
    </p:spTree>
    <p:extLst>
      <p:ext uri="{BB962C8B-B14F-4D97-AF65-F5344CB8AC3E}">
        <p14:creationId xmlns:p14="http://schemas.microsoft.com/office/powerpoint/2010/main" xmlns="" val="2277218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28583" y="1133732"/>
            <a:ext cx="1785950" cy="461665"/>
          </a:xfrm>
          <a:prstGeom prst="rect">
            <a:avLst/>
          </a:prstGeom>
          <a:noFill/>
        </p:spPr>
        <p:txBody>
          <a:bodyPr wrap="square" rtlCol="0">
            <a:spAutoFit/>
          </a:bodyPr>
          <a:lstStyle/>
          <a:p>
            <a:r>
              <a:rPr lang="en-GB" sz="2400" u="sng" dirty="0">
                <a:solidFill>
                  <a:schemeClr val="bg2">
                    <a:lumMod val="75000"/>
                  </a:schemeClr>
                </a:solidFill>
                <a:latin typeface="Batang" panose="02030600000101010101" pitchFamily="18" charset="-127"/>
                <a:ea typeface="Batang" panose="02030600000101010101" pitchFamily="18" charset="-127"/>
                <a:cs typeface="Arial" panose="020B0604020202020204" pitchFamily="34" charset="0"/>
              </a:rPr>
              <a:t>Poses </a:t>
            </a:r>
          </a:p>
        </p:txBody>
      </p:sp>
      <p:grpSp>
        <p:nvGrpSpPr>
          <p:cNvPr id="2" name="Group 1">
            <a:extLst>
              <a:ext uri="{FF2B5EF4-FFF2-40B4-BE49-F238E27FC236}">
                <a16:creationId xmlns:a16="http://schemas.microsoft.com/office/drawing/2014/main" xmlns="" id="{D22FAD6F-8491-0CA4-CE9D-69307CAC99E3}"/>
              </a:ext>
            </a:extLst>
          </p:cNvPr>
          <p:cNvGrpSpPr/>
          <p:nvPr/>
        </p:nvGrpSpPr>
        <p:grpSpPr>
          <a:xfrm>
            <a:off x="3589507" y="694126"/>
            <a:ext cx="5996752" cy="5469748"/>
            <a:chOff x="3512321" y="291831"/>
            <a:chExt cx="6608959" cy="6028153"/>
          </a:xfrm>
        </p:grpSpPr>
        <p:pic>
          <p:nvPicPr>
            <p:cNvPr id="1026" name="Picture 2" descr="fabric, movement | Fashion photography, Fabric photography, Photography"/>
            <p:cNvPicPr>
              <a:picLocks noChangeAspect="1" noChangeArrowheads="1"/>
            </p:cNvPicPr>
            <p:nvPr/>
          </p:nvPicPr>
          <p:blipFill>
            <a:blip r:embed="rId3">
              <a:alphaModFix amt="50000"/>
              <a:extLst>
                <a:ext uri="{BEBA8EAE-BF5A-486C-A8C5-ECC9F3942E4B}">
                  <a14:imgProps xmlns:a14="http://schemas.microsoft.com/office/drawing/2010/main" xmlns="">
                    <a14:imgLayer r:embed="rId4">
                      <a14:imgEffect>
                        <a14:backgroundRemoval t="2999" b="98951" l="2800" r="90000">
                          <a14:foregroundMark x1="1600" y1="29085" x2="37000" y2="36282"/>
                          <a14:foregroundMark x1="37000" y1="36282" x2="50200" y2="43778"/>
                          <a14:foregroundMark x1="50200" y1="43778" x2="63400" y2="66267"/>
                          <a14:foregroundMark x1="63400" y1="66267" x2="70200" y2="99400"/>
                          <a14:foregroundMark x1="53800" y1="5547" x2="64200" y2="18741"/>
                          <a14:foregroundMark x1="64200" y1="18741" x2="73200" y2="24288"/>
                          <a14:foregroundMark x1="60400" y1="3148" x2="74200" y2="9745"/>
                          <a14:foregroundMark x1="74200" y1="9745" x2="71800" y2="7346"/>
                          <a14:foregroundMark x1="2800" y1="28186" x2="4000" y2="96702"/>
                          <a14:foregroundMark x1="47600" y1="29835" x2="64800" y2="35082"/>
                          <a14:foregroundMark x1="64800" y1="35082" x2="56600" y2="34783"/>
                          <a14:foregroundMark x1="44400" y1="30735" x2="46400" y2="40780"/>
                        </a14:backgroundRemoval>
                      </a14:imgEffect>
                    </a14:imgLayer>
                  </a14:imgProps>
                </a:ext>
              </a:extLst>
            </a:blip>
            <a:srcRect/>
            <a:stretch>
              <a:fillRect/>
            </a:stretch>
          </p:blipFill>
          <p:spPr bwMode="auto">
            <a:xfrm>
              <a:off x="7062177" y="2183770"/>
              <a:ext cx="3059103" cy="4080843"/>
            </a:xfrm>
            <a:prstGeom prst="rect">
              <a:avLst/>
            </a:prstGeom>
            <a:noFill/>
          </p:spPr>
        </p:pic>
        <p:pic>
          <p:nvPicPr>
            <p:cNvPr id="1032" name="Picture 8" descr="Luisa Bianchin | Fashion photography, Black fire, Black fashion"/>
            <p:cNvPicPr>
              <a:picLocks noChangeAspect="1" noChangeArrowheads="1"/>
            </p:cNvPicPr>
            <p:nvPr/>
          </p:nvPicPr>
          <p:blipFill>
            <a:blip r:embed="rId5">
              <a:alphaModFix amt="85000"/>
            </a:blip>
            <a:srcRect/>
            <a:stretch>
              <a:fillRect/>
            </a:stretch>
          </p:blipFill>
          <p:spPr bwMode="auto">
            <a:xfrm>
              <a:off x="5747981" y="1285113"/>
              <a:ext cx="2989663" cy="3986218"/>
            </a:xfrm>
            <a:prstGeom prst="rect">
              <a:avLst/>
            </a:prstGeom>
            <a:noFill/>
          </p:spPr>
        </p:pic>
        <p:pic>
          <p:nvPicPr>
            <p:cNvPr id="1028" name="Picture 4" descr="Ruby Bird Studio - Photo Studio- Brooklyn Photo Studio Rental NYC"/>
            <p:cNvPicPr>
              <a:picLocks noChangeAspect="1" noChangeArrowheads="1"/>
            </p:cNvPicPr>
            <p:nvPr/>
          </p:nvPicPr>
          <p:blipFill>
            <a:blip r:embed="rId6">
              <a:alphaModFix/>
            </a:blip>
            <a:srcRect/>
            <a:stretch>
              <a:fillRect/>
            </a:stretch>
          </p:blipFill>
          <p:spPr bwMode="auto">
            <a:xfrm>
              <a:off x="4089059" y="3278222"/>
              <a:ext cx="2989663" cy="3041762"/>
            </a:xfrm>
            <a:prstGeom prst="rect">
              <a:avLst/>
            </a:prstGeom>
            <a:noFill/>
          </p:spPr>
        </p:pic>
        <p:pic>
          <p:nvPicPr>
            <p:cNvPr id="1030" name="Picture 6" descr="fashion photography ideas 4059 #fashionphotographyideas | Fashion ..."/>
            <p:cNvPicPr>
              <a:picLocks noChangeAspect="1" noChangeArrowheads="1"/>
            </p:cNvPicPr>
            <p:nvPr/>
          </p:nvPicPr>
          <p:blipFill>
            <a:blip r:embed="rId7">
              <a:alphaModFix amt="85000"/>
            </a:blip>
            <a:srcRect/>
            <a:stretch>
              <a:fillRect/>
            </a:stretch>
          </p:blipFill>
          <p:spPr bwMode="auto">
            <a:xfrm>
              <a:off x="3512321" y="291831"/>
              <a:ext cx="2357454" cy="3536181"/>
            </a:xfrm>
            <a:prstGeom prst="rect">
              <a:avLst/>
            </a:prstGeom>
            <a:noFill/>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908" y="927439"/>
            <a:ext cx="2080098" cy="480905"/>
          </a:xfrm>
        </p:spPr>
        <p:txBody>
          <a:bodyPr>
            <a:normAutofit/>
          </a:bodyPr>
          <a:lstStyle/>
          <a:p>
            <a:r>
              <a:rPr lang="en-GB" sz="2400" u="sng"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rPr>
              <a:t>Styling ideas </a:t>
            </a:r>
          </a:p>
        </p:txBody>
      </p:sp>
      <p:pic>
        <p:nvPicPr>
          <p:cNvPr id="7" name="Content Placeholder 6" descr="H By Hakaan Yildirim at London Fashion Week SS15">
            <a:extLst>
              <a:ext uri="{FF2B5EF4-FFF2-40B4-BE49-F238E27FC236}">
                <a16:creationId xmlns:a16="http://schemas.microsoft.com/office/drawing/2014/main" xmlns="" id="{ADA03C49-16F2-3B91-EBED-78CBDBC4F9F2}"/>
              </a:ext>
            </a:extLst>
          </p:cNvPr>
          <p:cNvPicPr>
            <a:picLocks noGrp="1" noChangeAspect="1"/>
          </p:cNvPicPr>
          <p:nvPr>
            <p:ph idx="1"/>
          </p:nvPr>
        </p:nvPicPr>
        <p:blipFill>
          <a:blip r:embed="rId3">
            <a:alphaModFix amt="70000"/>
          </a:blip>
          <a:srcRect r="27701"/>
          <a:stretch/>
        </p:blipFill>
        <p:spPr>
          <a:xfrm>
            <a:off x="3323505" y="1364983"/>
            <a:ext cx="4106580" cy="3197724"/>
          </a:xfrm>
        </p:spPr>
      </p:pic>
      <p:pic>
        <p:nvPicPr>
          <p:cNvPr id="9" name="Picture 8" descr="Black-Gold Color Scheme » Black">
            <a:extLst>
              <a:ext uri="{FF2B5EF4-FFF2-40B4-BE49-F238E27FC236}">
                <a16:creationId xmlns:a16="http://schemas.microsoft.com/office/drawing/2014/main" xmlns="" id="{CFB4F0C8-D7FD-1186-5181-2C31F06E9F26}"/>
              </a:ext>
            </a:extLst>
          </p:cNvPr>
          <p:cNvPicPr>
            <a:picLocks noChangeAspect="1"/>
          </p:cNvPicPr>
          <p:nvPr/>
        </p:nvPicPr>
        <p:blipFill>
          <a:blip r:embed="rId4">
            <a:alphaModFix amt="70000"/>
          </a:blip>
          <a:srcRect l="14769" t="-714" r="-10667" b="36786"/>
          <a:stretch/>
        </p:blipFill>
        <p:spPr>
          <a:xfrm rot="5400000">
            <a:off x="2020213" y="4004412"/>
            <a:ext cx="2019890" cy="438629"/>
          </a:xfrm>
          <a:prstGeom prst="rect">
            <a:avLst/>
          </a:prstGeom>
        </p:spPr>
      </p:pic>
      <p:pic>
        <p:nvPicPr>
          <p:cNvPr id="10" name="Picture 9" descr="A close up of a black and yellow striped fabric&#10;&#10;Description automatically generated">
            <a:extLst>
              <a:ext uri="{FF2B5EF4-FFF2-40B4-BE49-F238E27FC236}">
                <a16:creationId xmlns:a16="http://schemas.microsoft.com/office/drawing/2014/main" xmlns="" id="{E389CB2D-D117-B950-BC3F-FC44ABD2D670}"/>
              </a:ext>
            </a:extLst>
          </p:cNvPr>
          <p:cNvPicPr>
            <a:picLocks noChangeAspect="1"/>
          </p:cNvPicPr>
          <p:nvPr/>
        </p:nvPicPr>
        <p:blipFill>
          <a:blip r:embed="rId5">
            <a:alphaModFix amt="70000"/>
          </a:blip>
          <a:stretch>
            <a:fillRect/>
          </a:stretch>
        </p:blipFill>
        <p:spPr>
          <a:xfrm>
            <a:off x="7216388" y="909345"/>
            <a:ext cx="1866067" cy="1938483"/>
          </a:xfrm>
          <a:prstGeom prst="rect">
            <a:avLst/>
          </a:prstGeom>
        </p:spPr>
      </p:pic>
      <p:pic>
        <p:nvPicPr>
          <p:cNvPr id="11" name="Picture 10" descr="A black and white hexagon pattern&#10;&#10;Description automatically generated">
            <a:extLst>
              <a:ext uri="{FF2B5EF4-FFF2-40B4-BE49-F238E27FC236}">
                <a16:creationId xmlns:a16="http://schemas.microsoft.com/office/drawing/2014/main" xmlns="" id="{A78F959A-CB5D-EAE9-2EF3-6E694086D2B8}"/>
              </a:ext>
            </a:extLst>
          </p:cNvPr>
          <p:cNvPicPr>
            <a:picLocks noChangeAspect="1"/>
          </p:cNvPicPr>
          <p:nvPr/>
        </p:nvPicPr>
        <p:blipFill>
          <a:blip r:embed="rId6">
            <a:alphaModFix amt="20000"/>
          </a:blip>
          <a:stretch>
            <a:fillRect/>
          </a:stretch>
        </p:blipFill>
        <p:spPr>
          <a:xfrm rot="5400000">
            <a:off x="5806102" y="4293871"/>
            <a:ext cx="1212325" cy="1448948"/>
          </a:xfrm>
          <a:prstGeom prst="rect">
            <a:avLst/>
          </a:prstGeom>
        </p:spPr>
      </p:pic>
      <p:pic>
        <p:nvPicPr>
          <p:cNvPr id="3" name="Content Placeholder 6" descr="H By Hakaan Yildirim at London Fashion Week SS15">
            <a:extLst>
              <a:ext uri="{FF2B5EF4-FFF2-40B4-BE49-F238E27FC236}">
                <a16:creationId xmlns:a16="http://schemas.microsoft.com/office/drawing/2014/main" xmlns="" id="{DD0A2979-0A52-B0AB-8961-2320DB53FD17}"/>
              </a:ext>
            </a:extLst>
          </p:cNvPr>
          <p:cNvPicPr>
            <a:picLocks noChangeAspect="1"/>
          </p:cNvPicPr>
          <p:nvPr/>
        </p:nvPicPr>
        <p:blipFill>
          <a:blip r:embed="rId7">
            <a:alphaModFix amt="85000"/>
            <a:extLst>
              <a:ext uri="{BEBA8EAE-BF5A-486C-A8C5-ECC9F3942E4B}">
                <a14:imgProps xmlns:a14="http://schemas.microsoft.com/office/drawing/2010/main" xmlns="">
                  <a14:imgLayer r:embed="rId8">
                    <a14:imgEffect>
                      <a14:backgroundRemoval t="1887" b="98491" l="73298" r="98085">
                        <a14:foregroundMark x1="83298" y1="30189" x2="81383" y2="10943"/>
                        <a14:foregroundMark x1="81383" y1="10943" x2="88404" y2="28302"/>
                        <a14:foregroundMark x1="88404" y1="28302" x2="88830" y2="33019"/>
                        <a14:foregroundMark x1="84894" y1="17736" x2="78830" y2="16038"/>
                        <a14:foregroundMark x1="84574" y1="5472" x2="81915" y2="22453"/>
                        <a14:foregroundMark x1="84149" y1="5094" x2="86462" y2="16415"/>
                        <a14:foregroundMark x1="96383" y1="11698" x2="91915" y2="28679"/>
                        <a14:foregroundMark x1="91915" y1="28679" x2="89468" y2="33396"/>
                        <a14:foregroundMark x1="90000" y1="32264" x2="97340" y2="48113"/>
                        <a14:foregroundMark x1="97340" y1="48113" x2="95106" y2="90566"/>
                        <a14:foregroundMark x1="91489" y1="62264" x2="91489" y2="96038"/>
                        <a14:foregroundMark x1="77553" y1="71698" x2="73298" y2="98491"/>
                        <a14:foregroundMark x1="76809" y1="57358" x2="77553" y2="48868"/>
                        <a14:foregroundMark x1="95106" y1="21887" x2="98191" y2="21132"/>
                        <a14:foregroundMark x1="86170" y1="16415" x2="82455" y2="3406"/>
                        <a14:foregroundMark x1="86383" y1="5849" x2="86081" y2="16415"/>
                        <a14:foregroundMark x1="86170" y1="6981" x2="85957" y2="16415"/>
                        <a14:foregroundMark x1="85745" y1="15660" x2="86383" y2="4717"/>
                        <a14:foregroundMark x1="86170" y1="13208" x2="86383" y2="6604"/>
                        <a14:backgroundMark x1="81702" y1="2264" x2="81702" y2="2264"/>
                        <a14:backgroundMark x1="87553" y1="16415" x2="88830" y2="23208"/>
                        <a14:backgroundMark x1="87766" y1="18113" x2="87766" y2="18113"/>
                        <a14:backgroundMark x1="87553" y1="16415" x2="87553" y2="21509"/>
                        <a14:backgroundMark x1="80426" y1="4151" x2="82872" y2="1887"/>
                      </a14:backgroundRemoval>
                    </a14:imgEffect>
                  </a14:imgLayer>
                </a14:imgProps>
              </a:ext>
            </a:extLst>
          </a:blip>
          <a:srcRect l="73383"/>
          <a:stretch/>
        </p:blipFill>
        <p:spPr>
          <a:xfrm>
            <a:off x="7136739" y="1500243"/>
            <a:ext cx="1511866" cy="3197724"/>
          </a:xfrm>
          <a:prstGeom prst="rect">
            <a:avLst/>
          </a:prstGeom>
        </p:spPr>
      </p:pic>
      <p:pic>
        <p:nvPicPr>
          <p:cNvPr id="13" name="Picture 12" descr="Ladies Hollow Honeycomb high Heels, Breathable Sexy Stiletto Pumps Heeled  Shoes,Black,6 : Amazon.ca: Clothing, Shoes &amp; Accessories">
            <a:extLst>
              <a:ext uri="{FF2B5EF4-FFF2-40B4-BE49-F238E27FC236}">
                <a16:creationId xmlns:a16="http://schemas.microsoft.com/office/drawing/2014/main" xmlns="" id="{4EBF9CCE-DE53-AA82-3A12-24030835A299}"/>
              </a:ext>
            </a:extLst>
          </p:cNvPr>
          <p:cNvPicPr>
            <a:picLocks noChangeAspect="1"/>
          </p:cNvPicPr>
          <p:nvPr/>
        </p:nvPicPr>
        <p:blipFill>
          <a:blip r:embed="rId9">
            <a:alphaModFix amt="70000"/>
            <a:extLst>
              <a:ext uri="{BEBA8EAE-BF5A-486C-A8C5-ECC9F3942E4B}">
                <a14:imgProps xmlns:a14="http://schemas.microsoft.com/office/drawing/2010/main" xmlns="">
                  <a14:imgLayer r:embed="rId10">
                    <a14:imgEffect>
                      <a14:backgroundRemoval t="14857" b="86286" l="17576" r="92121">
                        <a14:foregroundMark x1="35152" y1="77714" x2="54848" y2="86857"/>
                        <a14:foregroundMark x1="54848" y1="86857" x2="50000" y2="69143"/>
                        <a14:foregroundMark x1="71818" y1="65143" x2="73636" y2="58857"/>
                        <a14:foregroundMark x1="73636" y1="60000" x2="70606" y2="62571"/>
                        <a14:foregroundMark x1="77576" y1="64571" x2="85850" y2="71895"/>
                        <a14:foregroundMark x1="56970" y1="14857" x2="66667" y2="20571"/>
                        <a14:backgroundMark x1="72424" y1="75429" x2="91212" y2="82857"/>
                        <a14:backgroundMark x1="91212" y1="73143" x2="87576" y2="78000"/>
                      </a14:backgroundRemoval>
                    </a14:imgEffect>
                  </a14:imgLayer>
                </a14:imgProps>
              </a:ext>
            </a:extLst>
          </a:blip>
          <a:srcRect l="10075" t="12706" r="8895" b="7303"/>
          <a:stretch/>
        </p:blipFill>
        <p:spPr>
          <a:xfrm>
            <a:off x="6235604" y="3855133"/>
            <a:ext cx="1802269" cy="1869466"/>
          </a:xfrm>
          <a:prstGeom prst="rect">
            <a:avLst/>
          </a:prstGeom>
        </p:spPr>
      </p:pic>
    </p:spTree>
    <p:extLst>
      <p:ext uri="{BB962C8B-B14F-4D97-AF65-F5344CB8AC3E}">
        <p14:creationId xmlns:p14="http://schemas.microsoft.com/office/powerpoint/2010/main" xmlns="" val="1881175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2F22FF-58F2-AB5E-2830-BC3466504F60}"/>
              </a:ext>
            </a:extLst>
          </p:cNvPr>
          <p:cNvSpPr>
            <a:spLocks noGrp="1"/>
          </p:cNvSpPr>
          <p:nvPr>
            <p:ph type="title"/>
          </p:nvPr>
        </p:nvSpPr>
        <p:spPr>
          <a:xfrm>
            <a:off x="2381658" y="960181"/>
            <a:ext cx="3354421" cy="526412"/>
          </a:xfrm>
        </p:spPr>
        <p:txBody>
          <a:bodyPr>
            <a:normAutofit/>
          </a:bodyPr>
          <a:lstStyle/>
          <a:p>
            <a:r>
              <a:rPr lang="en-US" sz="2400" u="sng"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rPr>
              <a:t>Vogue </a:t>
            </a:r>
            <a:r>
              <a:rPr lang="en-US" sz="24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rPr>
              <a:t>Sebastian Kim's</a:t>
            </a:r>
            <a:endParaRPr lang="en-US" sz="2400" u="sng"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endParaRPr>
          </a:p>
        </p:txBody>
      </p:sp>
      <p:pic>
        <p:nvPicPr>
          <p:cNvPr id="4" name="Content Placeholder 3" descr="Magdalena Langrova Plays Bag Lady for Sebastian Kim's Vogue Germany Shoot –  Fashion Gone Rogue">
            <a:extLst>
              <a:ext uri="{FF2B5EF4-FFF2-40B4-BE49-F238E27FC236}">
                <a16:creationId xmlns:a16="http://schemas.microsoft.com/office/drawing/2014/main" xmlns="" id="{D0774562-12D2-5C97-B1C6-F69CB7F9AB0E}"/>
              </a:ext>
            </a:extLst>
          </p:cNvPr>
          <p:cNvPicPr>
            <a:picLocks noGrp="1" noChangeAspect="1"/>
          </p:cNvPicPr>
          <p:nvPr>
            <p:ph idx="1"/>
          </p:nvPr>
        </p:nvPicPr>
        <p:blipFill>
          <a:blip r:embed="rId3">
            <a:alphaModFix amt="85000"/>
          </a:blip>
          <a:stretch>
            <a:fillRect/>
          </a:stretch>
        </p:blipFill>
        <p:spPr>
          <a:xfrm>
            <a:off x="5667983" y="763410"/>
            <a:ext cx="3843341" cy="2502722"/>
          </a:xfrm>
        </p:spPr>
      </p:pic>
      <p:pic>
        <p:nvPicPr>
          <p:cNvPr id="5" name="Picture 4" descr="Magdalena Langrova Plays Bag Lady for Sebastian Kim's Vogue Germany Shoot –  Fashion Gone Rogue">
            <a:extLst>
              <a:ext uri="{FF2B5EF4-FFF2-40B4-BE49-F238E27FC236}">
                <a16:creationId xmlns:a16="http://schemas.microsoft.com/office/drawing/2014/main" xmlns="" id="{84C3D8B2-3A19-0C34-463A-7FB4C2FB2DBB}"/>
              </a:ext>
            </a:extLst>
          </p:cNvPr>
          <p:cNvPicPr>
            <a:picLocks noChangeAspect="1"/>
          </p:cNvPicPr>
          <p:nvPr/>
        </p:nvPicPr>
        <p:blipFill>
          <a:blip r:embed="rId4">
            <a:alphaModFix amt="85000"/>
          </a:blip>
          <a:stretch>
            <a:fillRect/>
          </a:stretch>
        </p:blipFill>
        <p:spPr>
          <a:xfrm>
            <a:off x="3023294" y="1437953"/>
            <a:ext cx="2743200" cy="3656357"/>
          </a:xfrm>
          <a:prstGeom prst="rect">
            <a:avLst/>
          </a:prstGeom>
        </p:spPr>
      </p:pic>
      <p:pic>
        <p:nvPicPr>
          <p:cNvPr id="6" name="Picture 5" descr="A person sitting on stairs&#10;&#10;Description automatically generated">
            <a:extLst>
              <a:ext uri="{FF2B5EF4-FFF2-40B4-BE49-F238E27FC236}">
                <a16:creationId xmlns:a16="http://schemas.microsoft.com/office/drawing/2014/main" xmlns="" id="{F55B25B7-1893-30A6-63BD-8108A8523C0A}"/>
              </a:ext>
            </a:extLst>
          </p:cNvPr>
          <p:cNvPicPr>
            <a:picLocks noChangeAspect="1"/>
          </p:cNvPicPr>
          <p:nvPr/>
        </p:nvPicPr>
        <p:blipFill>
          <a:blip r:embed="rId5" cstate="print">
            <a:alphaModFix amt="85000"/>
          </a:blip>
          <a:stretch>
            <a:fillRect/>
          </a:stretch>
        </p:blipFill>
        <p:spPr>
          <a:xfrm>
            <a:off x="5455209" y="2793896"/>
            <a:ext cx="2486431" cy="3436882"/>
          </a:xfrm>
          <a:prstGeom prst="rect">
            <a:avLst/>
          </a:prstGeom>
        </p:spPr>
      </p:pic>
    </p:spTree>
    <p:extLst>
      <p:ext uri="{BB962C8B-B14F-4D97-AF65-F5344CB8AC3E}">
        <p14:creationId xmlns:p14="http://schemas.microsoft.com/office/powerpoint/2010/main" xmlns="" val="1456274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 Not Going Home&quot;: Sera Park Does Homeless Chic by Kim Je Won for Singles  Korea">
            <a:extLst>
              <a:ext uri="{FF2B5EF4-FFF2-40B4-BE49-F238E27FC236}">
                <a16:creationId xmlns:a16="http://schemas.microsoft.com/office/drawing/2014/main" xmlns="" id="{17F3E1F8-5A98-932F-C1AA-51C59B6FE352}"/>
              </a:ext>
            </a:extLst>
          </p:cNvPr>
          <p:cNvPicPr>
            <a:picLocks noChangeAspect="1"/>
          </p:cNvPicPr>
          <p:nvPr/>
        </p:nvPicPr>
        <p:blipFill>
          <a:blip r:embed="rId3">
            <a:alphaModFix amt="85000"/>
          </a:blip>
          <a:stretch>
            <a:fillRect/>
          </a:stretch>
        </p:blipFill>
        <p:spPr>
          <a:xfrm>
            <a:off x="5300628" y="3039978"/>
            <a:ext cx="2506887" cy="3022431"/>
          </a:xfrm>
          <a:prstGeom prst="rect">
            <a:avLst/>
          </a:prstGeom>
        </p:spPr>
      </p:pic>
      <p:sp>
        <p:nvSpPr>
          <p:cNvPr id="2" name="Title 1">
            <a:extLst>
              <a:ext uri="{FF2B5EF4-FFF2-40B4-BE49-F238E27FC236}">
                <a16:creationId xmlns:a16="http://schemas.microsoft.com/office/drawing/2014/main" xmlns="" id="{85D3DC0F-536B-57BF-16AA-C61FDBD86ED2}"/>
              </a:ext>
            </a:extLst>
          </p:cNvPr>
          <p:cNvSpPr>
            <a:spLocks noGrp="1"/>
          </p:cNvSpPr>
          <p:nvPr>
            <p:ph type="title"/>
          </p:nvPr>
        </p:nvSpPr>
        <p:spPr>
          <a:xfrm>
            <a:off x="2590528" y="684869"/>
            <a:ext cx="2573913" cy="518788"/>
          </a:xfrm>
        </p:spPr>
        <p:txBody>
          <a:bodyPr>
            <a:normAutofit fontScale="90000"/>
          </a:bodyPr>
          <a:lstStyle/>
          <a:p>
            <a:pPr algn="r"/>
            <a:r>
              <a:rPr lang="en-US" sz="24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rPr>
              <a:t>Homeless Chic by Kim Je Won</a:t>
            </a:r>
          </a:p>
        </p:txBody>
      </p:sp>
      <p:pic>
        <p:nvPicPr>
          <p:cNvPr id="4" name="Content Placeholder 3" descr="The Terrier and Lobster: &quot;I'm Not Going Home&quot;: Sera Park Does Homeless Chic  by Kim Je Won for Singles Korea">
            <a:extLst>
              <a:ext uri="{FF2B5EF4-FFF2-40B4-BE49-F238E27FC236}">
                <a16:creationId xmlns:a16="http://schemas.microsoft.com/office/drawing/2014/main" xmlns="" id="{1C89D516-B3F6-78E3-52AD-0FFDFBABAF3A}"/>
              </a:ext>
            </a:extLst>
          </p:cNvPr>
          <p:cNvPicPr>
            <a:picLocks noGrp="1" noChangeAspect="1"/>
          </p:cNvPicPr>
          <p:nvPr>
            <p:ph idx="1"/>
          </p:nvPr>
        </p:nvPicPr>
        <p:blipFill>
          <a:blip r:embed="rId4">
            <a:alphaModFix amt="85000"/>
          </a:blip>
          <a:srcRect l="2036"/>
          <a:stretch/>
        </p:blipFill>
        <p:spPr>
          <a:xfrm>
            <a:off x="5164441" y="794625"/>
            <a:ext cx="3852169" cy="2263996"/>
          </a:xfrm>
        </p:spPr>
      </p:pic>
      <p:pic>
        <p:nvPicPr>
          <p:cNvPr id="5" name="Picture 4" descr="Homeless Chic--For Real.">
            <a:extLst>
              <a:ext uri="{FF2B5EF4-FFF2-40B4-BE49-F238E27FC236}">
                <a16:creationId xmlns:a16="http://schemas.microsoft.com/office/drawing/2014/main" xmlns="" id="{D16F48C4-705E-E186-5CE6-4192175B23DB}"/>
              </a:ext>
            </a:extLst>
          </p:cNvPr>
          <p:cNvPicPr>
            <a:picLocks noChangeAspect="1"/>
          </p:cNvPicPr>
          <p:nvPr/>
        </p:nvPicPr>
        <p:blipFill>
          <a:blip r:embed="rId5">
            <a:alphaModFix amt="85000"/>
            <a:extLst>
              <a:ext uri="{BEBA8EAE-BF5A-486C-A8C5-ECC9F3942E4B}">
                <a14:imgProps xmlns:a14="http://schemas.microsoft.com/office/drawing/2010/main" xmlns="">
                  <a14:imgLayer r:embed="rId6">
                    <a14:imgEffect>
                      <a14:backgroundRemoval t="4857" b="99429" l="1288" r="92275">
                        <a14:foregroundMark x1="63948" y1="7143" x2="51073" y2="17000"/>
                        <a14:foregroundMark x1="51073" y1="17000" x2="50000" y2="23857"/>
                        <a14:foregroundMark x1="48498" y1="15429" x2="47425" y2="21714"/>
                        <a14:foregroundMark x1="51073" y1="14714" x2="71245" y2="27000"/>
                        <a14:foregroundMark x1="71245" y1="27000" x2="74034" y2="27429"/>
                        <a14:foregroundMark x1="46137" y1="16286" x2="46137" y2="22143"/>
                        <a14:foregroundMark x1="75966" y1="15143" x2="79614" y2="21000"/>
                        <a14:foregroundMark x1="19528" y1="66857" x2="5794" y2="86714"/>
                        <a14:foregroundMark x1="5794" y1="86714" x2="25751" y2="91000"/>
                        <a14:foregroundMark x1="25751" y1="91000" x2="36910" y2="78857"/>
                        <a14:foregroundMark x1="36910" y1="78857" x2="36052" y2="64714"/>
                        <a14:foregroundMark x1="36695" y1="65857" x2="38412" y2="99571"/>
                        <a14:foregroundMark x1="72532" y1="48714" x2="85622" y2="55429"/>
                        <a14:foregroundMark x1="85622" y1="55429" x2="89056" y2="45143"/>
                        <a14:foregroundMark x1="89056" y1="45143" x2="88841" y2="45000"/>
                        <a14:foregroundMark x1="86695" y1="37000" x2="94421" y2="46000"/>
                        <a14:foregroundMark x1="94421" y1="46000" x2="92489" y2="56714"/>
                        <a14:foregroundMark x1="92489" y1="56714" x2="87983" y2="60714"/>
                        <a14:foregroundMark x1="80043" y1="85571" x2="82618" y2="99857"/>
                        <a14:foregroundMark x1="15021" y1="71286" x2="7511" y2="81714"/>
                        <a14:foregroundMark x1="7511" y1="81714" x2="9657" y2="92571"/>
                        <a14:foregroundMark x1="16275" y1="93760" x2="23176" y2="95000"/>
                        <a14:foregroundMark x1="9657" y1="92571" x2="13989" y2="93349"/>
                        <a14:foregroundMark x1="7082" y1="83857" x2="1502" y2="92000"/>
                        <a14:foregroundMark x1="23605" y1="94143" x2="37768" y2="92429"/>
                        <a14:foregroundMark x1="66524" y1="4857" x2="74893" y2="5571"/>
                        <a14:backgroundMark x1="12876" y1="94571" x2="15665" y2="94429"/>
                      </a14:backgroundRemoval>
                    </a14:imgEffect>
                  </a14:imgLayer>
                </a14:imgProps>
              </a:ext>
            </a:extLst>
          </a:blip>
          <a:stretch>
            <a:fillRect/>
          </a:stretch>
        </p:blipFill>
        <p:spPr>
          <a:xfrm>
            <a:off x="2881290" y="1093900"/>
            <a:ext cx="3083115" cy="4631289"/>
          </a:xfrm>
          <a:prstGeom prst="rect">
            <a:avLst/>
          </a:prstGeom>
        </p:spPr>
      </p:pic>
    </p:spTree>
    <p:extLst>
      <p:ext uri="{BB962C8B-B14F-4D97-AF65-F5344CB8AC3E}">
        <p14:creationId xmlns:p14="http://schemas.microsoft.com/office/powerpoint/2010/main" xmlns="" val="3520076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E5A074-E4E5-0F95-328F-08D479DE5968}"/>
              </a:ext>
            </a:extLst>
          </p:cNvPr>
          <p:cNvSpPr>
            <a:spLocks noGrp="1"/>
          </p:cNvSpPr>
          <p:nvPr>
            <p:ph type="title"/>
          </p:nvPr>
        </p:nvSpPr>
        <p:spPr>
          <a:xfrm>
            <a:off x="1904998" y="1724741"/>
            <a:ext cx="4064541" cy="463984"/>
          </a:xfrm>
        </p:spPr>
        <p:txBody>
          <a:bodyPr>
            <a:normAutofit fontScale="90000"/>
          </a:bodyPr>
          <a:lstStyle/>
          <a:p>
            <a:r>
              <a:rPr lang="en-US" sz="24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rPr>
              <a:t>Sgura for Antidote Magazine  </a:t>
            </a:r>
          </a:p>
        </p:txBody>
      </p:sp>
      <p:pic>
        <p:nvPicPr>
          <p:cNvPr id="4" name="Content Placeholder 3" descr="Magdalena Frackowiak by Giampaolo Sgura for Antidote Magazine F/W 2011 – Fashion  Gone Rogue">
            <a:extLst>
              <a:ext uri="{FF2B5EF4-FFF2-40B4-BE49-F238E27FC236}">
                <a16:creationId xmlns:a16="http://schemas.microsoft.com/office/drawing/2014/main" xmlns="" id="{50EBA382-B18B-988A-5922-F588D4ECA89A}"/>
              </a:ext>
            </a:extLst>
          </p:cNvPr>
          <p:cNvPicPr>
            <a:picLocks noGrp="1" noChangeAspect="1"/>
          </p:cNvPicPr>
          <p:nvPr>
            <p:ph idx="1"/>
          </p:nvPr>
        </p:nvPicPr>
        <p:blipFill>
          <a:blip r:embed="rId2">
            <a:alphaModFix amt="85000"/>
          </a:blip>
          <a:stretch>
            <a:fillRect/>
          </a:stretch>
        </p:blipFill>
        <p:spPr>
          <a:xfrm>
            <a:off x="5883536" y="1168478"/>
            <a:ext cx="3584859" cy="2409448"/>
          </a:xfrm>
        </p:spPr>
      </p:pic>
      <p:pic>
        <p:nvPicPr>
          <p:cNvPr id="5" name="Picture 4" descr="Magdalena Frackowiak by Giampaolo Sgura for Antidote Magazine F/W 2011 – Fashion  Gone Rogue">
            <a:extLst>
              <a:ext uri="{FF2B5EF4-FFF2-40B4-BE49-F238E27FC236}">
                <a16:creationId xmlns:a16="http://schemas.microsoft.com/office/drawing/2014/main" xmlns="" id="{1DAB0323-70D8-7A9D-2CF3-B12B1709CD82}"/>
              </a:ext>
            </a:extLst>
          </p:cNvPr>
          <p:cNvPicPr>
            <a:picLocks noChangeAspect="1"/>
          </p:cNvPicPr>
          <p:nvPr/>
        </p:nvPicPr>
        <p:blipFill>
          <a:blip r:embed="rId3">
            <a:alphaModFix amt="85000"/>
          </a:blip>
          <a:stretch>
            <a:fillRect/>
          </a:stretch>
        </p:blipFill>
        <p:spPr>
          <a:xfrm>
            <a:off x="2465196" y="2149813"/>
            <a:ext cx="3523799" cy="2409448"/>
          </a:xfrm>
          <a:prstGeom prst="rect">
            <a:avLst/>
          </a:prstGeom>
        </p:spPr>
      </p:pic>
      <p:pic>
        <p:nvPicPr>
          <p:cNvPr id="6" name="Picture 5" descr="Magdalena Frackowiak | Giampaolo Sgura | Antidote Magazine F/W 2011 — Anne  of Carversville">
            <a:extLst>
              <a:ext uri="{FF2B5EF4-FFF2-40B4-BE49-F238E27FC236}">
                <a16:creationId xmlns:a16="http://schemas.microsoft.com/office/drawing/2014/main" xmlns="" id="{A8C0D263-B335-2639-D4EB-F40AE72D283D}"/>
              </a:ext>
            </a:extLst>
          </p:cNvPr>
          <p:cNvPicPr>
            <a:picLocks noChangeAspect="1"/>
          </p:cNvPicPr>
          <p:nvPr/>
        </p:nvPicPr>
        <p:blipFill>
          <a:blip r:embed="rId4">
            <a:alphaModFix amt="85000"/>
          </a:blip>
          <a:stretch>
            <a:fillRect/>
          </a:stretch>
        </p:blipFill>
        <p:spPr>
          <a:xfrm>
            <a:off x="5504123" y="3429000"/>
            <a:ext cx="3386958" cy="2260522"/>
          </a:xfrm>
          <a:prstGeom prst="rect">
            <a:avLst/>
          </a:prstGeom>
        </p:spPr>
      </p:pic>
    </p:spTree>
    <p:extLst>
      <p:ext uri="{BB962C8B-B14F-4D97-AF65-F5344CB8AC3E}">
        <p14:creationId xmlns:p14="http://schemas.microsoft.com/office/powerpoint/2010/main" xmlns="" val="4062917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d Homeless Man Cardboard Sits Near Stock Photo 638372344 | Shutterstock">
            <a:extLst>
              <a:ext uri="{FF2B5EF4-FFF2-40B4-BE49-F238E27FC236}">
                <a16:creationId xmlns:a16="http://schemas.microsoft.com/office/drawing/2014/main" xmlns="" id="{DC9F9A57-9006-CA16-640B-19699CF411B5}"/>
              </a:ext>
            </a:extLst>
          </p:cNvPr>
          <p:cNvPicPr>
            <a:picLocks noChangeAspect="1"/>
          </p:cNvPicPr>
          <p:nvPr/>
        </p:nvPicPr>
        <p:blipFill>
          <a:blip r:embed="rId3">
            <a:alphaModFix amt="85000"/>
          </a:blip>
          <a:srcRect b="8955"/>
          <a:stretch/>
        </p:blipFill>
        <p:spPr>
          <a:xfrm>
            <a:off x="2873838" y="3205471"/>
            <a:ext cx="3552966" cy="2365714"/>
          </a:xfrm>
          <a:prstGeom prst="rect">
            <a:avLst/>
          </a:prstGeom>
        </p:spPr>
      </p:pic>
      <p:sp>
        <p:nvSpPr>
          <p:cNvPr id="6" name="TextBox 5"/>
          <p:cNvSpPr txBox="1"/>
          <p:nvPr/>
        </p:nvSpPr>
        <p:spPr>
          <a:xfrm>
            <a:off x="2006221" y="2247585"/>
            <a:ext cx="4117075" cy="954107"/>
          </a:xfrm>
          <a:prstGeom prst="rect">
            <a:avLst/>
          </a:prstGeom>
          <a:noFill/>
        </p:spPr>
        <p:txBody>
          <a:bodyPr wrap="square" rtlCol="0">
            <a:spAutoFit/>
          </a:bodyPr>
          <a:lstStyle/>
          <a:p>
            <a:pPr algn="r"/>
            <a:r>
              <a:rPr lang="en-GB" sz="1400" dirty="0">
                <a:solidFill>
                  <a:schemeClr val="bg1">
                    <a:lumMod val="65000"/>
                  </a:schemeClr>
                </a:solidFill>
                <a:latin typeface="Batang" panose="02030600000101010101" pitchFamily="18" charset="-127"/>
                <a:ea typeface="Batang" panose="02030600000101010101" pitchFamily="18" charset="-127"/>
              </a:rPr>
              <a:t>The image of the homeless man really visualises the emotions of sadness and hopelessness. The style of this could be used in my photoshoots to portray these emotions.</a:t>
            </a:r>
          </a:p>
        </p:txBody>
      </p:sp>
      <p:sp>
        <p:nvSpPr>
          <p:cNvPr id="7" name="TextBox 6"/>
          <p:cNvSpPr txBox="1"/>
          <p:nvPr/>
        </p:nvSpPr>
        <p:spPr>
          <a:xfrm>
            <a:off x="6399508" y="4478566"/>
            <a:ext cx="3048000" cy="1169551"/>
          </a:xfrm>
          <a:prstGeom prst="rect">
            <a:avLst/>
          </a:prstGeom>
          <a:noFill/>
        </p:spPr>
        <p:txBody>
          <a:bodyPr wrap="square" rtlCol="0">
            <a:spAutoFit/>
          </a:bodyPr>
          <a:lstStyle/>
          <a:p>
            <a:r>
              <a:rPr lang="en-GB" sz="1400">
                <a:solidFill>
                  <a:schemeClr val="bg1">
                    <a:lumMod val="65000"/>
                  </a:schemeClr>
                </a:solidFill>
                <a:latin typeface="Batang" panose="02030600000101010101" pitchFamily="18" charset="-127"/>
                <a:ea typeface="Batang" panose="02030600000101010101" pitchFamily="18" charset="-127"/>
              </a:rPr>
              <a:t>This however creates a clear contrast, showing a confident and empowering woman. Creating a divide in luxury and social class.</a:t>
            </a:r>
          </a:p>
        </p:txBody>
      </p:sp>
      <p:pic>
        <p:nvPicPr>
          <p:cNvPr id="4" name="Picture 3" descr="330 Posing ideas in 2024 | model poses, fashion photography, poses">
            <a:extLst>
              <a:ext uri="{FF2B5EF4-FFF2-40B4-BE49-F238E27FC236}">
                <a16:creationId xmlns:a16="http://schemas.microsoft.com/office/drawing/2014/main" xmlns="" id="{9683A9BF-34EA-26ED-39C6-4AC313D31D1C}"/>
              </a:ext>
            </a:extLst>
          </p:cNvPr>
          <p:cNvPicPr>
            <a:picLocks noChangeAspect="1"/>
          </p:cNvPicPr>
          <p:nvPr/>
        </p:nvPicPr>
        <p:blipFill>
          <a:blip r:embed="rId4">
            <a:alphaModFix amt="70000"/>
          </a:blip>
          <a:srcRect l="1704" r="20427" b="36935"/>
          <a:stretch/>
        </p:blipFill>
        <p:spPr>
          <a:xfrm>
            <a:off x="6096000" y="1074765"/>
            <a:ext cx="2937527" cy="34480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5,400+ Homeless Cold Stock Photos, Pictures &amp; Royalty-Free Images - iStock  | Homeless cold weather">
            <a:extLst>
              <a:ext uri="{FF2B5EF4-FFF2-40B4-BE49-F238E27FC236}">
                <a16:creationId xmlns:a16="http://schemas.microsoft.com/office/drawing/2014/main" xmlns="" id="{11E20D05-A12C-D619-8247-D301244E0244}"/>
              </a:ext>
            </a:extLst>
          </p:cNvPr>
          <p:cNvPicPr>
            <a:picLocks noGrp="1" noChangeAspect="1"/>
          </p:cNvPicPr>
          <p:nvPr>
            <p:ph idx="1"/>
          </p:nvPr>
        </p:nvPicPr>
        <p:blipFill>
          <a:blip r:embed="rId3">
            <a:alphaModFix amt="85000"/>
          </a:blip>
          <a:stretch>
            <a:fillRect/>
          </a:stretch>
        </p:blipFill>
        <p:spPr>
          <a:xfrm>
            <a:off x="3193653" y="678127"/>
            <a:ext cx="3622995" cy="2406267"/>
          </a:xfrm>
        </p:spPr>
      </p:pic>
      <p:pic>
        <p:nvPicPr>
          <p:cNvPr id="6" name="Picture 5" descr="Homeless Man Photos and Images | Shutterstock">
            <a:extLst>
              <a:ext uri="{FF2B5EF4-FFF2-40B4-BE49-F238E27FC236}">
                <a16:creationId xmlns:a16="http://schemas.microsoft.com/office/drawing/2014/main" xmlns="" id="{4E7BB67F-84C8-D678-D713-E42423A2978B}"/>
              </a:ext>
            </a:extLst>
          </p:cNvPr>
          <p:cNvPicPr>
            <a:picLocks noChangeAspect="1"/>
          </p:cNvPicPr>
          <p:nvPr/>
        </p:nvPicPr>
        <p:blipFill>
          <a:blip r:embed="rId4">
            <a:alphaModFix amt="85000"/>
          </a:blip>
          <a:srcRect b="13729"/>
          <a:stretch/>
        </p:blipFill>
        <p:spPr>
          <a:xfrm>
            <a:off x="4289300" y="4312892"/>
            <a:ext cx="3613399" cy="1876231"/>
          </a:xfrm>
          <a:prstGeom prst="rect">
            <a:avLst/>
          </a:prstGeom>
        </p:spPr>
      </p:pic>
      <p:sp>
        <p:nvSpPr>
          <p:cNvPr id="8" name="TextBox 7"/>
          <p:cNvSpPr txBox="1"/>
          <p:nvPr/>
        </p:nvSpPr>
        <p:spPr>
          <a:xfrm>
            <a:off x="6774205" y="1514019"/>
            <a:ext cx="3638550" cy="523220"/>
          </a:xfrm>
          <a:prstGeom prst="rect">
            <a:avLst/>
          </a:prstGeom>
          <a:noFill/>
        </p:spPr>
        <p:txBody>
          <a:bodyPr wrap="square" rtlCol="0">
            <a:spAutoFit/>
          </a:bodyPr>
          <a:lstStyle/>
          <a:p>
            <a:r>
              <a:rPr lang="en-GB" sz="1400" dirty="0">
                <a:solidFill>
                  <a:schemeClr val="bg1">
                    <a:lumMod val="65000"/>
                  </a:schemeClr>
                </a:solidFill>
                <a:latin typeface="Batang" panose="02030600000101010101" pitchFamily="18" charset="-127"/>
                <a:ea typeface="Batang" panose="02030600000101010101" pitchFamily="18" charset="-127"/>
              </a:rPr>
              <a:t>Showing how the working class is affected by financial stress</a:t>
            </a:r>
          </a:p>
        </p:txBody>
      </p:sp>
      <p:sp>
        <p:nvSpPr>
          <p:cNvPr id="9" name="TextBox 8"/>
          <p:cNvSpPr txBox="1"/>
          <p:nvPr/>
        </p:nvSpPr>
        <p:spPr>
          <a:xfrm>
            <a:off x="2293710" y="4655944"/>
            <a:ext cx="2609850" cy="307777"/>
          </a:xfrm>
          <a:prstGeom prst="rect">
            <a:avLst/>
          </a:prstGeom>
          <a:noFill/>
        </p:spPr>
        <p:txBody>
          <a:bodyPr wrap="square" rtlCol="0">
            <a:spAutoFit/>
          </a:bodyPr>
          <a:lstStyle/>
          <a:p>
            <a:r>
              <a:rPr lang="en-GB" sz="1400" dirty="0">
                <a:solidFill>
                  <a:schemeClr val="bg1">
                    <a:lumMod val="65000"/>
                  </a:schemeClr>
                </a:solidFill>
                <a:latin typeface="Batang" panose="02030600000101010101" pitchFamily="18" charset="-127"/>
                <a:ea typeface="Batang" panose="02030600000101010101" pitchFamily="18" charset="-127"/>
              </a:rPr>
              <a:t>No nope/ no direction</a:t>
            </a:r>
          </a:p>
        </p:txBody>
      </p:sp>
      <p:pic>
        <p:nvPicPr>
          <p:cNvPr id="5" name="Picture 4" descr="Homeless Man With Sign">
            <a:extLst>
              <a:ext uri="{FF2B5EF4-FFF2-40B4-BE49-F238E27FC236}">
                <a16:creationId xmlns:a16="http://schemas.microsoft.com/office/drawing/2014/main" xmlns="" id="{006F1499-324E-A158-E721-16C957A0DDBA}"/>
              </a:ext>
            </a:extLst>
          </p:cNvPr>
          <p:cNvPicPr>
            <a:picLocks noChangeAspect="1"/>
          </p:cNvPicPr>
          <p:nvPr/>
        </p:nvPicPr>
        <p:blipFill>
          <a:blip r:embed="rId5">
            <a:alphaModFix amt="85000"/>
          </a:blip>
          <a:stretch>
            <a:fillRect/>
          </a:stretch>
        </p:blipFill>
        <p:spPr>
          <a:xfrm>
            <a:off x="2798785" y="2715021"/>
            <a:ext cx="2981031" cy="1981867"/>
          </a:xfrm>
          <a:prstGeom prst="rect">
            <a:avLst/>
          </a:prstGeom>
        </p:spPr>
      </p:pic>
      <p:pic>
        <p:nvPicPr>
          <p:cNvPr id="7" name="Picture 6" descr="Sad Homeless Man Cardboard Sits Near Stock Photo 638372344 | Shutterstock">
            <a:extLst>
              <a:ext uri="{FF2B5EF4-FFF2-40B4-BE49-F238E27FC236}">
                <a16:creationId xmlns:a16="http://schemas.microsoft.com/office/drawing/2014/main" xmlns="" id="{DC9F9A57-9006-CA16-640B-19699CF411B5}"/>
              </a:ext>
            </a:extLst>
          </p:cNvPr>
          <p:cNvPicPr>
            <a:picLocks noChangeAspect="1"/>
          </p:cNvPicPr>
          <p:nvPr/>
        </p:nvPicPr>
        <p:blipFill>
          <a:blip r:embed="rId6">
            <a:alphaModFix amt="85000"/>
          </a:blip>
          <a:srcRect b="10339"/>
          <a:stretch/>
        </p:blipFill>
        <p:spPr>
          <a:xfrm>
            <a:off x="5586264" y="2040919"/>
            <a:ext cx="3638550" cy="2385862"/>
          </a:xfrm>
          <a:prstGeom prst="rect">
            <a:avLst/>
          </a:prstGeom>
        </p:spPr>
      </p:pic>
    </p:spTree>
    <p:extLst>
      <p:ext uri="{BB962C8B-B14F-4D97-AF65-F5344CB8AC3E}">
        <p14:creationId xmlns:p14="http://schemas.microsoft.com/office/powerpoint/2010/main" xmlns="" val="587901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31325C-090B-87F2-5FC1-F1A3F22BEC50}"/>
              </a:ext>
            </a:extLst>
          </p:cNvPr>
          <p:cNvSpPr>
            <a:spLocks noGrp="1"/>
          </p:cNvSpPr>
          <p:nvPr>
            <p:ph type="title"/>
          </p:nvPr>
        </p:nvSpPr>
        <p:spPr>
          <a:xfrm>
            <a:off x="6188600" y="916516"/>
            <a:ext cx="4215107" cy="1675626"/>
          </a:xfrm>
        </p:spPr>
        <p:txBody>
          <a:bodyPr>
            <a:normAutofit/>
          </a:bodyPr>
          <a:lstStyle/>
          <a:p>
            <a:pPr algn="l"/>
            <a:r>
              <a:rPr lang="en-US" sz="2400" dirty="0">
                <a:solidFill>
                  <a:schemeClr val="bg1">
                    <a:lumMod val="65000"/>
                  </a:schemeClr>
                </a:solidFill>
                <a:latin typeface="Batang" panose="02030600000101010101" pitchFamily="18" charset="-127"/>
                <a:ea typeface="Batang" panose="02030600000101010101" pitchFamily="18" charset="-127"/>
                <a:cs typeface="Calibri"/>
              </a:rPr>
              <a:t>The Working class and less Privileged</a:t>
            </a:r>
            <a:endParaRPr lang="en-US" sz="2400" dirty="0">
              <a:solidFill>
                <a:schemeClr val="bg1">
                  <a:lumMod val="65000"/>
                </a:schemeClr>
              </a:solidFill>
              <a:latin typeface="Batang" panose="02030600000101010101" pitchFamily="18" charset="-127"/>
              <a:ea typeface="Batang" panose="02030600000101010101" pitchFamily="18" charset="-127"/>
            </a:endParaRPr>
          </a:p>
        </p:txBody>
      </p:sp>
      <p:pic>
        <p:nvPicPr>
          <p:cNvPr id="5" name="Picture 4" descr="A group of people in a slum&#10;&#10;Description automatically generated">
            <a:extLst>
              <a:ext uri="{FF2B5EF4-FFF2-40B4-BE49-F238E27FC236}">
                <a16:creationId xmlns:a16="http://schemas.microsoft.com/office/drawing/2014/main" xmlns="" id="{629AB17E-A47E-78EE-8AB2-984534CCA7F6}"/>
              </a:ext>
            </a:extLst>
          </p:cNvPr>
          <p:cNvPicPr>
            <a:picLocks noChangeAspect="1"/>
          </p:cNvPicPr>
          <p:nvPr/>
        </p:nvPicPr>
        <p:blipFill>
          <a:blip r:embed="rId3">
            <a:alphaModFix amt="70000"/>
          </a:blip>
          <a:srcRect r="3" b="1545"/>
          <a:stretch/>
        </p:blipFill>
        <p:spPr>
          <a:xfrm>
            <a:off x="2004641" y="1012989"/>
            <a:ext cx="4215107" cy="2905075"/>
          </a:xfrm>
          <a:prstGeom prst="rect">
            <a:avLst/>
          </a:prstGeom>
        </p:spPr>
      </p:pic>
      <p:sp>
        <p:nvSpPr>
          <p:cNvPr id="3" name="Content Placeholder 2">
            <a:extLst>
              <a:ext uri="{FF2B5EF4-FFF2-40B4-BE49-F238E27FC236}">
                <a16:creationId xmlns:a16="http://schemas.microsoft.com/office/drawing/2014/main" xmlns="" id="{1C22C27E-D0A7-379D-97A4-54681C932B74}"/>
              </a:ext>
            </a:extLst>
          </p:cNvPr>
          <p:cNvSpPr>
            <a:spLocks noGrp="1"/>
          </p:cNvSpPr>
          <p:nvPr>
            <p:ph idx="1"/>
          </p:nvPr>
        </p:nvSpPr>
        <p:spPr>
          <a:xfrm>
            <a:off x="5908353" y="4725924"/>
            <a:ext cx="4228672" cy="1646804"/>
          </a:xfrm>
        </p:spPr>
        <p:txBody>
          <a:bodyPr vert="horz" lIns="91440" tIns="45720" rIns="91440" bIns="45720" rtlCol="0">
            <a:normAutofit fontScale="92500" lnSpcReduction="20000"/>
          </a:bodyPr>
          <a:lstStyle/>
          <a:p>
            <a:pPr marL="0" indent="0">
              <a:buNone/>
            </a:pPr>
            <a:r>
              <a:rPr lang="en-GB" sz="1400" dirty="0">
                <a:solidFill>
                  <a:schemeClr val="bg1">
                    <a:lumMod val="65000"/>
                  </a:schemeClr>
                </a:solidFill>
                <a:latin typeface="Batang" panose="02030600000101010101" pitchFamily="18" charset="-127"/>
                <a:ea typeface="Batang" panose="02030600000101010101" pitchFamily="18" charset="-127"/>
                <a:cs typeface="Calibri"/>
              </a:rPr>
              <a:t>Working class= low pay, homeless, less educated, poverty, rural areas living, farms, villages, living in isolated areas, having to survive, mostly are children and old people, lack of something, unemployment, they smell bad, having darker complexion, to be skinny due to lack of food, lazy, living on the streets, people that are addicted to drugs, alcohol and smoking. Look dirty. Low vibe. Undeveloped countries.</a:t>
            </a:r>
            <a:endParaRPr lang="en-US" sz="1400" dirty="0">
              <a:solidFill>
                <a:schemeClr val="bg1">
                  <a:lumMod val="65000"/>
                </a:schemeClr>
              </a:solidFill>
              <a:latin typeface="Batang" panose="02030600000101010101" pitchFamily="18" charset="-127"/>
              <a:ea typeface="Batang" panose="02030600000101010101" pitchFamily="18" charset="-127"/>
              <a:cs typeface="Calibri"/>
            </a:endParaRPr>
          </a:p>
        </p:txBody>
      </p:sp>
      <p:pic>
        <p:nvPicPr>
          <p:cNvPr id="4" name="Picture 3" descr="A person washing clothes in a slum&#10;&#10;Description automatically generated">
            <a:extLst>
              <a:ext uri="{FF2B5EF4-FFF2-40B4-BE49-F238E27FC236}">
                <a16:creationId xmlns:a16="http://schemas.microsoft.com/office/drawing/2014/main" xmlns="" id="{A2C101FC-51BA-131E-33CD-32EE36DBAFD1}"/>
              </a:ext>
            </a:extLst>
          </p:cNvPr>
          <p:cNvPicPr>
            <a:picLocks noChangeAspect="1"/>
          </p:cNvPicPr>
          <p:nvPr/>
        </p:nvPicPr>
        <p:blipFill>
          <a:blip r:embed="rId4">
            <a:alphaModFix amt="70000"/>
          </a:blip>
          <a:srcRect r="4235" b="-2"/>
          <a:stretch/>
        </p:blipFill>
        <p:spPr>
          <a:xfrm>
            <a:off x="5821157" y="2133986"/>
            <a:ext cx="3757989" cy="2590027"/>
          </a:xfrm>
          <a:prstGeom prst="rect">
            <a:avLst/>
          </a:prstGeom>
        </p:spPr>
      </p:pic>
      <p:pic>
        <p:nvPicPr>
          <p:cNvPr id="6" name="Picture 5" descr="A group of children looking out of a window&#10;&#10;Description automatically generated">
            <a:extLst>
              <a:ext uri="{FF2B5EF4-FFF2-40B4-BE49-F238E27FC236}">
                <a16:creationId xmlns:a16="http://schemas.microsoft.com/office/drawing/2014/main" xmlns="" id="{F86D630E-5A0D-6C1D-732A-8DF422281DA4}"/>
              </a:ext>
            </a:extLst>
          </p:cNvPr>
          <p:cNvPicPr>
            <a:picLocks noChangeAspect="1"/>
          </p:cNvPicPr>
          <p:nvPr/>
        </p:nvPicPr>
        <p:blipFill>
          <a:blip r:embed="rId5">
            <a:alphaModFix amt="70000"/>
          </a:blip>
          <a:srcRect l="10739" r="11275" b="4"/>
          <a:stretch/>
        </p:blipFill>
        <p:spPr>
          <a:xfrm>
            <a:off x="2802765" y="3593945"/>
            <a:ext cx="3140313" cy="2164321"/>
          </a:xfrm>
          <a:prstGeom prst="rect">
            <a:avLst/>
          </a:prstGeom>
        </p:spPr>
      </p:pic>
    </p:spTree>
    <p:extLst>
      <p:ext uri="{BB962C8B-B14F-4D97-AF65-F5344CB8AC3E}">
        <p14:creationId xmlns:p14="http://schemas.microsoft.com/office/powerpoint/2010/main" xmlns="" val="339036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5016" y="4102007"/>
            <a:ext cx="8229600" cy="1143000"/>
          </a:xfrm>
        </p:spPr>
        <p:txBody>
          <a:bodyPr>
            <a:normAutofit/>
          </a:bodyPr>
          <a:lstStyle/>
          <a:p>
            <a:r>
              <a:rPr lang="en-GB" sz="2400" dirty="0">
                <a:solidFill>
                  <a:schemeClr val="bg1">
                    <a:lumMod val="65000"/>
                  </a:schemeClr>
                </a:solidFill>
                <a:latin typeface="Batang" panose="02030600000101010101" pitchFamily="18" charset="-127"/>
                <a:ea typeface="Batang" panose="02030600000101010101" pitchFamily="18" charset="-127"/>
              </a:rPr>
              <a:t>The Working class</a:t>
            </a:r>
          </a:p>
        </p:txBody>
      </p:sp>
      <p:pic>
        <p:nvPicPr>
          <p:cNvPr id="4" name="Content Placeholder 3" descr="Poor Working Conditions: Why Private Regulations Fail Laborers in ...">
            <a:extLst>
              <a:ext uri="{FF2B5EF4-FFF2-40B4-BE49-F238E27FC236}">
                <a16:creationId xmlns:a16="http://schemas.microsoft.com/office/drawing/2014/main" xmlns="" id="{D9BADA60-E5EF-20F0-CB3B-6118A8172AD3}"/>
              </a:ext>
            </a:extLst>
          </p:cNvPr>
          <p:cNvPicPr>
            <a:picLocks noGrp="1" noChangeAspect="1"/>
          </p:cNvPicPr>
          <p:nvPr>
            <p:ph idx="1"/>
          </p:nvPr>
        </p:nvPicPr>
        <p:blipFill>
          <a:blip r:embed="rId3" cstate="print">
            <a:alphaModFix amt="70000"/>
          </a:blip>
          <a:stretch>
            <a:fillRect/>
          </a:stretch>
        </p:blipFill>
        <p:spPr>
          <a:xfrm>
            <a:off x="4578099" y="1007268"/>
            <a:ext cx="3888567" cy="2529062"/>
          </a:xfrm>
        </p:spPr>
      </p:pic>
      <p:pic>
        <p:nvPicPr>
          <p:cNvPr id="5" name="Picture 4" descr="30,767 Poor Clothes Photos - Free &amp; Royalty-Free Stock Photos from ...">
            <a:extLst>
              <a:ext uri="{FF2B5EF4-FFF2-40B4-BE49-F238E27FC236}">
                <a16:creationId xmlns:a16="http://schemas.microsoft.com/office/drawing/2014/main" xmlns="" id="{BAF10940-1147-97B6-302F-A3F12EDED376}"/>
              </a:ext>
            </a:extLst>
          </p:cNvPr>
          <p:cNvPicPr>
            <a:picLocks noChangeAspect="1"/>
          </p:cNvPicPr>
          <p:nvPr/>
        </p:nvPicPr>
        <p:blipFill>
          <a:blip r:embed="rId4">
            <a:alphaModFix amt="85000"/>
          </a:blip>
          <a:stretch>
            <a:fillRect/>
          </a:stretch>
        </p:blipFill>
        <p:spPr>
          <a:xfrm>
            <a:off x="2695617" y="2028802"/>
            <a:ext cx="2402832" cy="3574845"/>
          </a:xfrm>
          <a:prstGeom prst="rect">
            <a:avLst/>
          </a:prstGeom>
        </p:spPr>
      </p:pic>
      <p:pic>
        <p:nvPicPr>
          <p:cNvPr id="7" name="Picture 6" descr="See the source image">
            <a:extLst>
              <a:ext uri="{FF2B5EF4-FFF2-40B4-BE49-F238E27FC236}">
                <a16:creationId xmlns:a16="http://schemas.microsoft.com/office/drawing/2014/main" xmlns="" id="{4E1CC65E-E747-605C-7CE1-659F097C66DB}"/>
              </a:ext>
            </a:extLst>
          </p:cNvPr>
          <p:cNvPicPr>
            <a:picLocks noChangeAspect="1"/>
          </p:cNvPicPr>
          <p:nvPr/>
        </p:nvPicPr>
        <p:blipFill>
          <a:blip r:embed="rId5">
            <a:alphaModFix amt="70000"/>
          </a:blip>
          <a:srcRect l="24949" t="5166" r="13906" b="358"/>
          <a:stretch/>
        </p:blipFill>
        <p:spPr>
          <a:xfrm>
            <a:off x="4902311" y="3403851"/>
            <a:ext cx="2191241" cy="1929464"/>
          </a:xfrm>
          <a:prstGeom prst="rect">
            <a:avLst/>
          </a:prstGeom>
        </p:spPr>
      </p:pic>
      <p:pic>
        <p:nvPicPr>
          <p:cNvPr id="6" name="Picture 5" descr="What Should You Do With Old Socks? Best Guide for 2021">
            <a:extLst>
              <a:ext uri="{FF2B5EF4-FFF2-40B4-BE49-F238E27FC236}">
                <a16:creationId xmlns:a16="http://schemas.microsoft.com/office/drawing/2014/main" xmlns="" id="{0F5A1CBF-E815-31A5-82BA-50F50B9BC10F}"/>
              </a:ext>
            </a:extLst>
          </p:cNvPr>
          <p:cNvPicPr>
            <a:picLocks noChangeAspect="1"/>
          </p:cNvPicPr>
          <p:nvPr/>
        </p:nvPicPr>
        <p:blipFill>
          <a:blip r:embed="rId6">
            <a:alphaModFix amt="70000"/>
          </a:blip>
          <a:stretch>
            <a:fillRect/>
          </a:stretch>
        </p:blipFill>
        <p:spPr>
          <a:xfrm>
            <a:off x="7093551" y="2832806"/>
            <a:ext cx="1807309" cy="1693879"/>
          </a:xfrm>
          <a:prstGeom prst="rect">
            <a:avLst/>
          </a:prstGeom>
        </p:spPr>
      </p:pic>
      <p:sp>
        <p:nvSpPr>
          <p:cNvPr id="8" name="TextBox 7"/>
          <p:cNvSpPr txBox="1"/>
          <p:nvPr/>
        </p:nvSpPr>
        <p:spPr>
          <a:xfrm>
            <a:off x="8408791" y="2302224"/>
            <a:ext cx="1590577" cy="523220"/>
          </a:xfrm>
          <a:prstGeom prst="rect">
            <a:avLst/>
          </a:prstGeom>
          <a:noFill/>
        </p:spPr>
        <p:txBody>
          <a:bodyPr wrap="square" rtlCol="0">
            <a:spAutoFit/>
          </a:bodyPr>
          <a:lstStyle/>
          <a:p>
            <a:r>
              <a:rPr lang="en-GB" sz="1400" dirty="0">
                <a:solidFill>
                  <a:schemeClr val="bg1">
                    <a:lumMod val="65000"/>
                  </a:schemeClr>
                </a:solidFill>
                <a:latin typeface="Batang" panose="02030600000101010101" pitchFamily="18" charset="-127"/>
                <a:ea typeface="Batang" panose="02030600000101010101" pitchFamily="18" charset="-127"/>
              </a:rPr>
              <a:t>Dirty not well put together </a:t>
            </a:r>
          </a:p>
        </p:txBody>
      </p:sp>
      <p:sp>
        <p:nvSpPr>
          <p:cNvPr id="9" name="TextBox 8"/>
          <p:cNvSpPr txBox="1"/>
          <p:nvPr/>
        </p:nvSpPr>
        <p:spPr>
          <a:xfrm>
            <a:off x="2788795" y="1490327"/>
            <a:ext cx="1808745" cy="523220"/>
          </a:xfrm>
          <a:prstGeom prst="rect">
            <a:avLst/>
          </a:prstGeom>
          <a:noFill/>
        </p:spPr>
        <p:txBody>
          <a:bodyPr wrap="square" rtlCol="0">
            <a:spAutoFit/>
          </a:bodyPr>
          <a:lstStyle/>
          <a:p>
            <a:pPr algn="r"/>
            <a:r>
              <a:rPr lang="en-GB" sz="1400" dirty="0">
                <a:solidFill>
                  <a:schemeClr val="bg1">
                    <a:lumMod val="65000"/>
                  </a:schemeClr>
                </a:solidFill>
                <a:latin typeface="Batang" panose="02030600000101010101" pitchFamily="18" charset="-127"/>
                <a:ea typeface="Batang" panose="02030600000101010101" pitchFamily="18" charset="-127"/>
              </a:rPr>
              <a:t>Messy clothing = dull colours</a:t>
            </a:r>
          </a:p>
        </p:txBody>
      </p:sp>
    </p:spTree>
    <p:extLst>
      <p:ext uri="{BB962C8B-B14F-4D97-AF65-F5344CB8AC3E}">
        <p14:creationId xmlns:p14="http://schemas.microsoft.com/office/powerpoint/2010/main" xmlns="" val="3293091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416C27-D81B-D6DB-F20F-6C865C5E63DF}"/>
              </a:ext>
            </a:extLst>
          </p:cNvPr>
          <p:cNvSpPr>
            <a:spLocks noGrp="1"/>
          </p:cNvSpPr>
          <p:nvPr>
            <p:ph type="title"/>
          </p:nvPr>
        </p:nvSpPr>
        <p:spPr>
          <a:xfrm>
            <a:off x="4331879" y="1105456"/>
            <a:ext cx="5153216" cy="1675626"/>
          </a:xfrm>
        </p:spPr>
        <p:txBody>
          <a:bodyPr>
            <a:normAutofit/>
          </a:bodyPr>
          <a:lstStyle/>
          <a:p>
            <a:r>
              <a:rPr lang="en-US" sz="2400" dirty="0">
                <a:solidFill>
                  <a:schemeClr val="bg1">
                    <a:lumMod val="65000"/>
                  </a:schemeClr>
                </a:solidFill>
                <a:latin typeface="Batang" panose="02030600000101010101" pitchFamily="18" charset="-127"/>
                <a:ea typeface="Batang" panose="02030600000101010101" pitchFamily="18" charset="-127"/>
                <a:cs typeface="Calibri"/>
              </a:rPr>
              <a:t>Middle class</a:t>
            </a:r>
            <a:endParaRPr lang="en-US" sz="2400" dirty="0">
              <a:solidFill>
                <a:schemeClr val="bg1">
                  <a:lumMod val="65000"/>
                </a:schemeClr>
              </a:solidFill>
              <a:latin typeface="Batang" panose="02030600000101010101" pitchFamily="18" charset="-127"/>
              <a:ea typeface="Batang" panose="02030600000101010101" pitchFamily="18" charset="-127"/>
            </a:endParaRPr>
          </a:p>
        </p:txBody>
      </p:sp>
      <p:pic>
        <p:nvPicPr>
          <p:cNvPr id="5" name="Picture 4" descr="A person person holding a child up in the air&#10;&#10;Description automatically generated">
            <a:extLst>
              <a:ext uri="{FF2B5EF4-FFF2-40B4-BE49-F238E27FC236}">
                <a16:creationId xmlns:a16="http://schemas.microsoft.com/office/drawing/2014/main" xmlns="" id="{F1FD1BC3-2CFA-7829-CC86-47F4CB1CFDBC}"/>
              </a:ext>
            </a:extLst>
          </p:cNvPr>
          <p:cNvPicPr>
            <a:picLocks noChangeAspect="1"/>
          </p:cNvPicPr>
          <p:nvPr/>
        </p:nvPicPr>
        <p:blipFill>
          <a:blip r:embed="rId3">
            <a:alphaModFix amt="50000"/>
          </a:blip>
          <a:srcRect l="17943" r="440" b="-2"/>
          <a:stretch/>
        </p:blipFill>
        <p:spPr>
          <a:xfrm>
            <a:off x="2438797" y="1030633"/>
            <a:ext cx="3516336" cy="2423478"/>
          </a:xfrm>
          <a:prstGeom prst="rect">
            <a:avLst/>
          </a:prstGeom>
        </p:spPr>
      </p:pic>
      <p:pic>
        <p:nvPicPr>
          <p:cNvPr id="4" name="Picture 3" descr="A person and person with children cooking meat on a grill&#10;&#10;Description automatically generated">
            <a:extLst>
              <a:ext uri="{FF2B5EF4-FFF2-40B4-BE49-F238E27FC236}">
                <a16:creationId xmlns:a16="http://schemas.microsoft.com/office/drawing/2014/main" xmlns="" id="{22FA5773-C998-B7CC-C3BA-A690B2B1D14F}"/>
              </a:ext>
            </a:extLst>
          </p:cNvPr>
          <p:cNvPicPr>
            <a:picLocks noChangeAspect="1"/>
          </p:cNvPicPr>
          <p:nvPr/>
        </p:nvPicPr>
        <p:blipFill>
          <a:blip r:embed="rId4">
            <a:alphaModFix amt="50000"/>
          </a:blip>
          <a:srcRect r="3149" b="-1"/>
          <a:stretch/>
        </p:blipFill>
        <p:spPr>
          <a:xfrm>
            <a:off x="5613624" y="2146031"/>
            <a:ext cx="3795906" cy="2616159"/>
          </a:xfrm>
          <a:prstGeom prst="rect">
            <a:avLst/>
          </a:prstGeom>
        </p:spPr>
      </p:pic>
      <p:sp>
        <p:nvSpPr>
          <p:cNvPr id="3" name="Content Placeholder 2">
            <a:extLst>
              <a:ext uri="{FF2B5EF4-FFF2-40B4-BE49-F238E27FC236}">
                <a16:creationId xmlns:a16="http://schemas.microsoft.com/office/drawing/2014/main" xmlns="" id="{33D10086-8551-2282-DF8C-A3AF4263A2B4}"/>
              </a:ext>
            </a:extLst>
          </p:cNvPr>
          <p:cNvSpPr>
            <a:spLocks noGrp="1"/>
          </p:cNvSpPr>
          <p:nvPr>
            <p:ph idx="1"/>
          </p:nvPr>
        </p:nvSpPr>
        <p:spPr>
          <a:xfrm>
            <a:off x="5727214" y="4491644"/>
            <a:ext cx="5153216" cy="3736507"/>
          </a:xfrm>
        </p:spPr>
        <p:txBody>
          <a:bodyPr vert="horz" lIns="91440" tIns="45720" rIns="91440" bIns="45720" rtlCol="0">
            <a:normAutofit/>
          </a:bodyPr>
          <a:lstStyle/>
          <a:p>
            <a:endParaRPr lang="en-US" sz="1400" dirty="0">
              <a:solidFill>
                <a:schemeClr val="bg1">
                  <a:lumMod val="65000"/>
                </a:schemeClr>
              </a:solidFill>
              <a:latin typeface="Batang" panose="02030600000101010101" pitchFamily="18" charset="-127"/>
              <a:ea typeface="Batang" panose="02030600000101010101" pitchFamily="18" charset="-127"/>
            </a:endParaRPr>
          </a:p>
          <a:p>
            <a:pPr marL="0" indent="0">
              <a:buNone/>
            </a:pPr>
            <a:r>
              <a:rPr lang="en-GB" sz="1400" dirty="0">
                <a:solidFill>
                  <a:schemeClr val="bg1">
                    <a:lumMod val="65000"/>
                  </a:schemeClr>
                </a:solidFill>
                <a:latin typeface="Batang" panose="02030600000101010101" pitchFamily="18" charset="-127"/>
                <a:ea typeface="Batang" panose="02030600000101010101" pitchFamily="18" charset="-127"/>
                <a:cs typeface="Calibri"/>
              </a:rPr>
              <a:t>Middle class= Having a family, have education, living in cities and urban places, someone who is police , doctor or teacher. Just in the middle balanced, have lighter complexion, having a normal living life, can have holidays, have good healthcare, owning their own home and car.</a:t>
            </a:r>
            <a:endParaRPr lang="en-US" sz="1400" dirty="0">
              <a:solidFill>
                <a:schemeClr val="bg1">
                  <a:lumMod val="65000"/>
                </a:schemeClr>
              </a:solidFill>
              <a:latin typeface="Batang" panose="02030600000101010101" pitchFamily="18" charset="-127"/>
              <a:ea typeface="Batang" panose="02030600000101010101" pitchFamily="18" charset="-127"/>
              <a:cs typeface="Calibri"/>
            </a:endParaRPr>
          </a:p>
          <a:p>
            <a:endParaRPr lang="en-US" sz="1400" dirty="0">
              <a:solidFill>
                <a:schemeClr val="bg1">
                  <a:lumMod val="65000"/>
                </a:schemeClr>
              </a:solidFill>
              <a:latin typeface="Batang" panose="02030600000101010101" pitchFamily="18" charset="-127"/>
              <a:ea typeface="Batang" panose="02030600000101010101" pitchFamily="18" charset="-127"/>
              <a:cs typeface="Calibri"/>
            </a:endParaRPr>
          </a:p>
        </p:txBody>
      </p:sp>
      <p:pic>
        <p:nvPicPr>
          <p:cNvPr id="6" name="Picture 5" descr="A group of people walking on a boardwalk&#10;&#10;Description automatically generated">
            <a:extLst>
              <a:ext uri="{FF2B5EF4-FFF2-40B4-BE49-F238E27FC236}">
                <a16:creationId xmlns:a16="http://schemas.microsoft.com/office/drawing/2014/main" xmlns="" id="{10BEBBF2-B614-790C-1E7B-3AE74AE53C25}"/>
              </a:ext>
            </a:extLst>
          </p:cNvPr>
          <p:cNvPicPr>
            <a:picLocks noChangeAspect="1"/>
          </p:cNvPicPr>
          <p:nvPr/>
        </p:nvPicPr>
        <p:blipFill>
          <a:blip r:embed="rId5">
            <a:alphaModFix amt="70000"/>
          </a:blip>
          <a:srcRect l="13641" r="4741" b="-2"/>
          <a:stretch/>
        </p:blipFill>
        <p:spPr>
          <a:xfrm>
            <a:off x="2548284" y="3284823"/>
            <a:ext cx="3178930" cy="2190936"/>
          </a:xfrm>
          <a:prstGeom prst="rect">
            <a:avLst/>
          </a:prstGeom>
        </p:spPr>
      </p:pic>
    </p:spTree>
    <p:extLst>
      <p:ext uri="{BB962C8B-B14F-4D97-AF65-F5344CB8AC3E}">
        <p14:creationId xmlns:p14="http://schemas.microsoft.com/office/powerpoint/2010/main" xmlns="" val="3949441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AutoShape 6" descr="Abstract black and gold honeycomb on dark background. 7717952 Vector ..."/>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32" name="AutoShape 8" descr="Abstract black and gold honeycomb on dark background. 7717952 Vector ..."/>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034" name="AutoShape 10" descr="Abstract black and gold honeycomb on dark background. 7717952 Vector ..."/>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grpSp>
        <p:nvGrpSpPr>
          <p:cNvPr id="7" name="Group 6">
            <a:extLst>
              <a:ext uri="{FF2B5EF4-FFF2-40B4-BE49-F238E27FC236}">
                <a16:creationId xmlns:a16="http://schemas.microsoft.com/office/drawing/2014/main" xmlns="" id="{E490F35D-8B38-835D-E51E-6525EE390CA1}"/>
              </a:ext>
            </a:extLst>
          </p:cNvPr>
          <p:cNvGrpSpPr/>
          <p:nvPr/>
        </p:nvGrpSpPr>
        <p:grpSpPr>
          <a:xfrm>
            <a:off x="2463933" y="786643"/>
            <a:ext cx="8696124" cy="5284713"/>
            <a:chOff x="3086503" y="865774"/>
            <a:chExt cx="8696124" cy="5284713"/>
          </a:xfrm>
        </p:grpSpPr>
        <p:grpSp>
          <p:nvGrpSpPr>
            <p:cNvPr id="3" name="Group 2">
              <a:extLst>
                <a:ext uri="{FF2B5EF4-FFF2-40B4-BE49-F238E27FC236}">
                  <a16:creationId xmlns:a16="http://schemas.microsoft.com/office/drawing/2014/main" xmlns="" id="{C9BBF3E3-303D-40F0-F497-BBAC984EDE0A}"/>
                </a:ext>
              </a:extLst>
            </p:cNvPr>
            <p:cNvGrpSpPr/>
            <p:nvPr/>
          </p:nvGrpSpPr>
          <p:grpSpPr>
            <a:xfrm>
              <a:off x="3086503" y="865774"/>
              <a:ext cx="7302670" cy="5284713"/>
              <a:chOff x="1744465" y="575828"/>
              <a:chExt cx="7302670" cy="5284713"/>
            </a:xfrm>
          </p:grpSpPr>
          <p:grpSp>
            <p:nvGrpSpPr>
              <p:cNvPr id="2" name="Group 1">
                <a:extLst>
                  <a:ext uri="{FF2B5EF4-FFF2-40B4-BE49-F238E27FC236}">
                    <a16:creationId xmlns:a16="http://schemas.microsoft.com/office/drawing/2014/main" xmlns="" id="{762DC9AD-DBDF-A162-7CEC-25E0ACFBDE29}"/>
                  </a:ext>
                </a:extLst>
              </p:cNvPr>
              <p:cNvGrpSpPr/>
              <p:nvPr/>
            </p:nvGrpSpPr>
            <p:grpSpPr>
              <a:xfrm>
                <a:off x="1744465" y="575828"/>
                <a:ext cx="5252965" cy="5284713"/>
                <a:chOff x="1744465" y="575828"/>
                <a:chExt cx="5252965" cy="5284713"/>
              </a:xfrm>
            </p:grpSpPr>
            <p:pic>
              <p:nvPicPr>
                <p:cNvPr id="1038" name="Picture 14" descr="C:\Users\Samsung 2022\Downloads\Ransen-BeeWing-removebg-preview.png"/>
                <p:cNvPicPr>
                  <a:picLocks noChangeAspect="1" noChangeArrowheads="1"/>
                </p:cNvPicPr>
                <p:nvPr/>
              </p:nvPicPr>
              <p:blipFill>
                <a:blip r:embed="rId3">
                  <a:alphaModFix amt="70000"/>
                </a:blip>
                <a:srcRect/>
                <a:stretch>
                  <a:fillRect/>
                </a:stretch>
              </p:blipFill>
              <p:spPr bwMode="auto">
                <a:xfrm>
                  <a:off x="4114628" y="3573819"/>
                  <a:ext cx="2882802" cy="2026669"/>
                </a:xfrm>
                <a:prstGeom prst="rect">
                  <a:avLst/>
                </a:prstGeom>
                <a:noFill/>
              </p:spPr>
            </p:pic>
            <p:pic>
              <p:nvPicPr>
                <p:cNvPr id="1040" name="Picture 16" descr="C:\Users\Samsung 2022\Downloads\20240513_150128.jpg"/>
                <p:cNvPicPr>
                  <a:picLocks noChangeAspect="1" noChangeArrowheads="1"/>
                </p:cNvPicPr>
                <p:nvPr/>
              </p:nvPicPr>
              <p:blipFill>
                <a:blip r:embed="rId4" cstate="print">
                  <a:alphaModFix amt="70000"/>
                </a:blip>
                <a:srcRect b="7915"/>
                <a:stretch>
                  <a:fillRect/>
                </a:stretch>
              </p:blipFill>
              <p:spPr bwMode="auto">
                <a:xfrm>
                  <a:off x="4453967" y="2925841"/>
                  <a:ext cx="894422" cy="1509171"/>
                </a:xfrm>
                <a:prstGeom prst="rect">
                  <a:avLst/>
                </a:prstGeom>
                <a:noFill/>
              </p:spPr>
            </p:pic>
            <p:pic>
              <p:nvPicPr>
                <p:cNvPr id="1042" name="Picture 18"/>
                <p:cNvPicPr>
                  <a:picLocks noChangeAspect="1" noChangeArrowheads="1"/>
                </p:cNvPicPr>
                <p:nvPr/>
              </p:nvPicPr>
              <p:blipFill>
                <a:blip r:embed="rId5" cstate="print">
                  <a:alphaModFix amt="70000"/>
                </a:blip>
                <a:srcRect l="3873" t="7692" r="4806" b="3846"/>
                <a:stretch>
                  <a:fillRect/>
                </a:stretch>
              </p:blipFill>
              <p:spPr bwMode="auto">
                <a:xfrm rot="16200000">
                  <a:off x="883892" y="2360885"/>
                  <a:ext cx="4360229" cy="2639084"/>
                </a:xfrm>
                <a:prstGeom prst="rect">
                  <a:avLst/>
                </a:prstGeom>
                <a:noFill/>
                <a:ln w="9525">
                  <a:noFill/>
                  <a:miter lim="800000"/>
                  <a:headEnd/>
                  <a:tailEnd/>
                </a:ln>
                <a:effectLst/>
              </p:spPr>
            </p:pic>
            <p:pic>
              <p:nvPicPr>
                <p:cNvPr id="1039" name="Picture 15"/>
                <p:cNvPicPr>
                  <a:picLocks noChangeAspect="1" noChangeArrowheads="1"/>
                </p:cNvPicPr>
                <p:nvPr/>
              </p:nvPicPr>
              <p:blipFill>
                <a:blip r:embed="rId6">
                  <a:alphaModFix amt="70000"/>
                </a:blip>
                <a:srcRect/>
                <a:stretch>
                  <a:fillRect/>
                </a:stretch>
              </p:blipFill>
              <p:spPr bwMode="auto">
                <a:xfrm>
                  <a:off x="4102995" y="575828"/>
                  <a:ext cx="2625513" cy="2279180"/>
                </a:xfrm>
                <a:prstGeom prst="rect">
                  <a:avLst/>
                </a:prstGeom>
                <a:noFill/>
                <a:ln w="9525">
                  <a:noFill/>
                  <a:miter lim="800000"/>
                  <a:headEnd/>
                  <a:tailEnd/>
                </a:ln>
                <a:effectLst/>
              </p:spPr>
            </p:pic>
          </p:grpSp>
          <p:pic>
            <p:nvPicPr>
              <p:cNvPr id="1041" name="Picture 17" descr="C:\Users\Samsung 2022\Downloads\R-removebg-preview.png"/>
              <p:cNvPicPr>
                <a:picLocks noChangeAspect="1" noChangeArrowheads="1"/>
              </p:cNvPicPr>
              <p:nvPr/>
            </p:nvPicPr>
            <p:blipFill>
              <a:blip r:embed="rId7">
                <a:alphaModFix amt="70000"/>
              </a:blip>
              <a:srcRect/>
              <a:stretch>
                <a:fillRect/>
              </a:stretch>
            </p:blipFill>
            <p:spPr bwMode="auto">
              <a:xfrm>
                <a:off x="4437025" y="1500312"/>
                <a:ext cx="4610110" cy="2463675"/>
              </a:xfrm>
              <a:prstGeom prst="rect">
                <a:avLst/>
              </a:prstGeom>
              <a:noFill/>
            </p:spPr>
          </p:pic>
        </p:grpSp>
        <p:sp>
          <p:nvSpPr>
            <p:cNvPr id="4" name="TextBox 3">
              <a:extLst>
                <a:ext uri="{FF2B5EF4-FFF2-40B4-BE49-F238E27FC236}">
                  <a16:creationId xmlns:a16="http://schemas.microsoft.com/office/drawing/2014/main" xmlns="" id="{7D65001A-F35E-E6D1-A27A-C36F9C9A767C}"/>
                </a:ext>
              </a:extLst>
            </p:cNvPr>
            <p:cNvSpPr txBox="1"/>
            <p:nvPr/>
          </p:nvSpPr>
          <p:spPr>
            <a:xfrm>
              <a:off x="8095751" y="4219208"/>
              <a:ext cx="3686876" cy="1015663"/>
            </a:xfrm>
            <a:prstGeom prst="rect">
              <a:avLst/>
            </a:prstGeom>
            <a:noFill/>
          </p:spPr>
          <p:txBody>
            <a:bodyPr wrap="square">
              <a:spAutoFit/>
            </a:bodyPr>
            <a:lstStyle/>
            <a:p>
              <a:pPr marL="0" indent="0">
                <a:buNone/>
              </a:pPr>
              <a:r>
                <a:rPr lang="en-GB" sz="1200" dirty="0">
                  <a:solidFill>
                    <a:schemeClr val="bg1">
                      <a:lumMod val="65000"/>
                    </a:schemeClr>
                  </a:solidFill>
                  <a:latin typeface="Batang" panose="02030600000101010101" pitchFamily="18" charset="-127"/>
                  <a:ea typeface="Batang" panose="02030600000101010101" pitchFamily="18" charset="-127"/>
                  <a:cs typeface="Arabic Typesetting" panose="03020402040406030203" pitchFamily="66" charset="-78"/>
                </a:rPr>
                <a:t>A "Bee” typically symbolises responsibility and a take charge attitude, often associated with royalty or wealth, while "Hive" represents the working class, symbolising those who are less advantaged and lie at the bottom of society</a:t>
              </a:r>
            </a:p>
          </p:txBody>
        </p:sp>
      </p:grpSp>
    </p:spTree>
    <p:extLst>
      <p:ext uri="{BB962C8B-B14F-4D97-AF65-F5344CB8AC3E}">
        <p14:creationId xmlns:p14="http://schemas.microsoft.com/office/powerpoint/2010/main" xmlns="" val="1733964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Users\Samsung 2022\Downloads\Snapchat-1015764741.jpg"/>
          <p:cNvPicPr>
            <a:picLocks noChangeAspect="1" noChangeArrowheads="1"/>
          </p:cNvPicPr>
          <p:nvPr/>
        </p:nvPicPr>
        <p:blipFill>
          <a:blip r:embed="rId3" cstate="print">
            <a:alphaModFix amt="70000"/>
          </a:blip>
          <a:srcRect b="23958"/>
          <a:stretch>
            <a:fillRect/>
          </a:stretch>
        </p:blipFill>
        <p:spPr bwMode="auto">
          <a:xfrm>
            <a:off x="6549101" y="2770556"/>
            <a:ext cx="2497346" cy="2532037"/>
          </a:xfrm>
          <a:prstGeom prst="rect">
            <a:avLst/>
          </a:prstGeom>
          <a:noFill/>
        </p:spPr>
      </p:pic>
      <p:sp>
        <p:nvSpPr>
          <p:cNvPr id="2" name="Title 1"/>
          <p:cNvSpPr>
            <a:spLocks noGrp="1"/>
          </p:cNvSpPr>
          <p:nvPr>
            <p:ph type="title"/>
          </p:nvPr>
        </p:nvSpPr>
        <p:spPr>
          <a:xfrm>
            <a:off x="3798758" y="984321"/>
            <a:ext cx="3398261" cy="452047"/>
          </a:xfrm>
        </p:spPr>
        <p:txBody>
          <a:bodyPr>
            <a:normAutofit fontScale="90000"/>
          </a:bodyPr>
          <a:lstStyle/>
          <a:p>
            <a:r>
              <a:rPr lang="en-GB" sz="2400" dirty="0">
                <a:solidFill>
                  <a:schemeClr val="bg1">
                    <a:lumMod val="65000"/>
                  </a:schemeClr>
                </a:solidFill>
                <a:latin typeface="Batang" panose="02030600000101010101" pitchFamily="18" charset="-127"/>
                <a:ea typeface="Batang" panose="02030600000101010101" pitchFamily="18" charset="-127"/>
              </a:rPr>
              <a:t>Middle Class</a:t>
            </a:r>
          </a:p>
        </p:txBody>
      </p:sp>
      <p:pic>
        <p:nvPicPr>
          <p:cNvPr id="3076" name="Picture 4" descr="C:\Users\Samsung 2022\Downloads\Snapchat-1000342644.jpg"/>
          <p:cNvPicPr>
            <a:picLocks noChangeAspect="1" noChangeArrowheads="1"/>
          </p:cNvPicPr>
          <p:nvPr/>
        </p:nvPicPr>
        <p:blipFill>
          <a:blip r:embed="rId4" cstate="print">
            <a:alphaModFix amt="70000"/>
          </a:blip>
          <a:srcRect/>
          <a:stretch>
            <a:fillRect/>
          </a:stretch>
        </p:blipFill>
        <p:spPr bwMode="auto">
          <a:xfrm>
            <a:off x="3935034" y="1409976"/>
            <a:ext cx="2745596" cy="3671540"/>
          </a:xfrm>
          <a:prstGeom prst="rect">
            <a:avLst/>
          </a:prstGeom>
          <a:noFill/>
        </p:spPr>
      </p:pic>
      <p:pic>
        <p:nvPicPr>
          <p:cNvPr id="3077" name="Picture 5" descr="C:\Users\Samsung 2022\Downloads\Snapchat-1491895350.jpg"/>
          <p:cNvPicPr>
            <a:picLocks noChangeAspect="1" noChangeArrowheads="1"/>
          </p:cNvPicPr>
          <p:nvPr/>
        </p:nvPicPr>
        <p:blipFill>
          <a:blip r:embed="rId5" cstate="print">
            <a:alphaModFix amt="70000"/>
          </a:blip>
          <a:srcRect l="9722" t="25000" r="15278" b="17634"/>
          <a:stretch>
            <a:fillRect/>
          </a:stretch>
        </p:blipFill>
        <p:spPr bwMode="auto">
          <a:xfrm>
            <a:off x="6387224" y="824484"/>
            <a:ext cx="2266028" cy="2310960"/>
          </a:xfrm>
          <a:prstGeom prst="rect">
            <a:avLst/>
          </a:prstGeom>
          <a:noFill/>
        </p:spPr>
      </p:pic>
      <p:sp>
        <p:nvSpPr>
          <p:cNvPr id="7" name="TextBox 6"/>
          <p:cNvSpPr txBox="1"/>
          <p:nvPr/>
        </p:nvSpPr>
        <p:spPr>
          <a:xfrm>
            <a:off x="8630102" y="2481419"/>
            <a:ext cx="1714500" cy="523220"/>
          </a:xfrm>
          <a:prstGeom prst="rect">
            <a:avLst/>
          </a:prstGeom>
          <a:noFill/>
        </p:spPr>
        <p:txBody>
          <a:bodyPr wrap="square" rtlCol="0">
            <a:spAutoFit/>
          </a:bodyPr>
          <a:lstStyle/>
          <a:p>
            <a:r>
              <a:rPr lang="en-GB" sz="1400" dirty="0">
                <a:solidFill>
                  <a:schemeClr val="bg1">
                    <a:lumMod val="65000"/>
                  </a:schemeClr>
                </a:solidFill>
                <a:latin typeface="Batang" panose="02030600000101010101" pitchFamily="18" charset="-127"/>
                <a:ea typeface="Batang" panose="02030600000101010101" pitchFamily="18" charset="-127"/>
              </a:rPr>
              <a:t>More style and classy clothes </a:t>
            </a:r>
          </a:p>
        </p:txBody>
      </p:sp>
      <p:sp>
        <p:nvSpPr>
          <p:cNvPr id="9" name="TextBox 8"/>
          <p:cNvSpPr txBox="1"/>
          <p:nvPr/>
        </p:nvSpPr>
        <p:spPr>
          <a:xfrm>
            <a:off x="5205241" y="5040983"/>
            <a:ext cx="1428750" cy="523220"/>
          </a:xfrm>
          <a:prstGeom prst="rect">
            <a:avLst/>
          </a:prstGeom>
          <a:noFill/>
        </p:spPr>
        <p:txBody>
          <a:bodyPr wrap="square" rtlCol="0">
            <a:spAutoFit/>
          </a:bodyPr>
          <a:lstStyle/>
          <a:p>
            <a:pPr algn="r"/>
            <a:r>
              <a:rPr lang="en-GB" sz="1400" dirty="0">
                <a:solidFill>
                  <a:schemeClr val="bg1">
                    <a:lumMod val="65000"/>
                  </a:schemeClr>
                </a:solidFill>
                <a:latin typeface="Batang" panose="02030600000101010101" pitchFamily="18" charset="-127"/>
                <a:ea typeface="Batang" panose="02030600000101010101" pitchFamily="18" charset="-127"/>
              </a:rPr>
              <a:t>Looks</a:t>
            </a:r>
          </a:p>
          <a:p>
            <a:pPr algn="r"/>
            <a:r>
              <a:rPr lang="en-GB" sz="1400" dirty="0">
                <a:solidFill>
                  <a:schemeClr val="bg1">
                    <a:lumMod val="65000"/>
                  </a:schemeClr>
                </a:solidFill>
                <a:latin typeface="Batang" panose="02030600000101010101" pitchFamily="18" charset="-127"/>
                <a:ea typeface="Batang" panose="02030600000101010101" pitchFamily="18" charset="-127"/>
              </a:rPr>
              <a:t>Satisfying </a:t>
            </a:r>
          </a:p>
        </p:txBody>
      </p:sp>
      <p:pic>
        <p:nvPicPr>
          <p:cNvPr id="3074" name="Picture 2" descr="C:\Users\Samsung 2022\Downloads\Snapchat-459779169 (1).jpg"/>
          <p:cNvPicPr>
            <a:picLocks noChangeAspect="1" noChangeArrowheads="1"/>
          </p:cNvPicPr>
          <p:nvPr/>
        </p:nvPicPr>
        <p:blipFill>
          <a:blip r:embed="rId6" cstate="print">
            <a:alphaModFix amt="70000"/>
            <a:extLst>
              <a:ext uri="{BEBA8EAE-BF5A-486C-A8C5-ECC9F3942E4B}">
                <a14:imgProps xmlns:a14="http://schemas.microsoft.com/office/drawing/2010/main" xmlns="">
                  <a14:imgLayer r:embed="rId7">
                    <a14:imgEffect>
                      <a14:backgroundRemoval t="455" b="96136" l="7879" r="72273">
                        <a14:foregroundMark x1="34242" y1="19205" x2="40152" y2="7614"/>
                        <a14:foregroundMark x1="40152" y1="7614" x2="48030" y2="20341"/>
                        <a14:foregroundMark x1="47273" y1="12159" x2="47727" y2="7273"/>
                        <a14:foregroundMark x1="38636" y1="8409" x2="38333" y2="3750"/>
                        <a14:foregroundMark x1="45455" y1="10341" x2="55152" y2="795"/>
                        <a14:foregroundMark x1="55152" y1="795" x2="55000" y2="455"/>
                        <a14:foregroundMark x1="44545" y1="15000" x2="34545" y2="31364"/>
                        <a14:foregroundMark x1="60152" y1="47727" x2="58485" y2="68409"/>
                        <a14:foregroundMark x1="58485" y1="68409" x2="56970" y2="72500"/>
                        <a14:foregroundMark x1="25000" y1="91364" x2="38636" y2="88068"/>
                        <a14:foregroundMark x1="38636" y1="88068" x2="44091" y2="96364"/>
                        <a14:foregroundMark x1="44091" y1="96364" x2="57424" y2="96136"/>
                        <a14:foregroundMark x1="57424" y1="96136" x2="56970" y2="84886"/>
                      </a14:backgroundRemoval>
                    </a14:imgEffect>
                  </a14:imgLayer>
                </a14:imgProps>
              </a:ext>
            </a:extLst>
          </a:blip>
          <a:srcRect t="6250" r="19423"/>
          <a:stretch>
            <a:fillRect/>
          </a:stretch>
        </p:blipFill>
        <p:spPr bwMode="auto">
          <a:xfrm>
            <a:off x="1919621" y="1532210"/>
            <a:ext cx="3241508" cy="4906329"/>
          </a:xfrm>
          <a:prstGeom prst="rect">
            <a:avLst/>
          </a:prstGeom>
          <a:noFill/>
        </p:spPr>
      </p:pic>
    </p:spTree>
    <p:extLst>
      <p:ext uri="{BB962C8B-B14F-4D97-AF65-F5344CB8AC3E}">
        <p14:creationId xmlns:p14="http://schemas.microsoft.com/office/powerpoint/2010/main" xmlns="" val="2844688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6DEDEF-BBAC-6EC6-3B4D-3B18228F11D5}"/>
              </a:ext>
            </a:extLst>
          </p:cNvPr>
          <p:cNvSpPr>
            <a:spLocks noGrp="1"/>
          </p:cNvSpPr>
          <p:nvPr>
            <p:ph type="title"/>
          </p:nvPr>
        </p:nvSpPr>
        <p:spPr>
          <a:xfrm>
            <a:off x="4990989" y="1469340"/>
            <a:ext cx="5153216" cy="479831"/>
          </a:xfrm>
        </p:spPr>
        <p:txBody>
          <a:bodyPr>
            <a:normAutofit/>
          </a:bodyPr>
          <a:lstStyle/>
          <a:p>
            <a:r>
              <a:rPr lang="en-US" sz="2400" dirty="0">
                <a:solidFill>
                  <a:schemeClr val="bg1">
                    <a:lumMod val="65000"/>
                  </a:schemeClr>
                </a:solidFill>
                <a:latin typeface="Batang" panose="02030600000101010101" pitchFamily="18" charset="-127"/>
                <a:ea typeface="Batang" panose="02030600000101010101" pitchFamily="18" charset="-127"/>
                <a:cs typeface="Calibri"/>
              </a:rPr>
              <a:t>The Upper Class</a:t>
            </a:r>
            <a:endParaRPr lang="en-US" sz="2400" dirty="0">
              <a:solidFill>
                <a:schemeClr val="bg1">
                  <a:lumMod val="65000"/>
                </a:schemeClr>
              </a:solidFill>
              <a:latin typeface="Batang" panose="02030600000101010101" pitchFamily="18" charset="-127"/>
              <a:ea typeface="Batang" panose="02030600000101010101" pitchFamily="18" charset="-127"/>
            </a:endParaRPr>
          </a:p>
        </p:txBody>
      </p:sp>
      <p:pic>
        <p:nvPicPr>
          <p:cNvPr id="5" name="Picture 4" descr="A person driving a sports car&#10;&#10;Description automatically generated">
            <a:extLst>
              <a:ext uri="{FF2B5EF4-FFF2-40B4-BE49-F238E27FC236}">
                <a16:creationId xmlns:a16="http://schemas.microsoft.com/office/drawing/2014/main" xmlns="" id="{568CBA13-5DD4-FE65-5D1B-E7F10E36C365}"/>
              </a:ext>
            </a:extLst>
          </p:cNvPr>
          <p:cNvPicPr>
            <a:picLocks noChangeAspect="1"/>
          </p:cNvPicPr>
          <p:nvPr/>
        </p:nvPicPr>
        <p:blipFill>
          <a:blip r:embed="rId3" cstate="print">
            <a:alphaModFix amt="70000"/>
          </a:blip>
          <a:srcRect r="3" b="8108"/>
          <a:stretch/>
        </p:blipFill>
        <p:spPr>
          <a:xfrm>
            <a:off x="5952336" y="1924986"/>
            <a:ext cx="3050102" cy="2102147"/>
          </a:xfrm>
          <a:prstGeom prst="rect">
            <a:avLst/>
          </a:prstGeom>
        </p:spPr>
      </p:pic>
      <p:pic>
        <p:nvPicPr>
          <p:cNvPr id="6" name="Picture 5" descr="A person getting out of a car&#10;&#10;Description automatically generated">
            <a:extLst>
              <a:ext uri="{FF2B5EF4-FFF2-40B4-BE49-F238E27FC236}">
                <a16:creationId xmlns:a16="http://schemas.microsoft.com/office/drawing/2014/main" xmlns="" id="{F123B78E-4F87-A295-BC50-301433AB5911}"/>
              </a:ext>
            </a:extLst>
          </p:cNvPr>
          <p:cNvPicPr>
            <a:picLocks noChangeAspect="1"/>
          </p:cNvPicPr>
          <p:nvPr/>
        </p:nvPicPr>
        <p:blipFill>
          <a:blip r:embed="rId4" cstate="print">
            <a:alphaModFix amt="70000"/>
          </a:blip>
          <a:srcRect l="3149" r="-1" b="-1"/>
          <a:stretch/>
        </p:blipFill>
        <p:spPr>
          <a:xfrm>
            <a:off x="2630023" y="910760"/>
            <a:ext cx="3653831" cy="2518240"/>
          </a:xfrm>
          <a:prstGeom prst="rect">
            <a:avLst/>
          </a:prstGeom>
        </p:spPr>
      </p:pic>
      <p:sp>
        <p:nvSpPr>
          <p:cNvPr id="3" name="Content Placeholder 2">
            <a:extLst>
              <a:ext uri="{FF2B5EF4-FFF2-40B4-BE49-F238E27FC236}">
                <a16:creationId xmlns:a16="http://schemas.microsoft.com/office/drawing/2014/main" xmlns="" id="{816C1702-7189-B456-3D44-1AFBFF068555}"/>
              </a:ext>
            </a:extLst>
          </p:cNvPr>
          <p:cNvSpPr>
            <a:spLocks noGrp="1"/>
          </p:cNvSpPr>
          <p:nvPr>
            <p:ph idx="1"/>
          </p:nvPr>
        </p:nvSpPr>
        <p:spPr>
          <a:xfrm>
            <a:off x="6191589" y="3980833"/>
            <a:ext cx="5153216" cy="3736507"/>
          </a:xfrm>
        </p:spPr>
        <p:txBody>
          <a:bodyPr vert="horz" lIns="91440" tIns="45720" rIns="91440" bIns="45720" rtlCol="0">
            <a:normAutofit/>
          </a:bodyPr>
          <a:lstStyle/>
          <a:p>
            <a:pPr marL="0" indent="0">
              <a:buNone/>
            </a:pPr>
            <a:r>
              <a:rPr lang="en-GB" sz="1400" dirty="0">
                <a:solidFill>
                  <a:schemeClr val="bg1">
                    <a:lumMod val="65000"/>
                  </a:schemeClr>
                </a:solidFill>
                <a:latin typeface="Batang" panose="02030600000101010101" pitchFamily="18" charset="-127"/>
                <a:ea typeface="Batang" panose="02030600000101010101" pitchFamily="18" charset="-127"/>
                <a:cs typeface="Calibri"/>
              </a:rPr>
              <a:t>Upper class= get everything because of their parents, spoiled, get everything handed by them, posh, well educated, owning properties, thinking that they are the best, having a private jet, ships, look beautiful, smell like perfume, having the best wines, the highest life going places, biggest houses having be grand. Businessmen.</a:t>
            </a:r>
            <a:endParaRPr lang="en-US" sz="1400" dirty="0">
              <a:solidFill>
                <a:schemeClr val="bg1">
                  <a:lumMod val="65000"/>
                </a:schemeClr>
              </a:solidFill>
              <a:latin typeface="Batang" panose="02030600000101010101" pitchFamily="18" charset="-127"/>
              <a:ea typeface="Batang" panose="02030600000101010101" pitchFamily="18" charset="-127"/>
              <a:cs typeface="Calibri"/>
            </a:endParaRPr>
          </a:p>
        </p:txBody>
      </p:sp>
      <p:pic>
        <p:nvPicPr>
          <p:cNvPr id="8" name="Picture 7" descr="A person in a dress leaning on a car&#10;&#10;Description automatically generated">
            <a:extLst>
              <a:ext uri="{FF2B5EF4-FFF2-40B4-BE49-F238E27FC236}">
                <a16:creationId xmlns:a16="http://schemas.microsoft.com/office/drawing/2014/main" xmlns="" id="{B78869BC-1C86-A5C3-1127-46D1A645F255}"/>
              </a:ext>
            </a:extLst>
          </p:cNvPr>
          <p:cNvPicPr>
            <a:picLocks noChangeAspect="1"/>
          </p:cNvPicPr>
          <p:nvPr/>
        </p:nvPicPr>
        <p:blipFill>
          <a:blip r:embed="rId5" cstate="print">
            <a:alphaModFix amt="70000"/>
          </a:blip>
          <a:srcRect r="3149" b="-1"/>
          <a:stretch/>
        </p:blipFill>
        <p:spPr>
          <a:xfrm>
            <a:off x="3583474" y="3212909"/>
            <a:ext cx="2652982" cy="1828450"/>
          </a:xfrm>
          <a:prstGeom prst="rect">
            <a:avLst/>
          </a:prstGeom>
        </p:spPr>
      </p:pic>
    </p:spTree>
    <p:extLst>
      <p:ext uri="{BB962C8B-B14F-4D97-AF65-F5344CB8AC3E}">
        <p14:creationId xmlns:p14="http://schemas.microsoft.com/office/powerpoint/2010/main" xmlns="" val="152934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amsung 2022\Downloads\Snapchat-1644825937.jpg"/>
          <p:cNvPicPr>
            <a:picLocks noGrp="1" noChangeAspect="1" noChangeArrowheads="1"/>
          </p:cNvPicPr>
          <p:nvPr>
            <p:ph idx="1"/>
          </p:nvPr>
        </p:nvPicPr>
        <p:blipFill>
          <a:blip r:embed="rId3" cstate="print">
            <a:alphaModFix amt="70000"/>
          </a:blip>
          <a:srcRect/>
          <a:stretch>
            <a:fillRect/>
          </a:stretch>
        </p:blipFill>
        <p:spPr bwMode="auto">
          <a:xfrm>
            <a:off x="4619980" y="705775"/>
            <a:ext cx="2952040" cy="3936052"/>
          </a:xfrm>
          <a:prstGeom prst="rect">
            <a:avLst/>
          </a:prstGeom>
          <a:noFill/>
        </p:spPr>
      </p:pic>
      <p:pic>
        <p:nvPicPr>
          <p:cNvPr id="4098" name="Picture 2" descr="C:\Users\Samsung 2022\Downloads\Snapchat-354570425 (1).jpg"/>
          <p:cNvPicPr>
            <a:picLocks noChangeAspect="1" noChangeArrowheads="1"/>
          </p:cNvPicPr>
          <p:nvPr/>
        </p:nvPicPr>
        <p:blipFill>
          <a:blip r:embed="rId4" cstate="print">
            <a:alphaModFix amt="70000"/>
          </a:blip>
          <a:srcRect l="14169" t="4307"/>
          <a:stretch/>
        </p:blipFill>
        <p:spPr bwMode="auto">
          <a:xfrm>
            <a:off x="7250020" y="1058053"/>
            <a:ext cx="1854034" cy="2756074"/>
          </a:xfrm>
          <a:prstGeom prst="rect">
            <a:avLst/>
          </a:prstGeom>
          <a:noFill/>
        </p:spPr>
      </p:pic>
      <p:sp>
        <p:nvSpPr>
          <p:cNvPr id="2" name="Title 1"/>
          <p:cNvSpPr>
            <a:spLocks noGrp="1"/>
          </p:cNvSpPr>
          <p:nvPr>
            <p:ph type="title"/>
          </p:nvPr>
        </p:nvSpPr>
        <p:spPr>
          <a:xfrm>
            <a:off x="-3573524" y="887904"/>
            <a:ext cx="8229600" cy="465896"/>
          </a:xfrm>
        </p:spPr>
        <p:txBody>
          <a:bodyPr>
            <a:normAutofit fontScale="90000"/>
          </a:bodyPr>
          <a:lstStyle/>
          <a:p>
            <a:pPr algn="r"/>
            <a:r>
              <a:rPr lang="en-GB" sz="2400" dirty="0">
                <a:solidFill>
                  <a:schemeClr val="bg1">
                    <a:lumMod val="65000"/>
                  </a:schemeClr>
                </a:solidFill>
                <a:latin typeface="Batang" panose="02030600000101010101" pitchFamily="18" charset="-127"/>
                <a:ea typeface="Batang" panose="02030600000101010101" pitchFamily="18" charset="-127"/>
              </a:rPr>
              <a:t>Upper Class</a:t>
            </a:r>
            <a:br>
              <a:rPr lang="en-GB" sz="2400" dirty="0">
                <a:solidFill>
                  <a:schemeClr val="bg1">
                    <a:lumMod val="65000"/>
                  </a:schemeClr>
                </a:solidFill>
                <a:latin typeface="Batang" panose="02030600000101010101" pitchFamily="18" charset="-127"/>
                <a:ea typeface="Batang" panose="02030600000101010101" pitchFamily="18" charset="-127"/>
              </a:rPr>
            </a:br>
            <a:r>
              <a:rPr lang="en-GB" sz="2400" dirty="0">
                <a:solidFill>
                  <a:schemeClr val="bg1">
                    <a:lumMod val="65000"/>
                  </a:schemeClr>
                </a:solidFill>
                <a:latin typeface="Batang" panose="02030600000101010101" pitchFamily="18" charset="-127"/>
                <a:ea typeface="Batang" panose="02030600000101010101" pitchFamily="18" charset="-127"/>
              </a:rPr>
              <a:t>High End clothes </a:t>
            </a:r>
          </a:p>
        </p:txBody>
      </p:sp>
      <p:sp>
        <p:nvSpPr>
          <p:cNvPr id="8" name="TextBox 7"/>
          <p:cNvSpPr txBox="1"/>
          <p:nvPr/>
        </p:nvSpPr>
        <p:spPr>
          <a:xfrm>
            <a:off x="7538778" y="582953"/>
            <a:ext cx="2952040" cy="523220"/>
          </a:xfrm>
          <a:prstGeom prst="rect">
            <a:avLst/>
          </a:prstGeom>
          <a:noFill/>
        </p:spPr>
        <p:txBody>
          <a:bodyPr wrap="square" rtlCol="0">
            <a:spAutoFit/>
          </a:bodyPr>
          <a:lstStyle/>
          <a:p>
            <a:r>
              <a:rPr lang="en-GB" sz="1400" dirty="0">
                <a:solidFill>
                  <a:schemeClr val="bg1">
                    <a:lumMod val="65000"/>
                  </a:schemeClr>
                </a:solidFill>
                <a:latin typeface="Batang" panose="02030600000101010101" pitchFamily="18" charset="-127"/>
                <a:ea typeface="Batang" panose="02030600000101010101" pitchFamily="18" charset="-127"/>
              </a:rPr>
              <a:t>Has way more thought in the clothing and looks so beautiful</a:t>
            </a:r>
          </a:p>
        </p:txBody>
      </p:sp>
      <p:sp>
        <p:nvSpPr>
          <p:cNvPr id="9" name="TextBox 8"/>
          <p:cNvSpPr txBox="1"/>
          <p:nvPr/>
        </p:nvSpPr>
        <p:spPr>
          <a:xfrm>
            <a:off x="4946608" y="4603633"/>
            <a:ext cx="1746523" cy="523220"/>
          </a:xfrm>
          <a:prstGeom prst="rect">
            <a:avLst/>
          </a:prstGeom>
          <a:noFill/>
        </p:spPr>
        <p:txBody>
          <a:bodyPr wrap="square" rtlCol="0">
            <a:spAutoFit/>
          </a:bodyPr>
          <a:lstStyle/>
          <a:p>
            <a:r>
              <a:rPr lang="en-GB" sz="1400" dirty="0">
                <a:solidFill>
                  <a:schemeClr val="bg1">
                    <a:lumMod val="65000"/>
                  </a:schemeClr>
                </a:solidFill>
                <a:latin typeface="Batang" panose="02030600000101010101" pitchFamily="18" charset="-127"/>
                <a:ea typeface="Batang" panose="02030600000101010101" pitchFamily="18" charset="-127"/>
              </a:rPr>
              <a:t>Well planned colour scheme</a:t>
            </a:r>
          </a:p>
        </p:txBody>
      </p:sp>
      <p:sp>
        <p:nvSpPr>
          <p:cNvPr id="10" name="TextBox 9"/>
          <p:cNvSpPr txBox="1"/>
          <p:nvPr/>
        </p:nvSpPr>
        <p:spPr>
          <a:xfrm>
            <a:off x="8444322" y="3769257"/>
            <a:ext cx="1295400" cy="1169551"/>
          </a:xfrm>
          <a:prstGeom prst="rect">
            <a:avLst/>
          </a:prstGeom>
          <a:noFill/>
        </p:spPr>
        <p:txBody>
          <a:bodyPr wrap="square" rtlCol="0">
            <a:spAutoFit/>
          </a:bodyPr>
          <a:lstStyle/>
          <a:p>
            <a:r>
              <a:rPr lang="en-GB" sz="1400" dirty="0">
                <a:solidFill>
                  <a:schemeClr val="bg1">
                    <a:lumMod val="65000"/>
                  </a:schemeClr>
                </a:solidFill>
                <a:latin typeface="Batang" panose="02030600000101010101" pitchFamily="18" charset="-127"/>
                <a:ea typeface="Batang" panose="02030600000101010101" pitchFamily="18" charset="-127"/>
              </a:rPr>
              <a:t>It’s a collection of the garments for the seasons.</a:t>
            </a:r>
          </a:p>
        </p:txBody>
      </p:sp>
      <p:pic>
        <p:nvPicPr>
          <p:cNvPr id="4099" name="Picture 3" descr="C:\Users\Samsung 2022\Downloads\Snapchat-303307296 (1).jpg"/>
          <p:cNvPicPr>
            <a:picLocks noChangeAspect="1" noChangeArrowheads="1"/>
          </p:cNvPicPr>
          <p:nvPr/>
        </p:nvPicPr>
        <p:blipFill>
          <a:blip r:embed="rId5" cstate="print">
            <a:alphaModFix amt="70000"/>
          </a:blip>
          <a:srcRect l="28817" t="4291" r="35457" b="16469"/>
          <a:stretch/>
        </p:blipFill>
        <p:spPr bwMode="auto">
          <a:xfrm>
            <a:off x="3630379" y="1458148"/>
            <a:ext cx="1365414" cy="3692769"/>
          </a:xfrm>
          <a:prstGeom prst="rect">
            <a:avLst/>
          </a:prstGeom>
          <a:noFill/>
        </p:spPr>
      </p:pic>
      <p:pic>
        <p:nvPicPr>
          <p:cNvPr id="4100" name="Picture 4" descr="C:\Users\Samsung 2022\Downloads\Snapchat-1775541146.jpg"/>
          <p:cNvPicPr>
            <a:picLocks noChangeAspect="1" noChangeArrowheads="1"/>
          </p:cNvPicPr>
          <p:nvPr/>
        </p:nvPicPr>
        <p:blipFill>
          <a:blip r:embed="rId6" cstate="print">
            <a:alphaModFix amt="85000"/>
            <a:extLst>
              <a:ext uri="{BEBA8EAE-BF5A-486C-A8C5-ECC9F3942E4B}">
                <a14:imgProps xmlns:a14="http://schemas.microsoft.com/office/drawing/2010/main" xmlns="">
                  <a14:imgLayer r:embed="rId7">
                    <a14:imgEffect>
                      <a14:backgroundRemoval t="10320" b="96948" l="0" r="83140">
                        <a14:foregroundMark x1="5426" y1="66777" x2="5426" y2="93459"/>
                        <a14:foregroundMark x1="5426" y1="43459" x2="5426" y2="46512"/>
                        <a14:foregroundMark x1="5426" y1="42878" x2="5426" y2="43459"/>
                        <a14:foregroundMark x1="5426" y1="93459" x2="12791" y2="79360"/>
                        <a14:foregroundMark x1="12791" y1="79360" x2="12597" y2="74419"/>
                        <a14:foregroundMark x1="36047" y1="21366" x2="51550" y2="20203"/>
                        <a14:foregroundMark x1="51550" y1="20203" x2="51938" y2="22238"/>
                        <a14:foregroundMark x1="72093" y1="27180" x2="80039" y2="48110"/>
                        <a14:foregroundMark x1="80039" y1="48110" x2="83140" y2="94041"/>
                        <a14:foregroundMark x1="83140" y1="94041" x2="81008" y2="53779"/>
                        <a14:foregroundMark x1="3447" y1="66843" x2="0" y2="96948"/>
                        <a14:foregroundMark x1="9302" y1="88081" x2="16667" y2="31686"/>
                        <a14:foregroundMark x1="71034" y1="85365" x2="80233" y2="85029"/>
                        <a14:foregroundMark x1="52326" y1="86047" x2="53234" y2="86014"/>
                        <a14:foregroundMark x1="1163" y1="68605" x2="14147" y2="32703"/>
                        <a14:foregroundMark x1="388" y1="71076" x2="9496" y2="29506"/>
                        <a14:foregroundMark x1="7558" y1="29797" x2="0" y2="62936"/>
                        <a14:foregroundMark x1="37791" y1="20930" x2="54457" y2="24419"/>
                        <a14:foregroundMark x1="51938" y1="19477" x2="45736" y2="10320"/>
                        <a14:foregroundMark x1="43992" y1="14971" x2="33915" y2="26599"/>
                        <a14:backgroundMark x1="17054" y1="87500" x2="27907" y2="86628"/>
                        <a14:backgroundMark x1="14729" y1="87500" x2="15116" y2="91715"/>
                        <a14:backgroundMark x1="52713" y1="86628" x2="69961" y2="86628"/>
                        <a14:backgroundMark x1="2784" y1="64779" x2="2907" y2="66860"/>
                        <a14:backgroundMark x1="2696" y1="63279" x2="2718" y2="63649"/>
                        <a14:backgroundMark x1="1357" y1="40552" x2="1440" y2="41959"/>
                        <a14:backgroundMark x1="62403" y1="20203" x2="81395" y2="25145"/>
                        <a14:backgroundMark x1="81395" y1="25145" x2="82946" y2="26163"/>
                        <a14:backgroundMark x1="25969" y1="19331" x2="28682" y2="18895"/>
                        <a14:backgroundMark x1="33333" y1="17442" x2="37209" y2="16860"/>
                        <a14:backgroundMark x1="25581" y1="19041" x2="24806" y2="19622"/>
                      </a14:backgroundRemoval>
                    </a14:imgEffect>
                  </a14:imgLayer>
                </a14:imgProps>
              </a:ext>
            </a:extLst>
          </a:blip>
          <a:srcRect t="7761" r="13490"/>
          <a:stretch/>
        </p:blipFill>
        <p:spPr bwMode="auto">
          <a:xfrm>
            <a:off x="6645003" y="2932691"/>
            <a:ext cx="1854034" cy="2635762"/>
          </a:xfrm>
          <a:prstGeom prst="rect">
            <a:avLst/>
          </a:prstGeom>
          <a:noFill/>
        </p:spPr>
      </p:pic>
      <p:pic>
        <p:nvPicPr>
          <p:cNvPr id="5" name="Picture 3" descr="C:\Users\Samsung 2022\Downloads\Snapchat-479816335.jpg"/>
          <p:cNvPicPr>
            <a:picLocks noChangeAspect="1" noChangeArrowheads="1"/>
          </p:cNvPicPr>
          <p:nvPr/>
        </p:nvPicPr>
        <p:blipFill>
          <a:blip r:embed="rId8" cstate="print">
            <a:alphaModFix amt="70000"/>
            <a:extLst>
              <a:ext uri="{BEBA8EAE-BF5A-486C-A8C5-ECC9F3942E4B}">
                <a14:imgProps xmlns:a14="http://schemas.microsoft.com/office/drawing/2010/main" xmlns="">
                  <a14:imgLayer r:embed="rId9">
                    <a14:imgEffect>
                      <a14:backgroundRemoval t="632" b="98736" l="7589" r="70152">
                        <a14:foregroundMark x1="14334" y1="34008" x2="5734" y2="65866"/>
                        <a14:foregroundMark x1="5734" y1="65866" x2="22934" y2="89507"/>
                        <a14:foregroundMark x1="22934" y1="89507" x2="23777" y2="98862"/>
                        <a14:foregroundMark x1="62732" y1="97472" x2="66948" y2="24147"/>
                        <a14:foregroundMark x1="36088" y1="3793" x2="39292" y2="28066"/>
                        <a14:foregroundMark x1="27150" y1="4425" x2="41147" y2="21365"/>
                        <a14:foregroundMark x1="41147" y1="21365" x2="41653" y2="21365"/>
                        <a14:foregroundMark x1="46880" y1="632" x2="37437" y2="23894"/>
                        <a14:foregroundMark x1="16358" y1="36536" x2="24789" y2="50948"/>
                        <a14:foregroundMark x1="22934" y1="79140" x2="41821" y2="94185"/>
                        <a14:foregroundMark x1="41821" y1="94185" x2="58516" y2="92541"/>
                      </a14:backgroundRemoval>
                    </a14:imgEffect>
                  </a14:imgLayer>
                </a14:imgProps>
              </a:ext>
            </a:extLst>
          </a:blip>
          <a:srcRect l="-5060" t="3403" r="21505" b="3367"/>
          <a:stretch/>
        </p:blipFill>
        <p:spPr bwMode="auto">
          <a:xfrm>
            <a:off x="2229624" y="2870322"/>
            <a:ext cx="2059308" cy="3063678"/>
          </a:xfrm>
          <a:prstGeom prst="rect">
            <a:avLst/>
          </a:prstGeom>
          <a:noFill/>
        </p:spPr>
      </p:pic>
    </p:spTree>
    <p:extLst>
      <p:ext uri="{BB962C8B-B14F-4D97-AF65-F5344CB8AC3E}">
        <p14:creationId xmlns:p14="http://schemas.microsoft.com/office/powerpoint/2010/main" xmlns="" val="3740495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4944" y="1927059"/>
            <a:ext cx="1417401" cy="493535"/>
          </a:xfrm>
        </p:spPr>
        <p:txBody>
          <a:bodyPr vert="horz" lIns="91440" tIns="45720" rIns="91440" bIns="45720" rtlCol="0" anchor="ctr">
            <a:noAutofit/>
          </a:bodyPr>
          <a:lstStyle/>
          <a:p>
            <a:pPr algn="l">
              <a:lnSpc>
                <a:spcPct val="90000"/>
              </a:lnSpc>
            </a:pPr>
            <a:r>
              <a:rPr lang="en-US" sz="2400" u="sng"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rPr>
              <a:t>Poses</a:t>
            </a:r>
          </a:p>
        </p:txBody>
      </p:sp>
      <p:grpSp>
        <p:nvGrpSpPr>
          <p:cNvPr id="5" name="Group 4">
            <a:extLst>
              <a:ext uri="{FF2B5EF4-FFF2-40B4-BE49-F238E27FC236}">
                <a16:creationId xmlns:a16="http://schemas.microsoft.com/office/drawing/2014/main" xmlns="" id="{D44002AB-9128-B6C9-16AF-7DB419464EC0}"/>
              </a:ext>
            </a:extLst>
          </p:cNvPr>
          <p:cNvGrpSpPr/>
          <p:nvPr/>
        </p:nvGrpSpPr>
        <p:grpSpPr>
          <a:xfrm>
            <a:off x="2910389" y="126752"/>
            <a:ext cx="6011122" cy="6365726"/>
            <a:chOff x="2462786" y="-276306"/>
            <a:chExt cx="6011122" cy="6365726"/>
          </a:xfrm>
        </p:grpSpPr>
        <p:pic>
          <p:nvPicPr>
            <p:cNvPr id="39940" name="Picture 4" descr="Editorial: Before The Lights Come On | Wonderland Magazine"/>
            <p:cNvPicPr>
              <a:picLocks noChangeAspect="1" noChangeArrowheads="1"/>
            </p:cNvPicPr>
            <p:nvPr/>
          </p:nvPicPr>
          <p:blipFill>
            <a:blip r:embed="rId3" cstate="print">
              <a:alphaModFix amt="85000"/>
              <a:extLst>
                <a:ext uri="{BEBA8EAE-BF5A-486C-A8C5-ECC9F3942E4B}">
                  <a14:imgProps xmlns:a14="http://schemas.microsoft.com/office/drawing/2010/main" xmlns="">
                    <a14:imgLayer r:embed="rId4">
                      <a14:imgEffect>
                        <a14:backgroundRemoval t="9911" b="99666" l="9839" r="91129">
                          <a14:foregroundMark x1="15806" y1="90312" x2="29355" y2="99555"/>
                          <a14:foregroundMark x1="29355" y1="99555" x2="29355" y2="99666"/>
                          <a14:foregroundMark x1="55645" y1="55791" x2="68065" y2="53675"/>
                          <a14:foregroundMark x1="61613" y1="54900" x2="78710" y2="49443"/>
                          <a14:foregroundMark x1="78710" y1="49443" x2="88548" y2="49443"/>
                          <a14:foregroundMark x1="90000" y1="51448" x2="81935" y2="46548"/>
                          <a14:foregroundMark x1="85806" y1="47773" x2="91129" y2="51448"/>
                          <a14:foregroundMark x1="60161" y1="56793" x2="74032" y2="51893"/>
                        </a14:backgroundRemoval>
                      </a14:imgEffect>
                    </a14:imgLayer>
                  </a14:imgProps>
                </a:ext>
              </a:extLst>
            </a:blip>
            <a:srcRect l="-1" r="374" b="3"/>
            <a:stretch/>
          </p:blipFill>
          <p:spPr bwMode="auto">
            <a:xfrm>
              <a:off x="4517775" y="-276306"/>
              <a:ext cx="3638124" cy="5292251"/>
            </a:xfrm>
            <a:prstGeom prst="rect">
              <a:avLst/>
            </a:prstGeom>
            <a:noFill/>
          </p:spPr>
        </p:pic>
        <p:pic>
          <p:nvPicPr>
            <p:cNvPr id="4" name="Picture 3" descr="330 Posing ideas in 2024 | model poses, fashion photography, poses">
              <a:extLst>
                <a:ext uri="{FF2B5EF4-FFF2-40B4-BE49-F238E27FC236}">
                  <a16:creationId xmlns:a16="http://schemas.microsoft.com/office/drawing/2014/main" xmlns="" id="{9683A9BF-34EA-26ED-39C6-4AC313D31D1C}"/>
                </a:ext>
              </a:extLst>
            </p:cNvPr>
            <p:cNvPicPr>
              <a:picLocks noChangeAspect="1"/>
            </p:cNvPicPr>
            <p:nvPr/>
          </p:nvPicPr>
          <p:blipFill>
            <a:blip r:embed="rId5">
              <a:alphaModFix amt="85000"/>
              <a:extLst>
                <a:ext uri="{BEBA8EAE-BF5A-486C-A8C5-ECC9F3942E4B}">
                  <a14:imgProps xmlns:a14="http://schemas.microsoft.com/office/drawing/2010/main" xmlns="">
                    <a14:imgLayer r:embed="rId6">
                      <a14:imgEffect>
                        <a14:backgroundRemoval t="4969" b="98137" l="9362" r="71915">
                          <a14:foregroundMark x1="32234" y1="42674" x2="44255" y2="40994"/>
                          <a14:foregroundMark x1="24255" y1="43789" x2="29698" y2="43028"/>
                          <a14:foregroundMark x1="44255" y1="40994" x2="23404" y2="47205"/>
                          <a14:foregroundMark x1="20000" y1="50621" x2="22553" y2="52174"/>
                          <a14:foregroundMark x1="24255" y1="48137" x2="33191" y2="53106"/>
                          <a14:foregroundMark x1="44334" y1="87971" x2="51064" y2="95031"/>
                          <a14:foregroundMark x1="39149" y1="14286" x2="45106" y2="18323"/>
                          <a14:foregroundMark x1="42553" y1="4969" x2="41277" y2="15217"/>
                          <a14:foregroundMark x1="29128" y1="42738" x2="28085" y2="45963"/>
                          <a14:foregroundMark x1="58298" y1="47826" x2="46809" y2="72360"/>
                          <a14:foregroundMark x1="46809" y1="72360" x2="48085" y2="77019"/>
                          <a14:foregroundMark x1="54894" y1="52484" x2="69787" y2="45963"/>
                          <a14:foregroundMark x1="68085" y1="45963" x2="71915" y2="45031"/>
                          <a14:foregroundMark x1="71915" y1="44720" x2="67234" y2="28261"/>
                          <a14:backgroundMark x1="32766" y1="73292" x2="41277" y2="88820"/>
                          <a14:backgroundMark x1="32553" y1="96778" x2="29362" y2="99689"/>
                          <a14:backgroundMark x1="41277" y1="88820" x2="34169" y2="95304"/>
                          <a14:backgroundMark x1="32766" y1="22360" x2="31915" y2="34783"/>
                          <a14:backgroundMark x1="31915" y1="34783" x2="25106" y2="40683"/>
                          <a14:backgroundMark x1="32766" y1="95031" x2="39574" y2="99689"/>
                        </a14:backgroundRemoval>
                      </a14:imgEffect>
                    </a14:imgLayer>
                  </a14:imgProps>
                </a:ext>
              </a:extLst>
            </a:blip>
            <a:srcRect l="1704" r="20427" b="2"/>
            <a:stretch/>
          </p:blipFill>
          <p:spPr>
            <a:xfrm>
              <a:off x="2462786" y="1095984"/>
              <a:ext cx="2584489" cy="4810272"/>
            </a:xfrm>
            <a:prstGeom prst="rect">
              <a:avLst/>
            </a:prstGeom>
          </p:spPr>
        </p:pic>
        <p:pic>
          <p:nvPicPr>
            <p:cNvPr id="3" name="Picture 2" descr="15,514 Style Photoshoot Stock Photos - Free &amp; Royalty-Free Stock Photos  from Dreamstime">
              <a:extLst>
                <a:ext uri="{FF2B5EF4-FFF2-40B4-BE49-F238E27FC236}">
                  <a16:creationId xmlns:a16="http://schemas.microsoft.com/office/drawing/2014/main" xmlns="" id="{9BAB039C-44CC-848E-D8D4-1EE1CB4C24BA}"/>
                </a:ext>
              </a:extLst>
            </p:cNvPr>
            <p:cNvPicPr>
              <a:picLocks noChangeAspect="1"/>
            </p:cNvPicPr>
            <p:nvPr/>
          </p:nvPicPr>
          <p:blipFill>
            <a:blip r:embed="rId7">
              <a:alphaModFix amt="85000"/>
              <a:extLst>
                <a:ext uri="{BEBA8EAE-BF5A-486C-A8C5-ECC9F3942E4B}">
                  <a14:imgProps xmlns:a14="http://schemas.microsoft.com/office/drawing/2010/main" xmlns="">
                    <a14:imgLayer r:embed="rId8">
                      <a14:imgEffect>
                        <a14:backgroundRemoval t="10000" b="99556" l="8500" r="85000">
                          <a14:foregroundMark x1="71000" y1="40556" x2="85000" y2="48778"/>
                          <a14:foregroundMark x1="85000" y1="48778" x2="68167" y2="61000"/>
                          <a14:foregroundMark x1="35000" y1="87222" x2="37833" y2="99556"/>
                          <a14:foregroundMark x1="37833" y1="99556" x2="37833" y2="99556"/>
                        </a14:backgroundRemoval>
                      </a14:imgEffect>
                    </a14:imgLayer>
                  </a14:imgProps>
                </a:ext>
              </a:extLst>
            </a:blip>
            <a:srcRect l="1" t="10720" r="6382" b="2"/>
            <a:stretch/>
          </p:blipFill>
          <p:spPr>
            <a:xfrm>
              <a:off x="5792917" y="1979277"/>
              <a:ext cx="2680991" cy="4110143"/>
            </a:xfrm>
            <a:prstGeom prst="rect">
              <a:avLst/>
            </a:prstGeom>
          </p:spPr>
        </p:pic>
        <p:pic>
          <p:nvPicPr>
            <p:cNvPr id="39938" name="Picture 2" descr="Sequin Blazer With Recycled Pop Tabs | Debra – Escama Studio"/>
            <p:cNvPicPr>
              <a:picLocks noChangeAspect="1" noChangeArrowheads="1"/>
            </p:cNvPicPr>
            <p:nvPr/>
          </p:nvPicPr>
          <p:blipFill>
            <a:blip r:embed="rId9" cstate="print">
              <a:alphaModFix amt="85000"/>
              <a:extLst>
                <a:ext uri="{BEBA8EAE-BF5A-486C-A8C5-ECC9F3942E4B}">
                  <a14:imgProps xmlns:a14="http://schemas.microsoft.com/office/drawing/2010/main" xmlns="">
                    <a14:imgLayer r:embed="rId10">
                      <a14:imgEffect>
                        <a14:backgroundRemoval t="4648" b="99718" l="19531" r="80282">
                          <a14:foregroundMark x1="45540" y1="20282" x2="37746" y2="9366"/>
                          <a14:foregroundMark x1="37746" y1="9366" x2="56056" y2="4648"/>
                          <a14:foregroundMark x1="56056" y1="4648" x2="67042" y2="13873"/>
                          <a14:foregroundMark x1="67042" y1="13873" x2="58028" y2="23662"/>
                          <a14:foregroundMark x1="42723" y1="87394" x2="46479" y2="99718"/>
                          <a14:foregroundMark x1="46479" y1="99718" x2="51174" y2="85352"/>
                          <a14:foregroundMark x1="51174" y1="85352" x2="49671" y2="82958"/>
                          <a14:foregroundMark x1="34742" y1="21479" x2="34366" y2="29296"/>
                        </a14:backgroundRemoval>
                      </a14:imgEffect>
                    </a14:imgLayer>
                  </a14:imgProps>
                </a:ext>
              </a:extLst>
            </a:blip>
            <a:srcRect l="12112" r="12115" b="3"/>
            <a:stretch/>
          </p:blipFill>
          <p:spPr bwMode="auto">
            <a:xfrm>
              <a:off x="3573893" y="295951"/>
              <a:ext cx="2680991" cy="5038048"/>
            </a:xfrm>
            <a:prstGeom prst="rect">
              <a:avLst/>
            </a:prstGeom>
            <a:noFill/>
          </p:spPr>
        </p:pic>
      </p:grpSp>
    </p:spTree>
    <p:extLst>
      <p:ext uri="{BB962C8B-B14F-4D97-AF65-F5344CB8AC3E}">
        <p14:creationId xmlns:p14="http://schemas.microsoft.com/office/powerpoint/2010/main" xmlns="" val="3232567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14910"/>
            <a:ext cx="10972800" cy="1143000"/>
          </a:xfrm>
        </p:spPr>
        <p:txBody>
          <a:bodyPr>
            <a:normAutofit/>
          </a:bodyPr>
          <a:lstStyle/>
          <a:p>
            <a:r>
              <a:rPr lang="en-GB" sz="3200" u="sng" dirty="0">
                <a:solidFill>
                  <a:schemeClr val="bg1">
                    <a:lumMod val="65000"/>
                  </a:schemeClr>
                </a:solidFill>
                <a:latin typeface="Batang" panose="02030600000101010101" pitchFamily="18" charset="-127"/>
                <a:ea typeface="Batang" panose="02030600000101010101" pitchFamily="18" charset="-127"/>
              </a:rPr>
              <a:t>Fashion film</a:t>
            </a:r>
          </a:p>
        </p:txBody>
      </p:sp>
      <p:sp>
        <p:nvSpPr>
          <p:cNvPr id="5" name="TextBox 4"/>
          <p:cNvSpPr txBox="1"/>
          <p:nvPr/>
        </p:nvSpPr>
        <p:spPr>
          <a:xfrm>
            <a:off x="5250616" y="3260184"/>
            <a:ext cx="1428760" cy="707886"/>
          </a:xfrm>
          <a:prstGeom prst="rect">
            <a:avLst/>
          </a:prstGeom>
          <a:noFill/>
        </p:spPr>
        <p:txBody>
          <a:bodyPr wrap="square" rtlCol="0">
            <a:spAutoFit/>
          </a:bodyPr>
          <a:lstStyle/>
          <a:p>
            <a:pPr algn="ctr"/>
            <a:r>
              <a:rPr lang="en-GB" sz="2000" dirty="0">
                <a:solidFill>
                  <a:schemeClr val="bg1">
                    <a:lumMod val="65000"/>
                  </a:schemeClr>
                </a:solidFill>
                <a:latin typeface="Batang" panose="02030600000101010101" pitchFamily="18" charset="-127"/>
                <a:ea typeface="Batang" panose="02030600000101010101" pitchFamily="18" charset="-127"/>
              </a:rPr>
              <a:t>Fashion Film</a:t>
            </a:r>
          </a:p>
        </p:txBody>
      </p:sp>
      <p:cxnSp>
        <p:nvCxnSpPr>
          <p:cNvPr id="7" name="Straight Arrow Connector 6"/>
          <p:cNvCxnSpPr/>
          <p:nvPr/>
        </p:nvCxnSpPr>
        <p:spPr>
          <a:xfrm rot="5400000" flipH="1" flipV="1">
            <a:off x="6596066" y="2928934"/>
            <a:ext cx="500066" cy="500066"/>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167570" y="2285992"/>
            <a:ext cx="1714512" cy="738664"/>
          </a:xfrm>
          <a:prstGeom prst="rect">
            <a:avLst/>
          </a:prstGeom>
          <a:noFill/>
        </p:spPr>
        <p:txBody>
          <a:bodyPr wrap="square" rtlCol="0">
            <a:spAutoFit/>
          </a:bodyPr>
          <a:lstStyle/>
          <a:p>
            <a:r>
              <a:rPr lang="en-GB" sz="1400">
                <a:solidFill>
                  <a:schemeClr val="bg1">
                    <a:lumMod val="65000"/>
                  </a:schemeClr>
                </a:solidFill>
                <a:latin typeface="Batang" panose="02030600000101010101" pitchFamily="18" charset="-127"/>
                <a:ea typeface="Batang" panose="02030600000101010101" pitchFamily="18" charset="-127"/>
              </a:rPr>
              <a:t>Comparing = upper and lower class</a:t>
            </a:r>
          </a:p>
        </p:txBody>
      </p:sp>
      <p:cxnSp>
        <p:nvCxnSpPr>
          <p:cNvPr id="10" name="Straight Arrow Connector 9"/>
          <p:cNvCxnSpPr/>
          <p:nvPr/>
        </p:nvCxnSpPr>
        <p:spPr>
          <a:xfrm>
            <a:off x="6596066" y="3786190"/>
            <a:ext cx="857256" cy="214314"/>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739074" y="3929066"/>
            <a:ext cx="1214446" cy="738664"/>
          </a:xfrm>
          <a:prstGeom prst="rect">
            <a:avLst/>
          </a:prstGeom>
          <a:noFill/>
        </p:spPr>
        <p:txBody>
          <a:bodyPr wrap="square" rtlCol="0">
            <a:spAutoFit/>
          </a:bodyPr>
          <a:lstStyle/>
          <a:p>
            <a:r>
              <a:rPr lang="en-GB" sz="1400">
                <a:solidFill>
                  <a:schemeClr val="bg1">
                    <a:lumMod val="65000"/>
                  </a:schemeClr>
                </a:solidFill>
                <a:latin typeface="Batang" panose="02030600000101010101" pitchFamily="18" charset="-127"/>
                <a:ea typeface="Batang" panose="02030600000101010101" pitchFamily="18" charset="-127"/>
              </a:rPr>
              <a:t>Two different locations</a:t>
            </a:r>
          </a:p>
        </p:txBody>
      </p:sp>
      <p:cxnSp>
        <p:nvCxnSpPr>
          <p:cNvPr id="13" name="Straight Arrow Connector 12"/>
          <p:cNvCxnSpPr/>
          <p:nvPr/>
        </p:nvCxnSpPr>
        <p:spPr>
          <a:xfrm flipV="1">
            <a:off x="6667504" y="3500438"/>
            <a:ext cx="1643074" cy="71438"/>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524892" y="3214686"/>
            <a:ext cx="1643074" cy="307777"/>
          </a:xfrm>
          <a:prstGeom prst="rect">
            <a:avLst/>
          </a:prstGeom>
          <a:noFill/>
        </p:spPr>
        <p:txBody>
          <a:bodyPr wrap="square" rtlCol="0">
            <a:spAutoFit/>
          </a:bodyPr>
          <a:lstStyle/>
          <a:p>
            <a:r>
              <a:rPr lang="en-GB" sz="1400">
                <a:solidFill>
                  <a:schemeClr val="bg1">
                    <a:lumMod val="65000"/>
                  </a:schemeClr>
                </a:solidFill>
                <a:latin typeface="Batang" panose="02030600000101010101" pitchFamily="18" charset="-127"/>
                <a:ea typeface="Batang" panose="02030600000101010101" pitchFamily="18" charset="-127"/>
              </a:rPr>
              <a:t>Emotional film </a:t>
            </a:r>
          </a:p>
        </p:txBody>
      </p:sp>
      <p:cxnSp>
        <p:nvCxnSpPr>
          <p:cNvPr id="16" name="Straight Arrow Connector 15"/>
          <p:cNvCxnSpPr/>
          <p:nvPr/>
        </p:nvCxnSpPr>
        <p:spPr>
          <a:xfrm rot="16200000" flipH="1">
            <a:off x="6310314" y="4214818"/>
            <a:ext cx="928694" cy="642942"/>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81818" y="5286388"/>
            <a:ext cx="1714512" cy="307777"/>
          </a:xfrm>
          <a:prstGeom prst="rect">
            <a:avLst/>
          </a:prstGeom>
          <a:noFill/>
        </p:spPr>
        <p:txBody>
          <a:bodyPr wrap="square" rtlCol="0">
            <a:spAutoFit/>
          </a:bodyPr>
          <a:lstStyle/>
          <a:p>
            <a:r>
              <a:rPr lang="en-GB" sz="1400">
                <a:solidFill>
                  <a:schemeClr val="bg1">
                    <a:lumMod val="65000"/>
                  </a:schemeClr>
                </a:solidFill>
                <a:latin typeface="Batang" panose="02030600000101010101" pitchFamily="18" charset="-127"/>
                <a:ea typeface="Batang" panose="02030600000101010101" pitchFamily="18" charset="-127"/>
              </a:rPr>
              <a:t>Empowered </a:t>
            </a:r>
          </a:p>
        </p:txBody>
      </p:sp>
      <p:cxnSp>
        <p:nvCxnSpPr>
          <p:cNvPr id="19" name="Straight Arrow Connector 18"/>
          <p:cNvCxnSpPr/>
          <p:nvPr/>
        </p:nvCxnSpPr>
        <p:spPr>
          <a:xfrm rot="5400000" flipH="1" flipV="1">
            <a:off x="5953124" y="2786058"/>
            <a:ext cx="857256" cy="1588"/>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667372" y="1785927"/>
            <a:ext cx="1428760" cy="523220"/>
          </a:xfrm>
          <a:prstGeom prst="rect">
            <a:avLst/>
          </a:prstGeom>
          <a:noFill/>
        </p:spPr>
        <p:txBody>
          <a:bodyPr wrap="square" rtlCol="0">
            <a:spAutoFit/>
          </a:bodyPr>
          <a:lstStyle/>
          <a:p>
            <a:r>
              <a:rPr lang="en-GB" sz="1400">
                <a:solidFill>
                  <a:schemeClr val="bg1">
                    <a:lumMod val="65000"/>
                  </a:schemeClr>
                </a:solidFill>
                <a:latin typeface="Batang" panose="02030600000101010101" pitchFamily="18" charset="-127"/>
                <a:ea typeface="Batang" panose="02030600000101010101" pitchFamily="18" charset="-127"/>
              </a:rPr>
              <a:t>Confident in </a:t>
            </a:r>
          </a:p>
          <a:p>
            <a:r>
              <a:rPr lang="en-GB" sz="1400">
                <a:solidFill>
                  <a:schemeClr val="bg1">
                    <a:lumMod val="65000"/>
                  </a:schemeClr>
                </a:solidFill>
                <a:latin typeface="Batang" panose="02030600000101010101" pitchFamily="18" charset="-127"/>
                <a:ea typeface="Batang" panose="02030600000101010101" pitchFamily="18" charset="-127"/>
              </a:rPr>
              <a:t>themselves</a:t>
            </a:r>
          </a:p>
        </p:txBody>
      </p:sp>
      <p:cxnSp>
        <p:nvCxnSpPr>
          <p:cNvPr id="22" name="Straight Arrow Connector 21"/>
          <p:cNvCxnSpPr/>
          <p:nvPr/>
        </p:nvCxnSpPr>
        <p:spPr>
          <a:xfrm rot="5400000">
            <a:off x="5381620" y="4786322"/>
            <a:ext cx="1500198" cy="71438"/>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310182" y="5380672"/>
            <a:ext cx="1500198" cy="1169551"/>
          </a:xfrm>
          <a:prstGeom prst="rect">
            <a:avLst/>
          </a:prstGeom>
          <a:noFill/>
        </p:spPr>
        <p:txBody>
          <a:bodyPr wrap="square" rtlCol="0">
            <a:spAutoFit/>
          </a:bodyPr>
          <a:lstStyle/>
          <a:p>
            <a:r>
              <a:rPr lang="en-GB" sz="1400">
                <a:solidFill>
                  <a:schemeClr val="bg1">
                    <a:lumMod val="65000"/>
                  </a:schemeClr>
                </a:solidFill>
                <a:latin typeface="Batang" panose="02030600000101010101" pitchFamily="18" charset="-127"/>
                <a:ea typeface="Batang" panose="02030600000101010101" pitchFamily="18" charset="-127"/>
              </a:rPr>
              <a:t>Giving a different way of thinking about lower class</a:t>
            </a:r>
          </a:p>
        </p:txBody>
      </p:sp>
      <p:cxnSp>
        <p:nvCxnSpPr>
          <p:cNvPr id="25" name="Straight Arrow Connector 24"/>
          <p:cNvCxnSpPr/>
          <p:nvPr/>
        </p:nvCxnSpPr>
        <p:spPr>
          <a:xfrm rot="10800000">
            <a:off x="5095868" y="2357430"/>
            <a:ext cx="928694" cy="857256"/>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952860" y="1785926"/>
            <a:ext cx="1357322" cy="738664"/>
          </a:xfrm>
          <a:prstGeom prst="rect">
            <a:avLst/>
          </a:prstGeom>
          <a:noFill/>
        </p:spPr>
        <p:txBody>
          <a:bodyPr wrap="square" rtlCol="0">
            <a:spAutoFit/>
          </a:bodyPr>
          <a:lstStyle/>
          <a:p>
            <a:r>
              <a:rPr lang="en-GB" sz="1400">
                <a:solidFill>
                  <a:schemeClr val="bg1">
                    <a:lumMod val="65000"/>
                  </a:schemeClr>
                </a:solidFill>
                <a:latin typeface="Batang" panose="02030600000101010101" pitchFamily="18" charset="-127"/>
                <a:ea typeface="Batang" panose="02030600000101010101" pitchFamily="18" charset="-127"/>
              </a:rPr>
              <a:t>Film on phone using editing app</a:t>
            </a:r>
          </a:p>
        </p:txBody>
      </p:sp>
      <p:cxnSp>
        <p:nvCxnSpPr>
          <p:cNvPr id="28" name="Straight Arrow Connector 27"/>
          <p:cNvCxnSpPr/>
          <p:nvPr/>
        </p:nvCxnSpPr>
        <p:spPr>
          <a:xfrm rot="10800000" flipV="1">
            <a:off x="4310050" y="4071942"/>
            <a:ext cx="1285884" cy="857256"/>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738414" y="5214950"/>
            <a:ext cx="1928826" cy="307777"/>
          </a:xfrm>
          <a:prstGeom prst="rect">
            <a:avLst/>
          </a:prstGeom>
          <a:noFill/>
        </p:spPr>
        <p:txBody>
          <a:bodyPr wrap="square" rtlCol="0">
            <a:spAutoFit/>
          </a:bodyPr>
          <a:lstStyle/>
          <a:p>
            <a:r>
              <a:rPr lang="en-GB" sz="1400">
                <a:solidFill>
                  <a:schemeClr val="bg1">
                    <a:lumMod val="65000"/>
                  </a:schemeClr>
                </a:solidFill>
                <a:latin typeface="Batang" panose="02030600000101010101" pitchFamily="18" charset="-127"/>
                <a:ea typeface="Batang" panose="02030600000101010101" pitchFamily="18" charset="-127"/>
              </a:rPr>
              <a:t>Change the scenes </a:t>
            </a:r>
          </a:p>
        </p:txBody>
      </p:sp>
      <p:cxnSp>
        <p:nvCxnSpPr>
          <p:cNvPr id="31" name="Straight Arrow Connector 30"/>
          <p:cNvCxnSpPr>
            <a:stCxn id="5" idx="1"/>
          </p:cNvCxnSpPr>
          <p:nvPr/>
        </p:nvCxnSpPr>
        <p:spPr>
          <a:xfrm flipH="1" flipV="1">
            <a:off x="4036170" y="3331622"/>
            <a:ext cx="1214446" cy="282505"/>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452662" y="3143249"/>
            <a:ext cx="1214446" cy="523220"/>
          </a:xfrm>
          <a:prstGeom prst="rect">
            <a:avLst/>
          </a:prstGeom>
          <a:noFill/>
        </p:spPr>
        <p:txBody>
          <a:bodyPr wrap="square" rtlCol="0">
            <a:spAutoFit/>
          </a:bodyPr>
          <a:lstStyle/>
          <a:p>
            <a:r>
              <a:rPr lang="en-GB" sz="1400">
                <a:solidFill>
                  <a:schemeClr val="bg1">
                    <a:lumMod val="65000"/>
                  </a:schemeClr>
                </a:solidFill>
                <a:latin typeface="Batang" panose="02030600000101010101" pitchFamily="18" charset="-127"/>
                <a:ea typeface="Batang" panose="02030600000101010101" pitchFamily="18" charset="-127"/>
              </a:rPr>
              <a:t>To be </a:t>
            </a:r>
          </a:p>
          <a:p>
            <a:r>
              <a:rPr lang="en-GB" sz="1400">
                <a:solidFill>
                  <a:schemeClr val="bg1">
                    <a:lumMod val="65000"/>
                  </a:schemeClr>
                </a:solidFill>
                <a:latin typeface="Batang" panose="02030600000101010101" pitchFamily="18" charset="-127"/>
                <a:ea typeface="Batang" panose="02030600000101010101" pitchFamily="18" charset="-127"/>
              </a:rPr>
              <a:t>Relatable </a:t>
            </a:r>
          </a:p>
        </p:txBody>
      </p:sp>
      <p:cxnSp>
        <p:nvCxnSpPr>
          <p:cNvPr id="34" name="Straight Arrow Connector 33"/>
          <p:cNvCxnSpPr/>
          <p:nvPr/>
        </p:nvCxnSpPr>
        <p:spPr>
          <a:xfrm rot="10800000" flipV="1">
            <a:off x="3238480" y="3786190"/>
            <a:ext cx="1857388" cy="35719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952596" y="4143380"/>
            <a:ext cx="1071570" cy="523220"/>
          </a:xfrm>
          <a:prstGeom prst="rect">
            <a:avLst/>
          </a:prstGeom>
          <a:noFill/>
        </p:spPr>
        <p:txBody>
          <a:bodyPr wrap="square" rtlCol="0">
            <a:spAutoFit/>
          </a:bodyPr>
          <a:lstStyle/>
          <a:p>
            <a:r>
              <a:rPr lang="en-GB" sz="1400">
                <a:solidFill>
                  <a:schemeClr val="bg1">
                    <a:lumMod val="65000"/>
                  </a:schemeClr>
                </a:solidFill>
                <a:latin typeface="Batang" panose="02030600000101010101" pitchFamily="18" charset="-127"/>
                <a:ea typeface="Batang" panose="02030600000101010101" pitchFamily="18" charset="-127"/>
              </a:rPr>
              <a:t>Dramatic at the end </a:t>
            </a:r>
          </a:p>
        </p:txBody>
      </p:sp>
      <p:cxnSp>
        <p:nvCxnSpPr>
          <p:cNvPr id="37" name="Straight Arrow Connector 36"/>
          <p:cNvCxnSpPr/>
          <p:nvPr/>
        </p:nvCxnSpPr>
        <p:spPr>
          <a:xfrm rot="10800000">
            <a:off x="2952728" y="2214554"/>
            <a:ext cx="2357454" cy="107157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952596" y="1847481"/>
            <a:ext cx="1643074" cy="307777"/>
          </a:xfrm>
          <a:prstGeom prst="rect">
            <a:avLst/>
          </a:prstGeom>
          <a:noFill/>
        </p:spPr>
        <p:txBody>
          <a:bodyPr wrap="square" lIns="91440" tIns="45720" rIns="91440" bIns="45720" rtlCol="0" anchor="t">
            <a:spAutoFit/>
          </a:bodyPr>
          <a:lstStyle/>
          <a:p>
            <a:r>
              <a:rPr lang="en-GB" sz="1400" dirty="0">
                <a:solidFill>
                  <a:schemeClr val="bg1">
                    <a:lumMod val="65000"/>
                  </a:schemeClr>
                </a:solidFill>
                <a:latin typeface="Batang" panose="02030600000101010101" pitchFamily="18" charset="-127"/>
                <a:ea typeface="Batang" panose="02030600000101010101" pitchFamily="18" charset="-127"/>
              </a:rPr>
              <a:t>It’s personal film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677F0-DB65-18F8-99D5-7D9433517C5F}"/>
              </a:ext>
            </a:extLst>
          </p:cNvPr>
          <p:cNvSpPr>
            <a:spLocks noGrp="1"/>
          </p:cNvSpPr>
          <p:nvPr>
            <p:ph type="title"/>
          </p:nvPr>
        </p:nvSpPr>
        <p:spPr/>
        <p:txBody>
          <a:bodyPr>
            <a:normAutofit/>
          </a:bodyPr>
          <a:lstStyle/>
          <a:p>
            <a:r>
              <a:rPr lang="en-US" sz="2800" u="sng" dirty="0">
                <a:solidFill>
                  <a:schemeClr val="bg1">
                    <a:lumMod val="65000"/>
                  </a:schemeClr>
                </a:solidFill>
                <a:latin typeface="Batang" panose="02030600000101010101" pitchFamily="18" charset="-127"/>
                <a:ea typeface="Batang" panose="02030600000101010101" pitchFamily="18" charset="-127"/>
                <a:cs typeface="Calibri"/>
              </a:rPr>
              <a:t>Caramel Rock  top 3 No.1</a:t>
            </a:r>
          </a:p>
        </p:txBody>
      </p:sp>
      <p:sp>
        <p:nvSpPr>
          <p:cNvPr id="3" name="Content Placeholder 2">
            <a:extLst>
              <a:ext uri="{FF2B5EF4-FFF2-40B4-BE49-F238E27FC236}">
                <a16:creationId xmlns:a16="http://schemas.microsoft.com/office/drawing/2014/main" xmlns="" id="{94DDE335-F8FC-730C-2492-ED2C6AF6C9E3}"/>
              </a:ext>
            </a:extLst>
          </p:cNvPr>
          <p:cNvSpPr>
            <a:spLocks noGrp="1"/>
          </p:cNvSpPr>
          <p:nvPr>
            <p:ph idx="1"/>
          </p:nvPr>
        </p:nvSpPr>
        <p:spPr/>
        <p:txBody>
          <a:bodyPr vert="horz" lIns="91440" tIns="45720" rIns="91440" bIns="45720" rtlCol="0" anchor="t">
            <a:normAutofit/>
          </a:bodyPr>
          <a:lstStyle/>
          <a:p>
            <a:r>
              <a:rPr lang="en-US" sz="1800" dirty="0">
                <a:solidFill>
                  <a:schemeClr val="bg1">
                    <a:lumMod val="65000"/>
                  </a:schemeClr>
                </a:solidFill>
                <a:latin typeface="Batang" panose="02030600000101010101" pitchFamily="18" charset="-127"/>
                <a:ea typeface="Batang" panose="02030600000101010101" pitchFamily="18" charset="-127"/>
                <a:cs typeface="Calibri"/>
              </a:rPr>
              <a:t>Aims= To help the next generation of young people to have access of opportunities and work experiences through fashion course. And to give young people a second chance.    </a:t>
            </a:r>
          </a:p>
          <a:p>
            <a:endParaRPr lang="en-US" sz="1800" dirty="0">
              <a:solidFill>
                <a:schemeClr val="bg1">
                  <a:lumMod val="65000"/>
                </a:schemeClr>
              </a:solidFill>
              <a:latin typeface="Batang" panose="02030600000101010101" pitchFamily="18" charset="-127"/>
              <a:ea typeface="Batang" panose="02030600000101010101" pitchFamily="18" charset="-127"/>
              <a:cs typeface="Calibri"/>
            </a:endParaRPr>
          </a:p>
          <a:p>
            <a:endParaRPr lang="en-US" sz="1800" dirty="0">
              <a:solidFill>
                <a:schemeClr val="bg1">
                  <a:lumMod val="65000"/>
                </a:schemeClr>
              </a:solidFill>
              <a:latin typeface="Batang" panose="02030600000101010101" pitchFamily="18" charset="-127"/>
              <a:ea typeface="Batang" panose="02030600000101010101" pitchFamily="18" charset="-127"/>
              <a:cs typeface="Calibri"/>
            </a:endParaRPr>
          </a:p>
          <a:p>
            <a:r>
              <a:rPr lang="en-US" sz="1800" dirty="0">
                <a:solidFill>
                  <a:schemeClr val="bg1">
                    <a:lumMod val="65000"/>
                  </a:schemeClr>
                </a:solidFill>
                <a:latin typeface="Batang" panose="02030600000101010101" pitchFamily="18" charset="-127"/>
                <a:ea typeface="Batang" panose="02030600000101010101" pitchFamily="18" charset="-127"/>
                <a:cs typeface="Calibri"/>
              </a:rPr>
              <a:t>What do they do= Help young people to seek intervention for this charity. Also, to empower and support the young people. </a:t>
            </a:r>
          </a:p>
          <a:p>
            <a:endParaRPr lang="en-US" sz="1800" dirty="0">
              <a:solidFill>
                <a:schemeClr val="bg1">
                  <a:lumMod val="65000"/>
                </a:schemeClr>
              </a:solidFill>
              <a:latin typeface="Batang" panose="02030600000101010101" pitchFamily="18" charset="-127"/>
              <a:ea typeface="Batang" panose="02030600000101010101" pitchFamily="18" charset="-127"/>
              <a:cs typeface="Calibri"/>
            </a:endParaRPr>
          </a:p>
          <a:p>
            <a:r>
              <a:rPr lang="en-US" sz="1800" dirty="0">
                <a:solidFill>
                  <a:schemeClr val="bg1">
                    <a:lumMod val="65000"/>
                  </a:schemeClr>
                </a:solidFill>
                <a:latin typeface="Batang" panose="02030600000101010101" pitchFamily="18" charset="-127"/>
                <a:ea typeface="Batang" panose="02030600000101010101" pitchFamily="18" charset="-127"/>
                <a:cs typeface="Calibri"/>
              </a:rPr>
              <a:t>Campaign= Volunteering to help young people to join in.</a:t>
            </a:r>
          </a:p>
        </p:txBody>
      </p:sp>
      <p:pic>
        <p:nvPicPr>
          <p:cNvPr id="4" name="Picture 3" descr="A collage of two people&#10;&#10;Description automatically generated">
            <a:extLst>
              <a:ext uri="{FF2B5EF4-FFF2-40B4-BE49-F238E27FC236}">
                <a16:creationId xmlns:a16="http://schemas.microsoft.com/office/drawing/2014/main" xmlns="" id="{491F7A1C-D61D-BA6A-09F4-D007C032F8B5}"/>
              </a:ext>
            </a:extLst>
          </p:cNvPr>
          <p:cNvPicPr>
            <a:picLocks noChangeAspect="1"/>
          </p:cNvPicPr>
          <p:nvPr/>
        </p:nvPicPr>
        <p:blipFill>
          <a:blip r:embed="rId3"/>
          <a:stretch>
            <a:fillRect/>
          </a:stretch>
        </p:blipFill>
        <p:spPr>
          <a:xfrm>
            <a:off x="6128905" y="4539674"/>
            <a:ext cx="3849832" cy="1788969"/>
          </a:xfrm>
          <a:prstGeom prst="rect">
            <a:avLst/>
          </a:prstGeom>
        </p:spPr>
      </p:pic>
      <p:pic>
        <p:nvPicPr>
          <p:cNvPr id="5" name="Picture 4" descr="A collage of people holding paintings&#10;&#10;Description automatically generated">
            <a:extLst>
              <a:ext uri="{FF2B5EF4-FFF2-40B4-BE49-F238E27FC236}">
                <a16:creationId xmlns:a16="http://schemas.microsoft.com/office/drawing/2014/main" xmlns="" id="{48EDDB96-CA79-07AA-B0B2-3DB46A98B915}"/>
              </a:ext>
            </a:extLst>
          </p:cNvPr>
          <p:cNvPicPr>
            <a:picLocks noChangeAspect="1"/>
          </p:cNvPicPr>
          <p:nvPr/>
        </p:nvPicPr>
        <p:blipFill>
          <a:blip r:embed="rId4" cstate="print"/>
          <a:stretch>
            <a:fillRect/>
          </a:stretch>
        </p:blipFill>
        <p:spPr>
          <a:xfrm>
            <a:off x="2789960" y="4539674"/>
            <a:ext cx="3338945" cy="1769053"/>
          </a:xfrm>
          <a:prstGeom prst="rect">
            <a:avLst/>
          </a:prstGeom>
        </p:spPr>
      </p:pic>
    </p:spTree>
    <p:extLst>
      <p:ext uri="{BB962C8B-B14F-4D97-AF65-F5344CB8AC3E}">
        <p14:creationId xmlns:p14="http://schemas.microsoft.com/office/powerpoint/2010/main" xmlns="" val="3630928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655A383-50B6-E769-430F-272BD815D2C1}"/>
              </a:ext>
            </a:extLst>
          </p:cNvPr>
          <p:cNvSpPr>
            <a:spLocks noGrp="1"/>
          </p:cNvSpPr>
          <p:nvPr>
            <p:ph idx="1"/>
          </p:nvPr>
        </p:nvSpPr>
        <p:spPr/>
        <p:txBody>
          <a:bodyPr vert="horz" lIns="91440" tIns="45720" rIns="91440" bIns="45720" rtlCol="0" anchor="t">
            <a:normAutofit/>
          </a:bodyPr>
          <a:lstStyle/>
          <a:p>
            <a:endParaRPr lang="en-US">
              <a:cs typeface="Calibri"/>
            </a:endParaRPr>
          </a:p>
          <a:p>
            <a:endParaRPr lang="en-US">
              <a:cs typeface="Calibri"/>
            </a:endParaRPr>
          </a:p>
        </p:txBody>
      </p:sp>
      <p:sp>
        <p:nvSpPr>
          <p:cNvPr id="5" name="TextBox 4">
            <a:extLst>
              <a:ext uri="{FF2B5EF4-FFF2-40B4-BE49-F238E27FC236}">
                <a16:creationId xmlns:a16="http://schemas.microsoft.com/office/drawing/2014/main" xmlns="" id="{4264885E-785D-267B-7BBB-A096DA7658B0}"/>
              </a:ext>
            </a:extLst>
          </p:cNvPr>
          <p:cNvSpPr txBox="1"/>
          <p:nvPr/>
        </p:nvSpPr>
        <p:spPr>
          <a:xfrm>
            <a:off x="4610721" y="3078537"/>
            <a:ext cx="24995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lumMod val="65000"/>
                  </a:schemeClr>
                </a:solidFill>
                <a:latin typeface="Batang" panose="02030600000101010101" pitchFamily="18" charset="-127"/>
                <a:ea typeface="Batang" panose="02030600000101010101" pitchFamily="18" charset="-127"/>
                <a:cs typeface="Calibri"/>
              </a:rPr>
              <a:t>Mind-Map </a:t>
            </a:r>
          </a:p>
          <a:p>
            <a:pPr algn="ctr"/>
            <a:r>
              <a:rPr lang="en-US" sz="2000" dirty="0">
                <a:solidFill>
                  <a:schemeClr val="bg1">
                    <a:lumMod val="65000"/>
                  </a:schemeClr>
                </a:solidFill>
                <a:latin typeface="Batang" panose="02030600000101010101" pitchFamily="18" charset="-127"/>
                <a:ea typeface="Batang" panose="02030600000101010101" pitchFamily="18" charset="-127"/>
                <a:cs typeface="Calibri"/>
              </a:rPr>
              <a:t>Chairty Collaboration </a:t>
            </a:r>
          </a:p>
        </p:txBody>
      </p:sp>
      <p:cxnSp>
        <p:nvCxnSpPr>
          <p:cNvPr id="6" name="Straight Arrow Connector 5">
            <a:extLst>
              <a:ext uri="{FF2B5EF4-FFF2-40B4-BE49-F238E27FC236}">
                <a16:creationId xmlns:a16="http://schemas.microsoft.com/office/drawing/2014/main" xmlns="" id="{0A5BD6EF-78E8-CE91-FB69-4E92EE95AF86}"/>
              </a:ext>
            </a:extLst>
          </p:cNvPr>
          <p:cNvCxnSpPr>
            <a:cxnSpLocks/>
          </p:cNvCxnSpPr>
          <p:nvPr/>
        </p:nvCxnSpPr>
        <p:spPr>
          <a:xfrm flipH="1" flipV="1">
            <a:off x="3782292" y="2583874"/>
            <a:ext cx="1414856" cy="641455"/>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967FAA6D-0146-E5F2-4A3E-BBF878C34B56}"/>
              </a:ext>
            </a:extLst>
          </p:cNvPr>
          <p:cNvSpPr txBox="1"/>
          <p:nvPr/>
        </p:nvSpPr>
        <p:spPr>
          <a:xfrm>
            <a:off x="3239204" y="2403543"/>
            <a:ext cx="14895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prstClr val="black"/>
              </a:solidFill>
              <a:latin typeface="Calibri"/>
            </a:endParaRPr>
          </a:p>
        </p:txBody>
      </p:sp>
      <p:sp>
        <p:nvSpPr>
          <p:cNvPr id="9" name="TextBox 8">
            <a:extLst>
              <a:ext uri="{FF2B5EF4-FFF2-40B4-BE49-F238E27FC236}">
                <a16:creationId xmlns:a16="http://schemas.microsoft.com/office/drawing/2014/main" xmlns="" id="{4CAEB730-4FE6-D410-1564-9BF37B9F29BC}"/>
              </a:ext>
            </a:extLst>
          </p:cNvPr>
          <p:cNvSpPr txBox="1"/>
          <p:nvPr/>
        </p:nvSpPr>
        <p:spPr>
          <a:xfrm>
            <a:off x="3205352" y="2008596"/>
            <a:ext cx="117356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lumMod val="65000"/>
                  </a:schemeClr>
                </a:solidFill>
                <a:latin typeface="Batang" panose="02030600000101010101" pitchFamily="18" charset="-127"/>
                <a:ea typeface="Batang" panose="02030600000101010101" pitchFamily="18" charset="-127"/>
                <a:cs typeface="Calibri"/>
              </a:rPr>
              <a:t>Caramel Rock</a:t>
            </a:r>
            <a:endParaRPr lang="en-US" sz="1600" dirty="0">
              <a:solidFill>
                <a:schemeClr val="bg1">
                  <a:lumMod val="65000"/>
                </a:schemeClr>
              </a:solidFill>
              <a:latin typeface="Batang" panose="02030600000101010101" pitchFamily="18" charset="-127"/>
              <a:ea typeface="Batang" panose="02030600000101010101" pitchFamily="18" charset="-127"/>
            </a:endParaRPr>
          </a:p>
        </p:txBody>
      </p:sp>
      <p:cxnSp>
        <p:nvCxnSpPr>
          <p:cNvPr id="10" name="Straight Arrow Connector 9">
            <a:extLst>
              <a:ext uri="{FF2B5EF4-FFF2-40B4-BE49-F238E27FC236}">
                <a16:creationId xmlns:a16="http://schemas.microsoft.com/office/drawing/2014/main" xmlns="" id="{C70BA014-040C-C383-899F-0888B44DB3D9}"/>
              </a:ext>
            </a:extLst>
          </p:cNvPr>
          <p:cNvCxnSpPr>
            <a:cxnSpLocks/>
          </p:cNvCxnSpPr>
          <p:nvPr/>
        </p:nvCxnSpPr>
        <p:spPr>
          <a:xfrm flipV="1">
            <a:off x="6622746" y="2324100"/>
            <a:ext cx="1291663" cy="93319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BE641775-3090-5E9B-6D3E-38D17FD19F76}"/>
              </a:ext>
            </a:extLst>
          </p:cNvPr>
          <p:cNvSpPr txBox="1"/>
          <p:nvPr/>
        </p:nvSpPr>
        <p:spPr>
          <a:xfrm>
            <a:off x="8012440" y="2121438"/>
            <a:ext cx="135410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lumMod val="65000"/>
                  </a:schemeClr>
                </a:solidFill>
                <a:latin typeface="Batang" panose="02030600000101010101" pitchFamily="18" charset="-127"/>
                <a:ea typeface="Batang" panose="02030600000101010101" pitchFamily="18" charset="-127"/>
                <a:cs typeface="Calibri"/>
              </a:rPr>
              <a:t>Helps young people </a:t>
            </a:r>
            <a:endParaRPr lang="en-US" sz="1600">
              <a:solidFill>
                <a:schemeClr val="bg1">
                  <a:lumMod val="65000"/>
                </a:schemeClr>
              </a:solidFill>
              <a:latin typeface="Batang" panose="02030600000101010101" pitchFamily="18" charset="-127"/>
              <a:ea typeface="Batang" panose="02030600000101010101" pitchFamily="18" charset="-127"/>
            </a:endParaRPr>
          </a:p>
        </p:txBody>
      </p:sp>
      <p:cxnSp>
        <p:nvCxnSpPr>
          <p:cNvPr id="14" name="Straight Arrow Connector 13">
            <a:extLst>
              <a:ext uri="{FF2B5EF4-FFF2-40B4-BE49-F238E27FC236}">
                <a16:creationId xmlns:a16="http://schemas.microsoft.com/office/drawing/2014/main" xmlns="" id="{4F1EC2DC-E2C8-FA31-04DA-7963AEEE6A9E}"/>
              </a:ext>
            </a:extLst>
          </p:cNvPr>
          <p:cNvCxnSpPr>
            <a:cxnSpLocks/>
          </p:cNvCxnSpPr>
          <p:nvPr/>
        </p:nvCxnSpPr>
        <p:spPr>
          <a:xfrm>
            <a:off x="6431107" y="4193597"/>
            <a:ext cx="409709" cy="135621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D077A3C8-90FC-373C-F81D-6803F7FEAB55}"/>
              </a:ext>
            </a:extLst>
          </p:cNvPr>
          <p:cNvCxnSpPr>
            <a:cxnSpLocks/>
          </p:cNvCxnSpPr>
          <p:nvPr/>
        </p:nvCxnSpPr>
        <p:spPr>
          <a:xfrm flipH="1">
            <a:off x="3632489" y="3586368"/>
            <a:ext cx="1577092" cy="19159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81BB80C5-F5D3-F81A-F89E-9979162987F1}"/>
              </a:ext>
            </a:extLst>
          </p:cNvPr>
          <p:cNvCxnSpPr>
            <a:cxnSpLocks/>
          </p:cNvCxnSpPr>
          <p:nvPr/>
        </p:nvCxnSpPr>
        <p:spPr>
          <a:xfrm flipH="1">
            <a:off x="4505325" y="4094200"/>
            <a:ext cx="854466" cy="137401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CF172F76-FFDB-CD07-1415-D026107183DF}"/>
              </a:ext>
            </a:extLst>
          </p:cNvPr>
          <p:cNvCxnSpPr>
            <a:cxnSpLocks/>
          </p:cNvCxnSpPr>
          <p:nvPr/>
        </p:nvCxnSpPr>
        <p:spPr>
          <a:xfrm>
            <a:off x="6560125" y="3586368"/>
            <a:ext cx="2115418" cy="163885"/>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5D5079CD-D485-8E54-611E-C769D6449D16}"/>
              </a:ext>
            </a:extLst>
          </p:cNvPr>
          <p:cNvCxnSpPr>
            <a:cxnSpLocks/>
          </p:cNvCxnSpPr>
          <p:nvPr/>
        </p:nvCxnSpPr>
        <p:spPr>
          <a:xfrm flipH="1" flipV="1">
            <a:off x="5680362" y="2015837"/>
            <a:ext cx="59874" cy="94346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2F2EE598-9F64-F1B0-F4A5-25C00906940B}"/>
              </a:ext>
            </a:extLst>
          </p:cNvPr>
          <p:cNvCxnSpPr>
            <a:cxnSpLocks/>
          </p:cNvCxnSpPr>
          <p:nvPr/>
        </p:nvCxnSpPr>
        <p:spPr>
          <a:xfrm flipV="1">
            <a:off x="6165271" y="1752600"/>
            <a:ext cx="789708" cy="138545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8512E9BD-150E-9A76-2A5C-71A825E281B7}"/>
              </a:ext>
            </a:extLst>
          </p:cNvPr>
          <p:cNvSpPr txBox="1"/>
          <p:nvPr/>
        </p:nvSpPr>
        <p:spPr>
          <a:xfrm>
            <a:off x="8881327" y="3565821"/>
            <a:ext cx="129768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lumMod val="65000"/>
                  </a:schemeClr>
                </a:solidFill>
                <a:latin typeface="Batang" panose="02030600000101010101" pitchFamily="18" charset="-127"/>
                <a:ea typeface="Batang" panose="02030600000101010101" pitchFamily="18" charset="-127"/>
                <a:cs typeface="Calibri"/>
              </a:rPr>
              <a:t>They help young people to support them and empower them.</a:t>
            </a:r>
            <a:endParaRPr lang="en-US" sz="1600">
              <a:solidFill>
                <a:schemeClr val="bg1">
                  <a:lumMod val="65000"/>
                </a:schemeClr>
              </a:solidFill>
              <a:latin typeface="Batang" panose="02030600000101010101" pitchFamily="18" charset="-127"/>
              <a:ea typeface="Batang" panose="02030600000101010101" pitchFamily="18" charset="-127"/>
            </a:endParaRPr>
          </a:p>
        </p:txBody>
      </p:sp>
      <p:sp>
        <p:nvSpPr>
          <p:cNvPr id="22" name="TextBox 21">
            <a:extLst>
              <a:ext uri="{FF2B5EF4-FFF2-40B4-BE49-F238E27FC236}">
                <a16:creationId xmlns:a16="http://schemas.microsoft.com/office/drawing/2014/main" xmlns="" id="{76E67D65-417B-CE9F-F4AA-F87696AEF5E9}"/>
              </a:ext>
            </a:extLst>
          </p:cNvPr>
          <p:cNvSpPr txBox="1"/>
          <p:nvPr/>
        </p:nvSpPr>
        <p:spPr>
          <a:xfrm>
            <a:off x="7019426" y="778613"/>
            <a:ext cx="113970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lumMod val="65000"/>
                  </a:schemeClr>
                </a:solidFill>
                <a:latin typeface="Batang" panose="02030600000101010101" pitchFamily="18" charset="-127"/>
                <a:ea typeface="Batang" panose="02030600000101010101" pitchFamily="18" charset="-127"/>
                <a:cs typeface="Calibri"/>
              </a:rPr>
              <a:t>Have lots of courses, programs </a:t>
            </a:r>
            <a:endParaRPr lang="en-US" sz="1600">
              <a:solidFill>
                <a:schemeClr val="bg1">
                  <a:lumMod val="65000"/>
                </a:schemeClr>
              </a:solidFill>
              <a:latin typeface="Batang" panose="02030600000101010101" pitchFamily="18" charset="-127"/>
              <a:ea typeface="Batang" panose="02030600000101010101" pitchFamily="18" charset="-127"/>
            </a:endParaRPr>
          </a:p>
        </p:txBody>
      </p:sp>
      <p:sp>
        <p:nvSpPr>
          <p:cNvPr id="23" name="TextBox 22">
            <a:extLst>
              <a:ext uri="{FF2B5EF4-FFF2-40B4-BE49-F238E27FC236}">
                <a16:creationId xmlns:a16="http://schemas.microsoft.com/office/drawing/2014/main" xmlns="" id="{9BC5FF37-102A-81A0-A9CB-3144C1DB591F}"/>
              </a:ext>
            </a:extLst>
          </p:cNvPr>
          <p:cNvSpPr txBox="1"/>
          <p:nvPr/>
        </p:nvSpPr>
        <p:spPr>
          <a:xfrm>
            <a:off x="4762577" y="1038151"/>
            <a:ext cx="159107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lumMod val="65000"/>
                  </a:schemeClr>
                </a:solidFill>
                <a:latin typeface="Batang" panose="02030600000101010101" pitchFamily="18" charset="-127"/>
                <a:ea typeface="Batang" panose="02030600000101010101" pitchFamily="18" charset="-127"/>
                <a:cs typeface="Calibri"/>
              </a:rPr>
              <a:t>Can even contact them</a:t>
            </a:r>
            <a:endParaRPr lang="en-US" sz="1600">
              <a:solidFill>
                <a:schemeClr val="bg1">
                  <a:lumMod val="65000"/>
                </a:schemeClr>
              </a:solidFill>
              <a:latin typeface="Batang" panose="02030600000101010101" pitchFamily="18" charset="-127"/>
              <a:ea typeface="Batang" panose="02030600000101010101" pitchFamily="18" charset="-127"/>
            </a:endParaRPr>
          </a:p>
        </p:txBody>
      </p:sp>
      <p:sp>
        <p:nvSpPr>
          <p:cNvPr id="24" name="TextBox 23">
            <a:extLst>
              <a:ext uri="{FF2B5EF4-FFF2-40B4-BE49-F238E27FC236}">
                <a16:creationId xmlns:a16="http://schemas.microsoft.com/office/drawing/2014/main" xmlns="" id="{C10922E0-189B-5D51-94B9-6400B4D4EA9E}"/>
              </a:ext>
            </a:extLst>
          </p:cNvPr>
          <p:cNvSpPr txBox="1"/>
          <p:nvPr/>
        </p:nvSpPr>
        <p:spPr>
          <a:xfrm>
            <a:off x="2426739" y="3170871"/>
            <a:ext cx="12186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lumMod val="65000"/>
                  </a:schemeClr>
                </a:solidFill>
                <a:latin typeface="Batang" panose="02030600000101010101" pitchFamily="18" charset="-127"/>
                <a:ea typeface="Batang" panose="02030600000101010101" pitchFamily="18" charset="-127"/>
                <a:cs typeface="Calibri"/>
              </a:rPr>
              <a:t>Can even volunteer for them</a:t>
            </a:r>
            <a:endParaRPr lang="en-US" sz="1600">
              <a:solidFill>
                <a:schemeClr val="bg1">
                  <a:lumMod val="65000"/>
                </a:schemeClr>
              </a:solidFill>
              <a:latin typeface="Batang" panose="02030600000101010101" pitchFamily="18" charset="-127"/>
              <a:ea typeface="Batang" panose="02030600000101010101" pitchFamily="18" charset="-127"/>
            </a:endParaRPr>
          </a:p>
        </p:txBody>
      </p:sp>
      <p:sp>
        <p:nvSpPr>
          <p:cNvPr id="25" name="TextBox 24">
            <a:extLst>
              <a:ext uri="{FF2B5EF4-FFF2-40B4-BE49-F238E27FC236}">
                <a16:creationId xmlns:a16="http://schemas.microsoft.com/office/drawing/2014/main" xmlns="" id="{40705E27-6CA8-7FFF-C3CD-4845F4BAAED5}"/>
              </a:ext>
            </a:extLst>
          </p:cNvPr>
          <p:cNvSpPr txBox="1"/>
          <p:nvPr/>
        </p:nvSpPr>
        <p:spPr>
          <a:xfrm>
            <a:off x="3250489" y="5168184"/>
            <a:ext cx="134282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lumMod val="65000"/>
                  </a:schemeClr>
                </a:solidFill>
                <a:latin typeface="Batang" panose="02030600000101010101" pitchFamily="18" charset="-127"/>
                <a:ea typeface="Batang" panose="02030600000101010101" pitchFamily="18" charset="-127"/>
                <a:cs typeface="Calibri"/>
              </a:rPr>
              <a:t>Help adults and young people for the future </a:t>
            </a:r>
            <a:endParaRPr lang="en-US" sz="1600">
              <a:solidFill>
                <a:schemeClr val="bg1">
                  <a:lumMod val="65000"/>
                </a:schemeClr>
              </a:solidFill>
              <a:latin typeface="Batang" panose="02030600000101010101" pitchFamily="18" charset="-127"/>
              <a:ea typeface="Batang" panose="02030600000101010101" pitchFamily="18" charset="-127"/>
            </a:endParaRPr>
          </a:p>
        </p:txBody>
      </p:sp>
      <p:sp>
        <p:nvSpPr>
          <p:cNvPr id="26" name="TextBox 25">
            <a:extLst>
              <a:ext uri="{FF2B5EF4-FFF2-40B4-BE49-F238E27FC236}">
                <a16:creationId xmlns:a16="http://schemas.microsoft.com/office/drawing/2014/main" xmlns="" id="{FF7761EC-FE25-8E86-AD2A-7E0E3845B484}"/>
              </a:ext>
            </a:extLst>
          </p:cNvPr>
          <p:cNvSpPr txBox="1"/>
          <p:nvPr/>
        </p:nvSpPr>
        <p:spPr>
          <a:xfrm>
            <a:off x="6658330" y="5788818"/>
            <a:ext cx="20763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lumMod val="65000"/>
                  </a:schemeClr>
                </a:solidFill>
                <a:latin typeface="Batang" panose="02030600000101010101" pitchFamily="18" charset="-127"/>
                <a:ea typeface="Batang" panose="02030600000101010101" pitchFamily="18" charset="-127"/>
                <a:cs typeface="Calibri"/>
              </a:rPr>
              <a:t>Improving skills and work experiences </a:t>
            </a:r>
            <a:endParaRPr lang="en-US" sz="1600">
              <a:solidFill>
                <a:schemeClr val="bg1">
                  <a:lumMod val="65000"/>
                </a:schemeClr>
              </a:solidFill>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xmlns="" val="1176749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82492" y="2650863"/>
            <a:ext cx="1790700" cy="923330"/>
          </a:xfrm>
          <a:prstGeom prst="rect">
            <a:avLst/>
          </a:prstGeom>
          <a:noFill/>
        </p:spPr>
        <p:txBody>
          <a:bodyPr wrap="square" rtlCol="0">
            <a:spAutoFit/>
          </a:bodyPr>
          <a:lstStyle/>
          <a:p>
            <a:pPr algn="ctr"/>
            <a:r>
              <a:rPr lang="en-GB" dirty="0">
                <a:solidFill>
                  <a:schemeClr val="bg1">
                    <a:lumMod val="65000"/>
                  </a:schemeClr>
                </a:solidFill>
                <a:latin typeface="Batang" panose="02030600000101010101" pitchFamily="18" charset="-127"/>
                <a:ea typeface="Batang" panose="02030600000101010101" pitchFamily="18" charset="-127"/>
              </a:rPr>
              <a:t>Advert = </a:t>
            </a:r>
          </a:p>
          <a:p>
            <a:pPr algn="ctr"/>
            <a:r>
              <a:rPr lang="en-GB" dirty="0">
                <a:solidFill>
                  <a:schemeClr val="bg1">
                    <a:lumMod val="65000"/>
                  </a:schemeClr>
                </a:solidFill>
                <a:latin typeface="Batang" panose="02030600000101010101" pitchFamily="18" charset="-127"/>
                <a:ea typeface="Batang" panose="02030600000101010101" pitchFamily="18" charset="-127"/>
              </a:rPr>
              <a:t>Marketing campaign </a:t>
            </a:r>
          </a:p>
        </p:txBody>
      </p:sp>
      <p:cxnSp>
        <p:nvCxnSpPr>
          <p:cNvPr id="7" name="Straight Arrow Connector 6"/>
          <p:cNvCxnSpPr>
            <a:cxnSpLocks/>
          </p:cNvCxnSpPr>
          <p:nvPr/>
        </p:nvCxnSpPr>
        <p:spPr>
          <a:xfrm flipV="1">
            <a:off x="6515100" y="2571750"/>
            <a:ext cx="2076450" cy="372589"/>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267986" y="2194946"/>
            <a:ext cx="1562100" cy="523220"/>
          </a:xfrm>
          <a:prstGeom prst="rect">
            <a:avLst/>
          </a:prstGeom>
          <a:noFill/>
        </p:spPr>
        <p:txBody>
          <a:bodyPr wrap="square" rtlCol="0">
            <a:spAutoFit/>
          </a:bodyPr>
          <a:lstStyle/>
          <a:p>
            <a:pPr algn="r"/>
            <a:r>
              <a:rPr lang="en-GB" sz="1400" dirty="0">
                <a:solidFill>
                  <a:schemeClr val="bg1">
                    <a:lumMod val="65000"/>
                  </a:schemeClr>
                </a:solidFill>
                <a:latin typeface="Batang" panose="02030600000101010101" pitchFamily="18" charset="-127"/>
                <a:ea typeface="Batang" panose="02030600000101010101" pitchFamily="18" charset="-127"/>
              </a:rPr>
              <a:t>Caramel rock= A campaign  </a:t>
            </a:r>
          </a:p>
        </p:txBody>
      </p:sp>
      <p:cxnSp>
        <p:nvCxnSpPr>
          <p:cNvPr id="12" name="Straight Arrow Connector 11"/>
          <p:cNvCxnSpPr>
            <a:cxnSpLocks/>
          </p:cNvCxnSpPr>
          <p:nvPr/>
        </p:nvCxnSpPr>
        <p:spPr>
          <a:xfrm>
            <a:off x="6305405" y="3486150"/>
            <a:ext cx="2070003" cy="1412661"/>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220075" y="4495191"/>
            <a:ext cx="1924050" cy="738664"/>
          </a:xfrm>
          <a:prstGeom prst="rect">
            <a:avLst/>
          </a:prstGeom>
          <a:noFill/>
        </p:spPr>
        <p:txBody>
          <a:bodyPr wrap="square" rtlCol="0">
            <a:spAutoFit/>
          </a:bodyPr>
          <a:lstStyle/>
          <a:p>
            <a:pPr algn="r"/>
            <a:r>
              <a:rPr lang="en-GB" sz="1400" dirty="0">
                <a:solidFill>
                  <a:schemeClr val="bg1">
                    <a:lumMod val="65000"/>
                  </a:schemeClr>
                </a:solidFill>
                <a:latin typeface="Batang" panose="02030600000101010101" pitchFamily="18" charset="-127"/>
                <a:ea typeface="Batang" panose="02030600000101010101" pitchFamily="18" charset="-127"/>
              </a:rPr>
              <a:t>To help people who are struggling and shed light to them. </a:t>
            </a:r>
          </a:p>
        </p:txBody>
      </p:sp>
      <p:cxnSp>
        <p:nvCxnSpPr>
          <p:cNvPr id="15" name="Straight Arrow Connector 14"/>
          <p:cNvCxnSpPr>
            <a:cxnSpLocks/>
          </p:cNvCxnSpPr>
          <p:nvPr/>
        </p:nvCxnSpPr>
        <p:spPr>
          <a:xfrm flipH="1" flipV="1">
            <a:off x="3409950" y="1900714"/>
            <a:ext cx="1409700" cy="817452"/>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00250" y="1104900"/>
            <a:ext cx="2228850" cy="738664"/>
          </a:xfrm>
          <a:prstGeom prst="rect">
            <a:avLst/>
          </a:prstGeom>
          <a:noFill/>
        </p:spPr>
        <p:txBody>
          <a:bodyPr wrap="square" rtlCol="0">
            <a:spAutoFit/>
          </a:bodyPr>
          <a:lstStyle/>
          <a:p>
            <a:r>
              <a:rPr lang="en-GB" sz="1400" dirty="0">
                <a:solidFill>
                  <a:schemeClr val="bg1">
                    <a:lumMod val="65000"/>
                  </a:schemeClr>
                </a:solidFill>
                <a:latin typeface="Batang" panose="02030600000101010101" pitchFamily="18" charset="-127"/>
                <a:ea typeface="Batang" panose="02030600000101010101" pitchFamily="18" charset="-127"/>
              </a:rPr>
              <a:t>Making it personal advert by giving emotion to the film.</a:t>
            </a:r>
          </a:p>
        </p:txBody>
      </p:sp>
      <p:cxnSp>
        <p:nvCxnSpPr>
          <p:cNvPr id="18" name="Straight Arrow Connector 17"/>
          <p:cNvCxnSpPr>
            <a:cxnSpLocks/>
          </p:cNvCxnSpPr>
          <p:nvPr/>
        </p:nvCxnSpPr>
        <p:spPr>
          <a:xfrm flipV="1">
            <a:off x="6362700" y="1715111"/>
            <a:ext cx="1076327" cy="894739"/>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038977" y="878744"/>
            <a:ext cx="1847850" cy="954107"/>
          </a:xfrm>
          <a:prstGeom prst="rect">
            <a:avLst/>
          </a:prstGeom>
          <a:noFill/>
        </p:spPr>
        <p:txBody>
          <a:bodyPr wrap="square" rtlCol="0">
            <a:spAutoFit/>
          </a:bodyPr>
          <a:lstStyle/>
          <a:p>
            <a:pPr algn="r"/>
            <a:r>
              <a:rPr lang="en-GB" sz="1400" dirty="0">
                <a:solidFill>
                  <a:schemeClr val="bg1">
                    <a:lumMod val="65000"/>
                  </a:schemeClr>
                </a:solidFill>
                <a:latin typeface="Batang" panose="02030600000101010101" pitchFamily="18" charset="-127"/>
                <a:ea typeface="Batang" panose="02030600000101010101" pitchFamily="18" charset="-127"/>
              </a:rPr>
              <a:t>Will be like a story about them and how they change and grow</a:t>
            </a:r>
          </a:p>
        </p:txBody>
      </p:sp>
      <p:cxnSp>
        <p:nvCxnSpPr>
          <p:cNvPr id="21" name="Straight Arrow Connector 20"/>
          <p:cNvCxnSpPr/>
          <p:nvPr/>
        </p:nvCxnSpPr>
        <p:spPr>
          <a:xfrm rot="5400000" flipH="1" flipV="1">
            <a:off x="4924425" y="1971675"/>
            <a:ext cx="1181100" cy="1905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953000" y="455445"/>
            <a:ext cx="1847850" cy="738664"/>
          </a:xfrm>
          <a:prstGeom prst="rect">
            <a:avLst/>
          </a:prstGeom>
          <a:noFill/>
        </p:spPr>
        <p:txBody>
          <a:bodyPr wrap="square" rtlCol="0">
            <a:spAutoFit/>
          </a:bodyPr>
          <a:lstStyle/>
          <a:p>
            <a:r>
              <a:rPr lang="en-GB" sz="1400" dirty="0">
                <a:solidFill>
                  <a:schemeClr val="bg1">
                    <a:lumMod val="65000"/>
                  </a:schemeClr>
                </a:solidFill>
                <a:latin typeface="Batang" panose="02030600000101010101" pitchFamily="18" charset="-127"/>
                <a:ea typeface="Batang" panose="02030600000101010101" pitchFamily="18" charset="-127"/>
              </a:rPr>
              <a:t>To empower and help young people to be themselves </a:t>
            </a:r>
          </a:p>
        </p:txBody>
      </p:sp>
      <p:cxnSp>
        <p:nvCxnSpPr>
          <p:cNvPr id="24" name="Straight Arrow Connector 23"/>
          <p:cNvCxnSpPr>
            <a:cxnSpLocks/>
          </p:cNvCxnSpPr>
          <p:nvPr/>
        </p:nvCxnSpPr>
        <p:spPr>
          <a:xfrm flipH="1">
            <a:off x="3238500" y="3335361"/>
            <a:ext cx="1577413" cy="569889"/>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303605" y="3522639"/>
            <a:ext cx="2050073" cy="954107"/>
          </a:xfrm>
          <a:prstGeom prst="rect">
            <a:avLst/>
          </a:prstGeom>
          <a:noFill/>
        </p:spPr>
        <p:txBody>
          <a:bodyPr wrap="square" rtlCol="0">
            <a:spAutoFit/>
          </a:bodyPr>
          <a:lstStyle/>
          <a:p>
            <a:r>
              <a:rPr lang="en-GB" sz="1400" dirty="0">
                <a:solidFill>
                  <a:schemeClr val="bg1">
                    <a:lumMod val="65000"/>
                  </a:schemeClr>
                </a:solidFill>
                <a:latin typeface="Batang" panose="02030600000101010101" pitchFamily="18" charset="-127"/>
                <a:ea typeface="Batang" panose="02030600000101010101" pitchFamily="18" charset="-127"/>
              </a:rPr>
              <a:t>To show fashion as a booster for young people to get inspired in this advert</a:t>
            </a:r>
          </a:p>
        </p:txBody>
      </p:sp>
      <p:cxnSp>
        <p:nvCxnSpPr>
          <p:cNvPr id="27" name="Straight Arrow Connector 26"/>
          <p:cNvCxnSpPr>
            <a:cxnSpLocks/>
          </p:cNvCxnSpPr>
          <p:nvPr/>
        </p:nvCxnSpPr>
        <p:spPr>
          <a:xfrm>
            <a:off x="6469672" y="3151106"/>
            <a:ext cx="2159978" cy="335045"/>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260372" y="3136981"/>
            <a:ext cx="1657349" cy="523220"/>
          </a:xfrm>
          <a:prstGeom prst="rect">
            <a:avLst/>
          </a:prstGeom>
          <a:noFill/>
        </p:spPr>
        <p:txBody>
          <a:bodyPr wrap="square" rtlCol="0">
            <a:spAutoFit/>
          </a:bodyPr>
          <a:lstStyle/>
          <a:p>
            <a:pPr algn="r"/>
            <a:r>
              <a:rPr lang="en-GB" sz="1400">
                <a:solidFill>
                  <a:schemeClr val="bg1">
                    <a:lumMod val="65000"/>
                  </a:schemeClr>
                </a:solidFill>
                <a:latin typeface="Batang" panose="02030600000101010101" pitchFamily="18" charset="-127"/>
                <a:ea typeface="Batang" panose="02030600000101010101" pitchFamily="18" charset="-127"/>
              </a:rPr>
              <a:t>Will be unique and creative</a:t>
            </a:r>
          </a:p>
        </p:txBody>
      </p:sp>
      <p:cxnSp>
        <p:nvCxnSpPr>
          <p:cNvPr id="30" name="Straight Arrow Connector 29"/>
          <p:cNvCxnSpPr>
            <a:cxnSpLocks/>
          </p:cNvCxnSpPr>
          <p:nvPr/>
        </p:nvCxnSpPr>
        <p:spPr>
          <a:xfrm flipH="1">
            <a:off x="4667250" y="3695700"/>
            <a:ext cx="533400" cy="1509346"/>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95992" y="4998129"/>
            <a:ext cx="1847850" cy="1169551"/>
          </a:xfrm>
          <a:prstGeom prst="rect">
            <a:avLst/>
          </a:prstGeom>
          <a:noFill/>
        </p:spPr>
        <p:txBody>
          <a:bodyPr wrap="square" rtlCol="0">
            <a:spAutoFit/>
          </a:bodyPr>
          <a:lstStyle/>
          <a:p>
            <a:r>
              <a:rPr lang="en-GB" sz="1400" dirty="0">
                <a:solidFill>
                  <a:schemeClr val="bg1">
                    <a:lumMod val="65000"/>
                  </a:schemeClr>
                </a:solidFill>
                <a:latin typeface="Batang" panose="02030600000101010101" pitchFamily="18" charset="-127"/>
                <a:ea typeface="Batang" panose="02030600000101010101" pitchFamily="18" charset="-127"/>
              </a:rPr>
              <a:t>Will give awareness to the young people and make them independent.</a:t>
            </a:r>
          </a:p>
        </p:txBody>
      </p:sp>
      <p:cxnSp>
        <p:nvCxnSpPr>
          <p:cNvPr id="33" name="Straight Arrow Connector 32"/>
          <p:cNvCxnSpPr>
            <a:cxnSpLocks/>
          </p:cNvCxnSpPr>
          <p:nvPr/>
        </p:nvCxnSpPr>
        <p:spPr>
          <a:xfrm>
            <a:off x="5962650" y="3754399"/>
            <a:ext cx="685510" cy="1450647"/>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159010" y="5190395"/>
            <a:ext cx="1924050" cy="738664"/>
          </a:xfrm>
          <a:prstGeom prst="rect">
            <a:avLst/>
          </a:prstGeom>
          <a:noFill/>
        </p:spPr>
        <p:txBody>
          <a:bodyPr wrap="square" rtlCol="0">
            <a:spAutoFit/>
          </a:bodyPr>
          <a:lstStyle/>
          <a:p>
            <a:r>
              <a:rPr lang="en-GB" sz="1400" dirty="0">
                <a:solidFill>
                  <a:schemeClr val="bg1">
                    <a:lumMod val="65000"/>
                  </a:schemeClr>
                </a:solidFill>
                <a:latin typeface="Batang" panose="02030600000101010101" pitchFamily="18" charset="-127"/>
                <a:ea typeface="Batang" panose="02030600000101010101" pitchFamily="18" charset="-127"/>
              </a:rPr>
              <a:t>To also wok as a team of like-minded people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69" name="Picture 21" descr="Homeless poor woman sitting outdoors near piece of cardboard with word ..."/>
          <p:cNvPicPr>
            <a:picLocks noChangeAspect="1" noChangeArrowheads="1"/>
          </p:cNvPicPr>
          <p:nvPr/>
        </p:nvPicPr>
        <p:blipFill>
          <a:blip r:embed="rId3">
            <a:alphaModFix amt="70000"/>
          </a:blip>
          <a:srcRect l="29957" t="11042" r="30006" b="11172"/>
          <a:stretch/>
        </p:blipFill>
        <p:spPr bwMode="auto">
          <a:xfrm>
            <a:off x="3427364" y="1091185"/>
            <a:ext cx="1877825" cy="2682874"/>
          </a:xfrm>
          <a:prstGeom prst="rect">
            <a:avLst/>
          </a:prstGeom>
          <a:noFill/>
        </p:spPr>
      </p:pic>
      <p:pic>
        <p:nvPicPr>
          <p:cNvPr id="2061" name="Picture 13" descr="Wedding Guest Dresses &amp; Alterations - Welcome to Olivia Rink | Wedding ..."/>
          <p:cNvPicPr>
            <a:picLocks noChangeAspect="1" noChangeArrowheads="1"/>
          </p:cNvPicPr>
          <p:nvPr/>
        </p:nvPicPr>
        <p:blipFill>
          <a:blip r:embed="rId4" cstate="print">
            <a:alphaModFix amt="70000"/>
          </a:blip>
          <a:srcRect r="10871" b="8269"/>
          <a:stretch/>
        </p:blipFill>
        <p:spPr bwMode="auto">
          <a:xfrm>
            <a:off x="3683670" y="3478971"/>
            <a:ext cx="2190750" cy="2816117"/>
          </a:xfrm>
          <a:prstGeom prst="rect">
            <a:avLst/>
          </a:prstGeom>
          <a:noFill/>
        </p:spPr>
      </p:pic>
      <p:pic>
        <p:nvPicPr>
          <p:cNvPr id="2059" name="Picture 11" descr="SIGRID AGREN | Model Management"/>
          <p:cNvPicPr>
            <a:picLocks noChangeAspect="1" noChangeArrowheads="1"/>
          </p:cNvPicPr>
          <p:nvPr/>
        </p:nvPicPr>
        <p:blipFill>
          <a:blip r:embed="rId5" cstate="print">
            <a:alphaModFix amt="70000"/>
          </a:blip>
          <a:srcRect l="31159" t="1" r="5523" b="28922"/>
          <a:stretch/>
        </p:blipFill>
        <p:spPr bwMode="auto">
          <a:xfrm>
            <a:off x="6317582" y="3672734"/>
            <a:ext cx="1723670" cy="2428590"/>
          </a:xfrm>
          <a:prstGeom prst="rect">
            <a:avLst/>
          </a:prstGeom>
          <a:noFill/>
        </p:spPr>
      </p:pic>
      <p:sp>
        <p:nvSpPr>
          <p:cNvPr id="2" name="Title 1"/>
          <p:cNvSpPr>
            <a:spLocks noGrp="1"/>
          </p:cNvSpPr>
          <p:nvPr>
            <p:ph type="title"/>
          </p:nvPr>
        </p:nvSpPr>
        <p:spPr>
          <a:xfrm>
            <a:off x="7981085" y="1006583"/>
            <a:ext cx="2792532" cy="776897"/>
          </a:xfrm>
        </p:spPr>
        <p:txBody>
          <a:bodyPr>
            <a:normAutofit/>
          </a:bodyPr>
          <a:lstStyle/>
          <a:p>
            <a:pPr algn="l"/>
            <a:r>
              <a:rPr lang="en-GB" sz="1600" u="sng" dirty="0">
                <a:solidFill>
                  <a:schemeClr val="bg1">
                    <a:lumMod val="65000"/>
                  </a:schemeClr>
                </a:solidFill>
                <a:latin typeface="Batang" panose="02030600000101010101" pitchFamily="18" charset="-127"/>
                <a:ea typeface="Batang" panose="02030600000101010101" pitchFamily="18" charset="-127"/>
              </a:rPr>
              <a:t>What my Fashion Film will be like = Visuals</a:t>
            </a:r>
          </a:p>
        </p:txBody>
      </p:sp>
      <p:sp>
        <p:nvSpPr>
          <p:cNvPr id="2050" name="AutoShape 2" descr="Hot girl car Stock Photos, Royalty Free Hot girl car Images | Depositphoto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solidFill>
                <a:prstClr val="black"/>
              </a:solidFill>
              <a:latin typeface="Calibri"/>
            </a:endParaRPr>
          </a:p>
        </p:txBody>
      </p:sp>
      <p:sp>
        <p:nvSpPr>
          <p:cNvPr id="2052" name="AutoShape 4" descr="Hot girl car Stock Photos, Royalty Free Hot girl car Images | Depositphoto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solidFill>
                <a:prstClr val="black"/>
              </a:solidFill>
              <a:latin typeface="Calibri"/>
            </a:endParaRPr>
          </a:p>
        </p:txBody>
      </p:sp>
      <p:sp>
        <p:nvSpPr>
          <p:cNvPr id="2054" name="AutoShape 6" descr="Hot girl car Stock Photos, Royalty Free Hot girl car Images | Depositphoto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solidFill>
                <a:prstClr val="black"/>
              </a:solidFill>
              <a:latin typeface="Calibri"/>
            </a:endParaRPr>
          </a:p>
        </p:txBody>
      </p:sp>
      <p:pic>
        <p:nvPicPr>
          <p:cNvPr id="2055" name="Picture 7"/>
          <p:cNvPicPr>
            <a:picLocks noChangeAspect="1" noChangeArrowheads="1"/>
          </p:cNvPicPr>
          <p:nvPr/>
        </p:nvPicPr>
        <p:blipFill>
          <a:blip r:embed="rId6">
            <a:alphaModFix amt="70000"/>
          </a:blip>
          <a:srcRect/>
          <a:stretch>
            <a:fillRect/>
          </a:stretch>
        </p:blipFill>
        <p:spPr bwMode="auto">
          <a:xfrm>
            <a:off x="6112164" y="1310974"/>
            <a:ext cx="1919287" cy="2816117"/>
          </a:xfrm>
          <a:prstGeom prst="rect">
            <a:avLst/>
          </a:prstGeom>
          <a:noFill/>
          <a:ln w="9525">
            <a:noFill/>
            <a:miter lim="800000"/>
            <a:headEnd/>
            <a:tailEnd/>
          </a:ln>
          <a:effectLst/>
        </p:spPr>
      </p:pic>
      <p:pic>
        <p:nvPicPr>
          <p:cNvPr id="2063" name="Picture 15" descr="Bohemian Casual Beach Dress – BOHOASIS | Maxi dress, Boho maxi dress ..."/>
          <p:cNvPicPr>
            <a:picLocks noChangeAspect="1" noChangeArrowheads="1"/>
          </p:cNvPicPr>
          <p:nvPr/>
        </p:nvPicPr>
        <p:blipFill>
          <a:blip r:embed="rId7" cstate="print">
            <a:alphaModFix amt="70000"/>
          </a:blip>
          <a:srcRect l="11243" r="14911"/>
          <a:stretch>
            <a:fillRect/>
          </a:stretch>
        </p:blipFill>
        <p:spPr bwMode="auto">
          <a:xfrm>
            <a:off x="7887224" y="1727739"/>
            <a:ext cx="1834583" cy="2484331"/>
          </a:xfrm>
          <a:prstGeom prst="rect">
            <a:avLst/>
          </a:prstGeom>
          <a:noFill/>
        </p:spPr>
      </p:pic>
      <p:pic>
        <p:nvPicPr>
          <p:cNvPr id="2067" name="Picture 19" descr="Royalty Free Homeless Woman Pictures, Images and Stock Photos - iStock"/>
          <p:cNvPicPr>
            <a:picLocks noChangeAspect="1" noChangeArrowheads="1"/>
          </p:cNvPicPr>
          <p:nvPr/>
        </p:nvPicPr>
        <p:blipFill>
          <a:blip r:embed="rId8">
            <a:alphaModFix amt="70000"/>
            <a:extLst>
              <a:ext uri="{BEBA8EAE-BF5A-486C-A8C5-ECC9F3942E4B}">
                <a14:imgProps xmlns:a14="http://schemas.microsoft.com/office/drawing/2010/main" xmlns="">
                  <a14:imgLayer r:embed="rId9">
                    <a14:imgEffect>
                      <a14:backgroundRemoval t="22152" b="94937" l="15401" r="97890">
                        <a14:foregroundMark x1="56751" y1="32911" x2="57384" y2="41772"/>
                        <a14:foregroundMark x1="58439" y1="30380" x2="66245" y2="36709"/>
                        <a14:foregroundMark x1="94304" y1="67722" x2="95781" y2="85127"/>
                        <a14:foregroundMark x1="95781" y1="85127" x2="88186" y2="91139"/>
                        <a14:foregroundMark x1="94937" y1="85759" x2="98312" y2="84494"/>
                        <a14:foregroundMark x1="60127" y1="86709" x2="72574" y2="95253"/>
                        <a14:foregroundMark x1="55907" y1="82278" x2="15401" y2="86392"/>
                      </a14:backgroundRemoval>
                    </a14:imgEffect>
                  </a14:imgLayer>
                </a14:imgProps>
              </a:ext>
            </a:extLst>
          </a:blip>
          <a:srcRect l="47177" t="13692"/>
          <a:stretch/>
        </p:blipFill>
        <p:spPr bwMode="auto">
          <a:xfrm>
            <a:off x="2286606" y="2508501"/>
            <a:ext cx="2609369" cy="2842362"/>
          </a:xfrm>
          <a:prstGeom prst="rect">
            <a:avLst/>
          </a:prstGeom>
          <a:noFill/>
        </p:spPr>
      </p:pic>
      <p:pic>
        <p:nvPicPr>
          <p:cNvPr id="2071" name="Picture 23" descr="Bradley Byrne: Local groups leading the fight against poverty"/>
          <p:cNvPicPr>
            <a:picLocks noChangeAspect="1" noChangeArrowheads="1"/>
          </p:cNvPicPr>
          <p:nvPr/>
        </p:nvPicPr>
        <p:blipFill>
          <a:blip r:embed="rId10" cstate="print">
            <a:alphaModFix amt="70000"/>
          </a:blip>
          <a:srcRect l="49081" t="25806" r="10661" b="5370"/>
          <a:stretch/>
        </p:blipFill>
        <p:spPr bwMode="auto">
          <a:xfrm>
            <a:off x="1270333" y="746126"/>
            <a:ext cx="2494069" cy="2682874"/>
          </a:xfrm>
          <a:prstGeom prst="rect">
            <a:avLst/>
          </a:prstGeom>
          <a:noFill/>
        </p:spPr>
      </p:pic>
      <p:pic>
        <p:nvPicPr>
          <p:cNvPr id="2057" name="Picture 9" descr="Chanel 1984 Inès De La Fressange — Clipping"/>
          <p:cNvPicPr>
            <a:picLocks noChangeAspect="1" noChangeArrowheads="1"/>
          </p:cNvPicPr>
          <p:nvPr/>
        </p:nvPicPr>
        <p:blipFill>
          <a:blip r:embed="rId11">
            <a:alphaModFix amt="70000"/>
            <a:extLst>
              <a:ext uri="{BEBA8EAE-BF5A-486C-A8C5-ECC9F3942E4B}">
                <a14:imgProps xmlns:a14="http://schemas.microsoft.com/office/drawing/2010/main" xmlns="">
                  <a14:imgLayer r:embed="rId12">
                    <a14:imgEffect>
                      <a14:backgroundRemoval t="9231" b="90154" l="18902" r="79675">
                        <a14:foregroundMark x1="43699" y1="16462" x2="52439" y2="9231"/>
                        <a14:foregroundMark x1="52439" y1="9231" x2="60163" y2="16462"/>
                        <a14:foregroundMark x1="60163" y1="16462" x2="58740" y2="22462"/>
                        <a14:foregroundMark x1="47358" y1="70154" x2="61585" y2="90154"/>
                        <a14:foregroundMark x1="18902" y1="44462" x2="19512" y2="49538"/>
                        <a14:backgroundMark x1="29878" y1="64308" x2="39228" y2="68615"/>
                        <a14:backgroundMark x1="39228" y1="68615" x2="40244" y2="75846"/>
                        <a14:backgroundMark x1="40244" y1="75846" x2="37805" y2="79385"/>
                        <a14:backgroundMark x1="19715" y1="36154" x2="32520" y2="25077"/>
                        <a14:backgroundMark x1="23780" y1="36154" x2="32317" y2="26308"/>
                      </a14:backgroundRemoval>
                    </a14:imgEffect>
                  </a14:imgLayer>
                </a14:imgProps>
              </a:ext>
            </a:extLst>
          </a:blip>
          <a:srcRect l="13717" t="6095" r="12561" b="18833"/>
          <a:stretch/>
        </p:blipFill>
        <p:spPr bwMode="auto">
          <a:xfrm rot="512696">
            <a:off x="4459333" y="463168"/>
            <a:ext cx="3109964" cy="4511730"/>
          </a:xfrm>
          <a:prstGeom prst="rect">
            <a:avLst/>
          </a:prstGeom>
          <a:noFill/>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8559" y="1343938"/>
            <a:ext cx="5209735" cy="513153"/>
          </a:xfrm>
        </p:spPr>
        <p:txBody>
          <a:bodyPr>
            <a:noAutofit/>
          </a:bodyPr>
          <a:lstStyle/>
          <a:p>
            <a:pPr algn="l"/>
            <a:r>
              <a:rPr lang="en-GB" sz="2400" u="sng" dirty="0">
                <a:solidFill>
                  <a:schemeClr val="bg1">
                    <a:lumMod val="65000"/>
                  </a:schemeClr>
                </a:solidFill>
                <a:latin typeface="Batang" panose="02030600000101010101" pitchFamily="18" charset="-127"/>
                <a:ea typeface="Batang" panose="02030600000101010101" pitchFamily="18" charset="-127"/>
              </a:rPr>
              <a:t>Working Class</a:t>
            </a:r>
            <a:br>
              <a:rPr lang="en-GB" sz="2400" u="sng" dirty="0">
                <a:solidFill>
                  <a:schemeClr val="bg1">
                    <a:lumMod val="65000"/>
                  </a:schemeClr>
                </a:solidFill>
                <a:latin typeface="Batang" panose="02030600000101010101" pitchFamily="18" charset="-127"/>
                <a:ea typeface="Batang" panose="02030600000101010101" pitchFamily="18" charset="-127"/>
              </a:rPr>
            </a:br>
            <a:r>
              <a:rPr lang="en-GB" sz="2400" u="sng" dirty="0">
                <a:solidFill>
                  <a:schemeClr val="bg1">
                    <a:lumMod val="65000"/>
                  </a:schemeClr>
                </a:solidFill>
                <a:latin typeface="Batang" panose="02030600000101010101" pitchFamily="18" charset="-127"/>
                <a:ea typeface="Batang" panose="02030600000101010101" pitchFamily="18" charset="-127"/>
              </a:rPr>
              <a:t>Character Boards</a:t>
            </a:r>
          </a:p>
        </p:txBody>
      </p:sp>
      <p:pic>
        <p:nvPicPr>
          <p:cNvPr id="12292" name="Picture 4" descr="‘Monumental for Black British culture’: the exhibition celebrating two ..."/>
          <p:cNvPicPr>
            <a:picLocks noChangeAspect="1" noChangeArrowheads="1"/>
          </p:cNvPicPr>
          <p:nvPr/>
        </p:nvPicPr>
        <p:blipFill>
          <a:blip r:embed="rId3" cstate="print">
            <a:alphaModFix amt="70000"/>
          </a:blip>
          <a:srcRect/>
          <a:stretch>
            <a:fillRect/>
          </a:stretch>
        </p:blipFill>
        <p:spPr bwMode="auto">
          <a:xfrm>
            <a:off x="6761730" y="2004808"/>
            <a:ext cx="2244342" cy="1746885"/>
          </a:xfrm>
          <a:prstGeom prst="rect">
            <a:avLst/>
          </a:prstGeom>
          <a:noFill/>
        </p:spPr>
      </p:pic>
      <p:pic>
        <p:nvPicPr>
          <p:cNvPr id="12294" name="Picture 6" descr="Homelessness in London soars by 38% | London | News | London Evening ..."/>
          <p:cNvPicPr>
            <a:picLocks noChangeAspect="1" noChangeArrowheads="1"/>
          </p:cNvPicPr>
          <p:nvPr/>
        </p:nvPicPr>
        <p:blipFill>
          <a:blip r:embed="rId4" cstate="print">
            <a:alphaModFix amt="70000"/>
          </a:blip>
          <a:srcRect/>
          <a:stretch>
            <a:fillRect/>
          </a:stretch>
        </p:blipFill>
        <p:spPr bwMode="auto">
          <a:xfrm>
            <a:off x="5719481" y="3592438"/>
            <a:ext cx="2900967" cy="1933979"/>
          </a:xfrm>
          <a:prstGeom prst="rect">
            <a:avLst/>
          </a:prstGeom>
          <a:noFill/>
        </p:spPr>
      </p:pic>
      <p:pic>
        <p:nvPicPr>
          <p:cNvPr id="12296" name="Picture 8" descr="Number of children homeless in temporary housing 'highest on record'"/>
          <p:cNvPicPr>
            <a:picLocks noChangeAspect="1" noChangeArrowheads="1"/>
          </p:cNvPicPr>
          <p:nvPr/>
        </p:nvPicPr>
        <p:blipFill>
          <a:blip r:embed="rId5">
            <a:alphaModFix amt="70000"/>
          </a:blip>
          <a:srcRect l="9538" t="5208" r="35579" b="14583"/>
          <a:stretch>
            <a:fillRect/>
          </a:stretch>
        </p:blipFill>
        <p:spPr bwMode="auto">
          <a:xfrm>
            <a:off x="3785677" y="1138531"/>
            <a:ext cx="3144916" cy="2585323"/>
          </a:xfrm>
          <a:prstGeom prst="rect">
            <a:avLst/>
          </a:prstGeom>
          <a:noFill/>
        </p:spPr>
      </p:pic>
      <p:sp>
        <p:nvSpPr>
          <p:cNvPr id="8" name="TextBox 7"/>
          <p:cNvSpPr txBox="1"/>
          <p:nvPr/>
        </p:nvSpPr>
        <p:spPr>
          <a:xfrm>
            <a:off x="8597637" y="3736681"/>
            <a:ext cx="1847850" cy="1815882"/>
          </a:xfrm>
          <a:prstGeom prst="rect">
            <a:avLst/>
          </a:prstGeom>
          <a:noFill/>
        </p:spPr>
        <p:txBody>
          <a:bodyPr wrap="square" rtlCol="0">
            <a:spAutoFit/>
          </a:bodyPr>
          <a:lstStyle/>
          <a:p>
            <a:r>
              <a:rPr lang="en-GB" sz="1400" dirty="0">
                <a:solidFill>
                  <a:schemeClr val="bg1">
                    <a:lumMod val="65000"/>
                  </a:schemeClr>
                </a:solidFill>
                <a:latin typeface="Batang" panose="02030600000101010101" pitchFamily="18" charset="-127"/>
                <a:ea typeface="Batang" panose="02030600000101010101" pitchFamily="18" charset="-127"/>
              </a:rPr>
              <a:t>No Goal/Ambition</a:t>
            </a:r>
          </a:p>
          <a:p>
            <a:endParaRPr lang="en-GB" sz="1400" dirty="0">
              <a:solidFill>
                <a:schemeClr val="bg1">
                  <a:lumMod val="65000"/>
                </a:schemeClr>
              </a:solidFill>
              <a:latin typeface="Batang" panose="02030600000101010101" pitchFamily="18" charset="-127"/>
              <a:ea typeface="Batang" panose="02030600000101010101" pitchFamily="18" charset="-127"/>
            </a:endParaRPr>
          </a:p>
          <a:p>
            <a:r>
              <a:rPr lang="en-GB" sz="1400" dirty="0">
                <a:solidFill>
                  <a:schemeClr val="bg1">
                    <a:lumMod val="65000"/>
                  </a:schemeClr>
                </a:solidFill>
                <a:latin typeface="Batang" panose="02030600000101010101" pitchFamily="18" charset="-127"/>
                <a:ea typeface="Batang" panose="02030600000101010101" pitchFamily="18" charset="-127"/>
              </a:rPr>
              <a:t>Uneducated= poverty</a:t>
            </a:r>
          </a:p>
          <a:p>
            <a:endParaRPr lang="en-GB" sz="1400" dirty="0">
              <a:solidFill>
                <a:schemeClr val="bg1">
                  <a:lumMod val="65000"/>
                </a:schemeClr>
              </a:solidFill>
              <a:latin typeface="Batang" panose="02030600000101010101" pitchFamily="18" charset="-127"/>
              <a:ea typeface="Batang" panose="02030600000101010101" pitchFamily="18" charset="-127"/>
            </a:endParaRPr>
          </a:p>
          <a:p>
            <a:r>
              <a:rPr lang="en-GB" sz="1400" dirty="0">
                <a:solidFill>
                  <a:schemeClr val="bg1">
                    <a:lumMod val="65000"/>
                  </a:schemeClr>
                </a:solidFill>
                <a:latin typeface="Batang" panose="02030600000101010101" pitchFamily="18" charset="-127"/>
                <a:ea typeface="Batang" panose="02030600000101010101" pitchFamily="18" charset="-127"/>
              </a:rPr>
              <a:t>Unemployment/ low effort.   </a:t>
            </a:r>
          </a:p>
          <a:p>
            <a:endParaRPr lang="en-GB" sz="1400" dirty="0">
              <a:solidFill>
                <a:schemeClr val="bg1">
                  <a:lumMod val="65000"/>
                </a:schemeClr>
              </a:solidFill>
              <a:latin typeface="Batang" panose="02030600000101010101" pitchFamily="18" charset="-127"/>
              <a:ea typeface="Batang" panose="02030600000101010101" pitchFamily="18" charset="-127"/>
            </a:endParaRPr>
          </a:p>
        </p:txBody>
      </p:sp>
      <p:sp>
        <p:nvSpPr>
          <p:cNvPr id="9" name="TextBox 8"/>
          <p:cNvSpPr txBox="1"/>
          <p:nvPr/>
        </p:nvSpPr>
        <p:spPr>
          <a:xfrm>
            <a:off x="2096142" y="1665548"/>
            <a:ext cx="1689535" cy="1815882"/>
          </a:xfrm>
          <a:prstGeom prst="rect">
            <a:avLst/>
          </a:prstGeom>
          <a:noFill/>
        </p:spPr>
        <p:txBody>
          <a:bodyPr wrap="square" rtlCol="0">
            <a:spAutoFit/>
          </a:bodyPr>
          <a:lstStyle/>
          <a:p>
            <a:pPr algn="r"/>
            <a:r>
              <a:rPr lang="en-GB" sz="1400" dirty="0">
                <a:solidFill>
                  <a:schemeClr val="bg1">
                    <a:lumMod val="65000"/>
                  </a:schemeClr>
                </a:solidFill>
                <a:latin typeface="Batang" panose="02030600000101010101" pitchFamily="18" charset="-127"/>
                <a:ea typeface="Batang" panose="02030600000101010101" pitchFamily="18" charset="-127"/>
              </a:rPr>
              <a:t>Always having to worry and stress over things.</a:t>
            </a:r>
          </a:p>
          <a:p>
            <a:pPr algn="r"/>
            <a:endParaRPr lang="en-GB" sz="1400" dirty="0">
              <a:solidFill>
                <a:schemeClr val="bg1">
                  <a:lumMod val="65000"/>
                </a:schemeClr>
              </a:solidFill>
              <a:latin typeface="Batang" panose="02030600000101010101" pitchFamily="18" charset="-127"/>
              <a:ea typeface="Batang" panose="02030600000101010101" pitchFamily="18" charset="-127"/>
            </a:endParaRPr>
          </a:p>
          <a:p>
            <a:pPr algn="r"/>
            <a:r>
              <a:rPr lang="en-GB" sz="1400" dirty="0">
                <a:solidFill>
                  <a:schemeClr val="bg1">
                    <a:lumMod val="65000"/>
                  </a:schemeClr>
                </a:solidFill>
                <a:latin typeface="Batang" panose="02030600000101010101" pitchFamily="18" charset="-127"/>
                <a:ea typeface="Batang" panose="02030600000101010101" pitchFamily="18" charset="-127"/>
              </a:rPr>
              <a:t>Bad choices affect them= leads to addictions. </a:t>
            </a:r>
          </a:p>
        </p:txBody>
      </p:sp>
      <p:pic>
        <p:nvPicPr>
          <p:cNvPr id="12290" name="Picture 2" descr="Lower Class People"/>
          <p:cNvPicPr>
            <a:picLocks noChangeAspect="1" noChangeArrowheads="1"/>
          </p:cNvPicPr>
          <p:nvPr/>
        </p:nvPicPr>
        <p:blipFill>
          <a:blip r:embed="rId6">
            <a:alphaModFix amt="70000"/>
          </a:blip>
          <a:srcRect/>
          <a:stretch>
            <a:fillRect/>
          </a:stretch>
        </p:blipFill>
        <p:spPr bwMode="auto">
          <a:xfrm>
            <a:off x="2598312" y="3493956"/>
            <a:ext cx="3260480" cy="16166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Image preview"/>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sz="1800" dirty="0"/>
          </a:p>
        </p:txBody>
      </p:sp>
      <p:sp>
        <p:nvSpPr>
          <p:cNvPr id="1029" name="AutoShape 5" descr="Image preview"/>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sz="1800" dirty="0"/>
          </a:p>
        </p:txBody>
      </p:sp>
      <p:grpSp>
        <p:nvGrpSpPr>
          <p:cNvPr id="15" name="Group 14">
            <a:extLst>
              <a:ext uri="{FF2B5EF4-FFF2-40B4-BE49-F238E27FC236}">
                <a16:creationId xmlns:a16="http://schemas.microsoft.com/office/drawing/2014/main" xmlns="" id="{A9728F7E-A6AC-4F5B-97DE-6389288159F1}"/>
              </a:ext>
            </a:extLst>
          </p:cNvPr>
          <p:cNvGrpSpPr/>
          <p:nvPr/>
        </p:nvGrpSpPr>
        <p:grpSpPr>
          <a:xfrm>
            <a:off x="1446836" y="982001"/>
            <a:ext cx="8837628" cy="4893997"/>
            <a:chOff x="1202895" y="735816"/>
            <a:chExt cx="8837628" cy="4893997"/>
          </a:xfrm>
        </p:grpSpPr>
        <p:sp>
          <p:nvSpPr>
            <p:cNvPr id="5" name="Hexagon 4">
              <a:extLst>
                <a:ext uri="{FF2B5EF4-FFF2-40B4-BE49-F238E27FC236}">
                  <a16:creationId xmlns:a16="http://schemas.microsoft.com/office/drawing/2014/main" xmlns="" id="{58CF6445-7B29-D5FB-BCF3-55349A6D24D0}"/>
                </a:ext>
              </a:extLst>
            </p:cNvPr>
            <p:cNvSpPr/>
            <p:nvPr/>
          </p:nvSpPr>
          <p:spPr>
            <a:xfrm rot="10800000" flipV="1">
              <a:off x="8792681" y="3886167"/>
              <a:ext cx="679884" cy="589233"/>
            </a:xfrm>
            <a:prstGeom prst="hexag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6" name="Hexagon 15"/>
            <p:cNvSpPr/>
            <p:nvPr/>
          </p:nvSpPr>
          <p:spPr>
            <a:xfrm rot="10800000" flipV="1">
              <a:off x="8235181" y="4195591"/>
              <a:ext cx="679884" cy="589233"/>
            </a:xfrm>
            <a:prstGeom prst="hexag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14339" name="Picture 3" descr="Urban poor's #TheLeaderIWant: Consult, listen, deliver"/>
            <p:cNvPicPr>
              <a:picLocks noChangeAspect="1" noChangeArrowheads="1"/>
            </p:cNvPicPr>
            <p:nvPr/>
          </p:nvPicPr>
          <p:blipFill>
            <a:blip r:embed="rId3">
              <a:alphaModFix amt="70000"/>
            </a:blip>
            <a:srcRect l="367" t="890" r="196" b="1391"/>
            <a:stretch/>
          </p:blipFill>
          <p:spPr bwMode="auto">
            <a:xfrm>
              <a:off x="3429134" y="3244468"/>
              <a:ext cx="3391833" cy="2385345"/>
            </a:xfrm>
            <a:prstGeom prst="rect">
              <a:avLst/>
            </a:prstGeom>
            <a:noFill/>
            <a:effectLst>
              <a:softEdge rad="0"/>
            </a:effectLst>
          </p:spPr>
        </p:pic>
        <p:pic>
          <p:nvPicPr>
            <p:cNvPr id="14341" name="Picture 5" descr="Jaaja Barb's Home of Angels: May 2011"/>
            <p:cNvPicPr>
              <a:picLocks noChangeAspect="1" noChangeArrowheads="1"/>
            </p:cNvPicPr>
            <p:nvPr/>
          </p:nvPicPr>
          <p:blipFill>
            <a:blip r:embed="rId4" cstate="print">
              <a:alphaModFix amt="70000"/>
            </a:blip>
            <a:srcRect l="2160" r="-1740"/>
            <a:stretch/>
          </p:blipFill>
          <p:spPr bwMode="auto">
            <a:xfrm>
              <a:off x="4991967" y="1667447"/>
              <a:ext cx="2518135" cy="1896573"/>
            </a:xfrm>
            <a:prstGeom prst="rect">
              <a:avLst/>
            </a:prstGeom>
            <a:noFill/>
            <a:ln>
              <a:noFill/>
            </a:ln>
            <a:effectLst>
              <a:softEdge rad="0"/>
            </a:effectLst>
          </p:spPr>
        </p:pic>
        <p:pic>
          <p:nvPicPr>
            <p:cNvPr id="1032" name="Picture 8" descr="C:\Users\Samsung 2022\Downloads\eeeeeeeeeeeeeeeeeeeeeeeeeeeeeeeeee.jpg"/>
            <p:cNvPicPr>
              <a:picLocks noChangeAspect="1" noChangeArrowheads="1"/>
            </p:cNvPicPr>
            <p:nvPr/>
          </p:nvPicPr>
          <p:blipFill>
            <a:blip r:embed="rId5" cstate="print">
              <a:alphaModFix amt="70000"/>
            </a:blip>
            <a:srcRect l="4575" t="47162" r="12212" b="3125"/>
            <a:stretch/>
          </p:blipFill>
          <p:spPr bwMode="auto">
            <a:xfrm>
              <a:off x="6016491" y="3551491"/>
              <a:ext cx="1329637" cy="1771296"/>
            </a:xfrm>
            <a:prstGeom prst="rect">
              <a:avLst/>
            </a:prstGeom>
            <a:noFill/>
            <a:ln>
              <a:noFill/>
            </a:ln>
            <a:effectLst>
              <a:softEdge rad="0"/>
            </a:effectLst>
          </p:spPr>
        </p:pic>
        <p:pic>
          <p:nvPicPr>
            <p:cNvPr id="14338" name="Picture 2" descr="Gold And Brown Color Scheme » Brown » SchemeColor.com"/>
            <p:cNvPicPr>
              <a:picLocks noChangeAspect="1" noChangeArrowheads="1"/>
            </p:cNvPicPr>
            <p:nvPr/>
          </p:nvPicPr>
          <p:blipFill>
            <a:blip r:embed="rId6">
              <a:alphaModFix amt="70000"/>
            </a:blip>
            <a:srcRect/>
            <a:stretch>
              <a:fillRect/>
            </a:stretch>
          </p:blipFill>
          <p:spPr bwMode="auto">
            <a:xfrm>
              <a:off x="7433833" y="5156278"/>
              <a:ext cx="1839100" cy="424899"/>
            </a:xfrm>
            <a:prstGeom prst="rect">
              <a:avLst/>
            </a:prstGeom>
            <a:noFill/>
            <a:ln>
              <a:solidFill>
                <a:schemeClr val="bg1">
                  <a:lumMod val="85000"/>
                </a:schemeClr>
              </a:solidFill>
            </a:ln>
          </p:spPr>
        </p:pic>
        <p:pic>
          <p:nvPicPr>
            <p:cNvPr id="14337" name="Picture 1"/>
            <p:cNvPicPr>
              <a:picLocks noChangeAspect="1" noChangeArrowheads="1"/>
            </p:cNvPicPr>
            <p:nvPr/>
          </p:nvPicPr>
          <p:blipFill>
            <a:blip r:embed="rId7">
              <a:alphaModFix amt="70000"/>
            </a:blip>
            <a:srcRect/>
            <a:stretch>
              <a:fillRect/>
            </a:stretch>
          </p:blipFill>
          <p:spPr bwMode="auto">
            <a:xfrm>
              <a:off x="2519658" y="1036934"/>
              <a:ext cx="2605392" cy="2380597"/>
            </a:xfrm>
            <a:prstGeom prst="rect">
              <a:avLst/>
            </a:prstGeom>
            <a:noFill/>
            <a:ln w="9525">
              <a:noFill/>
              <a:miter lim="800000"/>
              <a:headEnd/>
              <a:tailEnd/>
            </a:ln>
            <a:effectLst>
              <a:softEdge rad="0"/>
            </a:effectLst>
          </p:spPr>
        </p:pic>
        <p:pic>
          <p:nvPicPr>
            <p:cNvPr id="4098" name="Picture 2" descr="C:\Users\Samsung 2022\AppData\Local\Packages\Microsoft.Windows.Photos_8wekyb3d8bbwe\TempState\ShareServiceTempFolder\hhhhhhhhhhhhhh.jpeg"/>
            <p:cNvPicPr>
              <a:picLocks noChangeAspect="1" noChangeArrowheads="1"/>
            </p:cNvPicPr>
            <p:nvPr/>
          </p:nvPicPr>
          <p:blipFill>
            <a:blip r:embed="rId8">
              <a:alphaModFix amt="70000"/>
              <a:extLst>
                <a:ext uri="{BEBA8EAE-BF5A-486C-A8C5-ECC9F3942E4B}">
                  <a14:imgProps xmlns:a14="http://schemas.microsoft.com/office/drawing/2010/main" xmlns="">
                    <a14:imgLayer r:embed="rId9">
                      <a14:imgEffect>
                        <a14:backgroundRemoval t="0" b="99610" l="0" r="99408">
                          <a14:foregroundMark x1="2663" y1="70955" x2="14497" y2="35088"/>
                          <a14:foregroundMark x1="14497" y1="35088" x2="0" y2="33333"/>
                          <a14:foregroundMark x1="33136" y1="17349" x2="36982" y2="0"/>
                          <a14:foregroundMark x1="36982" y1="0" x2="50296" y2="15595"/>
                          <a14:foregroundMark x1="50296" y1="15595" x2="50296" y2="16374"/>
                          <a14:foregroundMark x1="29586" y1="63548" x2="9467" y2="79142"/>
                          <a14:foregroundMark x1="9467" y1="79142" x2="0" y2="99805"/>
                          <a14:foregroundMark x1="66568" y1="54191" x2="99408" y2="80702"/>
                          <a14:foregroundMark x1="51183" y1="51462" x2="34320" y2="97856"/>
                          <a14:foregroundMark x1="34320" y1="97856" x2="48521" y2="74464"/>
                          <a14:foregroundMark x1="48521" y1="74464" x2="78402" y2="98830"/>
                        </a14:backgroundRemoval>
                      </a14:imgEffect>
                    </a14:imgLayer>
                  </a14:imgProps>
                </a:ext>
              </a:extLst>
            </a:blip>
            <a:srcRect/>
            <a:stretch>
              <a:fillRect/>
            </a:stretch>
          </p:blipFill>
          <p:spPr bwMode="auto">
            <a:xfrm>
              <a:off x="6820967" y="735816"/>
              <a:ext cx="2251967" cy="3417927"/>
            </a:xfrm>
            <a:prstGeom prst="rect">
              <a:avLst/>
            </a:prstGeom>
            <a:noFill/>
            <a:ln>
              <a:noFill/>
            </a:ln>
          </p:spPr>
        </p:pic>
        <p:pic>
          <p:nvPicPr>
            <p:cNvPr id="1031" name="Picture 7" descr="C:\Users\Samsung 2022\Downloads\ssssssssssssssssssssss.jpg"/>
            <p:cNvPicPr>
              <a:picLocks noChangeAspect="1" noChangeArrowheads="1"/>
            </p:cNvPicPr>
            <p:nvPr/>
          </p:nvPicPr>
          <p:blipFill>
            <a:blip r:embed="rId10" cstate="print">
              <a:alphaModFix amt="70000"/>
            </a:blip>
            <a:srcRect l="2831" t="1184" r="285" b="2456"/>
            <a:stretch/>
          </p:blipFill>
          <p:spPr bwMode="auto">
            <a:xfrm>
              <a:off x="7247230" y="3854076"/>
              <a:ext cx="1241572" cy="1241574"/>
            </a:xfrm>
            <a:prstGeom prst="rect">
              <a:avLst/>
            </a:prstGeom>
            <a:noFill/>
            <a:ln>
              <a:noFill/>
            </a:ln>
            <a:effectLst>
              <a:softEdge rad="0"/>
            </a:effectLst>
          </p:spPr>
        </p:pic>
        <p:sp>
          <p:nvSpPr>
            <p:cNvPr id="4" name="Hexagon 3">
              <a:extLst>
                <a:ext uri="{FF2B5EF4-FFF2-40B4-BE49-F238E27FC236}">
                  <a16:creationId xmlns:a16="http://schemas.microsoft.com/office/drawing/2014/main" xmlns="" id="{9FA83B93-36BC-986A-38D1-4D4E795F2426}"/>
                </a:ext>
              </a:extLst>
            </p:cNvPr>
            <p:cNvSpPr/>
            <p:nvPr/>
          </p:nvSpPr>
          <p:spPr>
            <a:xfrm rot="10800000" flipV="1">
              <a:off x="8802112" y="4513195"/>
              <a:ext cx="679884" cy="589233"/>
            </a:xfrm>
            <a:prstGeom prst="hexag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6" name="Hexagon 5">
              <a:extLst>
                <a:ext uri="{FF2B5EF4-FFF2-40B4-BE49-F238E27FC236}">
                  <a16:creationId xmlns:a16="http://schemas.microsoft.com/office/drawing/2014/main" xmlns="" id="{0B2CF47B-F0C8-F525-86A0-62A5EE1571B4}"/>
                </a:ext>
              </a:extLst>
            </p:cNvPr>
            <p:cNvSpPr/>
            <p:nvPr/>
          </p:nvSpPr>
          <p:spPr>
            <a:xfrm rot="10800000" flipV="1">
              <a:off x="9360639" y="4826745"/>
              <a:ext cx="679884" cy="589233"/>
            </a:xfrm>
            <a:prstGeom prst="hexag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4" name="TextBox 13">
              <a:extLst>
                <a:ext uri="{FF2B5EF4-FFF2-40B4-BE49-F238E27FC236}">
                  <a16:creationId xmlns:a16="http://schemas.microsoft.com/office/drawing/2014/main" xmlns="" id="{333F9DB7-9CE6-8E30-421E-50A0E1CC5380}"/>
                </a:ext>
              </a:extLst>
            </p:cNvPr>
            <p:cNvSpPr txBox="1"/>
            <p:nvPr/>
          </p:nvSpPr>
          <p:spPr>
            <a:xfrm>
              <a:off x="1202895" y="3382683"/>
              <a:ext cx="2291094" cy="461665"/>
            </a:xfrm>
            <a:prstGeom prst="rect">
              <a:avLst/>
            </a:prstGeom>
            <a:noFill/>
          </p:spPr>
          <p:txBody>
            <a:bodyPr wrap="square">
              <a:spAutoFit/>
            </a:bodyPr>
            <a:lstStyle/>
            <a:p>
              <a:pPr algn="r"/>
              <a:r>
                <a:rPr lang="en-GB" sz="12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rPr>
                <a:t>In an ideal world, Society should be equal</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663" y="1627542"/>
            <a:ext cx="2459554" cy="1143000"/>
          </a:xfrm>
        </p:spPr>
        <p:txBody>
          <a:bodyPr>
            <a:normAutofit/>
          </a:bodyPr>
          <a:lstStyle/>
          <a:p>
            <a:pPr algn="l"/>
            <a:r>
              <a:rPr lang="en-GB" sz="2400" u="sng" dirty="0">
                <a:solidFill>
                  <a:schemeClr val="bg1">
                    <a:lumMod val="65000"/>
                  </a:schemeClr>
                </a:solidFill>
                <a:latin typeface="Batang" panose="02030600000101010101" pitchFamily="18" charset="-127"/>
                <a:ea typeface="Batang" panose="02030600000101010101" pitchFamily="18" charset="-127"/>
              </a:rPr>
              <a:t>Working Class </a:t>
            </a:r>
            <a:br>
              <a:rPr lang="en-GB" sz="2400" u="sng" dirty="0">
                <a:solidFill>
                  <a:schemeClr val="bg1">
                    <a:lumMod val="65000"/>
                  </a:schemeClr>
                </a:solidFill>
                <a:latin typeface="Batang" panose="02030600000101010101" pitchFamily="18" charset="-127"/>
                <a:ea typeface="Batang" panose="02030600000101010101" pitchFamily="18" charset="-127"/>
              </a:rPr>
            </a:br>
            <a:r>
              <a:rPr lang="en-GB" sz="2400" u="sng" dirty="0">
                <a:solidFill>
                  <a:schemeClr val="bg1">
                    <a:lumMod val="65000"/>
                  </a:schemeClr>
                </a:solidFill>
                <a:latin typeface="Batang" panose="02030600000101010101" pitchFamily="18" charset="-127"/>
                <a:ea typeface="Batang" panose="02030600000101010101" pitchFamily="18" charset="-127"/>
              </a:rPr>
              <a:t>Styling Boards</a:t>
            </a:r>
          </a:p>
        </p:txBody>
      </p:sp>
      <p:pic>
        <p:nvPicPr>
          <p:cNvPr id="11266" name="Picture 2" descr="Homelessness in London soars by 38% | London | News | London Evening ..."/>
          <p:cNvPicPr>
            <a:picLocks noChangeAspect="1" noChangeArrowheads="1"/>
          </p:cNvPicPr>
          <p:nvPr/>
        </p:nvPicPr>
        <p:blipFill>
          <a:blip r:embed="rId3" cstate="print">
            <a:alphaModFix amt="70000"/>
          </a:blip>
          <a:srcRect/>
          <a:stretch>
            <a:fillRect/>
          </a:stretch>
        </p:blipFill>
        <p:spPr bwMode="auto">
          <a:xfrm>
            <a:off x="4321740" y="1093533"/>
            <a:ext cx="4022696" cy="2681798"/>
          </a:xfrm>
          <a:prstGeom prst="rect">
            <a:avLst/>
          </a:prstGeom>
          <a:noFill/>
        </p:spPr>
      </p:pic>
      <p:sp>
        <p:nvSpPr>
          <p:cNvPr id="5" name="TextBox 4"/>
          <p:cNvSpPr txBox="1"/>
          <p:nvPr/>
        </p:nvSpPr>
        <p:spPr>
          <a:xfrm>
            <a:off x="7177483" y="4692420"/>
            <a:ext cx="2181926" cy="830997"/>
          </a:xfrm>
          <a:prstGeom prst="rect">
            <a:avLst/>
          </a:prstGeom>
          <a:noFill/>
        </p:spPr>
        <p:txBody>
          <a:bodyPr wrap="square" rtlCol="0">
            <a:spAutoFit/>
          </a:bodyPr>
          <a:lstStyle/>
          <a:p>
            <a:r>
              <a:rPr lang="en-GB" sz="1600" dirty="0">
                <a:solidFill>
                  <a:schemeClr val="bg1">
                    <a:lumMod val="65000"/>
                  </a:schemeClr>
                </a:solidFill>
                <a:latin typeface="Batang" panose="02030600000101010101" pitchFamily="18" charset="-127"/>
                <a:ea typeface="Batang" panose="02030600000101010101" pitchFamily="18" charset="-127"/>
              </a:rPr>
              <a:t>Using cup as sign of reserving help and support. </a:t>
            </a:r>
          </a:p>
        </p:txBody>
      </p:sp>
      <p:pic>
        <p:nvPicPr>
          <p:cNvPr id="11268" name="Picture 4" descr="A charity asked its staff if they give to homeless people on the street ..."/>
          <p:cNvPicPr>
            <a:picLocks noChangeAspect="1" noChangeArrowheads="1"/>
          </p:cNvPicPr>
          <p:nvPr/>
        </p:nvPicPr>
        <p:blipFill>
          <a:blip r:embed="rId4" cstate="print">
            <a:alphaModFix amt="70000"/>
            <a:extLst>
              <a:ext uri="{BEBA8EAE-BF5A-486C-A8C5-ECC9F3942E4B}">
                <a14:imgProps xmlns:a14="http://schemas.microsoft.com/office/drawing/2010/main" xmlns="">
                  <a14:imgLayer r:embed="rId5">
                    <a14:imgEffect>
                      <a14:backgroundRemoval t="2646" b="89683" l="3169" r="89965">
                        <a14:foregroundMark x1="1937" y1="28307" x2="37676" y2="38360"/>
                        <a14:foregroundMark x1="37676" y1="38360" x2="47887" y2="63492"/>
                        <a14:foregroundMark x1="47887" y1="63492" x2="17606" y2="70899"/>
                        <a14:foregroundMark x1="17606" y1="70899" x2="8275" y2="64021"/>
                        <a14:foregroundMark x1="46127" y1="15608" x2="55458" y2="2910"/>
                        <a14:foregroundMark x1="7394" y1="32804" x2="17958" y2="63492"/>
                        <a14:foregroundMark x1="20599" y1="74074" x2="7746" y2="68519"/>
                        <a14:foregroundMark x1="5282" y1="63492" x2="3169" y2="37302"/>
                      </a14:backgroundRemoval>
                    </a14:imgEffect>
                  </a14:imgLayer>
                </a14:imgProps>
              </a:ext>
            </a:extLst>
          </a:blip>
          <a:srcRect/>
          <a:stretch>
            <a:fillRect/>
          </a:stretch>
        </p:blipFill>
        <p:spPr bwMode="auto">
          <a:xfrm>
            <a:off x="7146078" y="3198581"/>
            <a:ext cx="2619987" cy="1746658"/>
          </a:xfrm>
          <a:prstGeom prst="rect">
            <a:avLst/>
          </a:prstGeom>
          <a:noFill/>
        </p:spPr>
      </p:pic>
      <p:sp>
        <p:nvSpPr>
          <p:cNvPr id="8" name="TextBox 7"/>
          <p:cNvSpPr txBox="1"/>
          <p:nvPr/>
        </p:nvSpPr>
        <p:spPr>
          <a:xfrm>
            <a:off x="826779" y="4792708"/>
            <a:ext cx="2515931" cy="1077218"/>
          </a:xfrm>
          <a:prstGeom prst="rect">
            <a:avLst/>
          </a:prstGeom>
          <a:noFill/>
        </p:spPr>
        <p:txBody>
          <a:bodyPr wrap="square" rtlCol="0">
            <a:spAutoFit/>
          </a:bodyPr>
          <a:lstStyle/>
          <a:p>
            <a:pPr algn="r"/>
            <a:r>
              <a:rPr lang="en-GB" sz="1600" dirty="0">
                <a:solidFill>
                  <a:schemeClr val="bg1">
                    <a:lumMod val="65000"/>
                  </a:schemeClr>
                </a:solidFill>
                <a:latin typeface="Batang" panose="02030600000101010101" pitchFamily="18" charset="-127"/>
                <a:ea typeface="Batang" panose="02030600000101010101" pitchFamily="18" charset="-127"/>
              </a:rPr>
              <a:t>Sleeping bags that </a:t>
            </a:r>
          </a:p>
          <a:p>
            <a:pPr algn="r"/>
            <a:r>
              <a:rPr lang="en-GB" sz="1600" dirty="0">
                <a:solidFill>
                  <a:schemeClr val="bg1">
                    <a:lumMod val="65000"/>
                  </a:schemeClr>
                </a:solidFill>
                <a:latin typeface="Batang" panose="02030600000101010101" pitchFamily="18" charset="-127"/>
                <a:ea typeface="Batang" panose="02030600000101010101" pitchFamily="18" charset="-127"/>
              </a:rPr>
              <a:t>they sleep having no </a:t>
            </a:r>
          </a:p>
          <a:p>
            <a:pPr algn="r"/>
            <a:r>
              <a:rPr lang="en-GB" sz="1600" dirty="0">
                <a:solidFill>
                  <a:schemeClr val="bg1">
                    <a:lumMod val="65000"/>
                  </a:schemeClr>
                </a:solidFill>
                <a:latin typeface="Batang" panose="02030600000101010101" pitchFamily="18" charset="-127"/>
                <a:ea typeface="Batang" panose="02030600000101010101" pitchFamily="18" charset="-127"/>
              </a:rPr>
              <a:t>where to go in the</a:t>
            </a:r>
          </a:p>
          <a:p>
            <a:pPr algn="r"/>
            <a:r>
              <a:rPr lang="en-GB" sz="1600" dirty="0">
                <a:solidFill>
                  <a:schemeClr val="bg1">
                    <a:lumMod val="65000"/>
                  </a:schemeClr>
                </a:solidFill>
                <a:latin typeface="Batang" panose="02030600000101010101" pitchFamily="18" charset="-127"/>
                <a:ea typeface="Batang" panose="02030600000101010101" pitchFamily="18" charset="-127"/>
              </a:rPr>
              <a:t>streets.</a:t>
            </a:r>
          </a:p>
        </p:txBody>
      </p:sp>
      <p:sp>
        <p:nvSpPr>
          <p:cNvPr id="10" name="TextBox 9"/>
          <p:cNvSpPr txBox="1"/>
          <p:nvPr/>
        </p:nvSpPr>
        <p:spPr>
          <a:xfrm>
            <a:off x="8341179" y="1628921"/>
            <a:ext cx="2849772" cy="1569660"/>
          </a:xfrm>
          <a:prstGeom prst="rect">
            <a:avLst/>
          </a:prstGeom>
          <a:noFill/>
        </p:spPr>
        <p:txBody>
          <a:bodyPr wrap="square" rtlCol="0">
            <a:spAutoFit/>
          </a:bodyPr>
          <a:lstStyle/>
          <a:p>
            <a:r>
              <a:rPr lang="en-GB" sz="1600" dirty="0">
                <a:solidFill>
                  <a:schemeClr val="bg1">
                    <a:lumMod val="65000"/>
                  </a:schemeClr>
                </a:solidFill>
                <a:latin typeface="Batang" panose="02030600000101010101" pitchFamily="18" charset="-127"/>
                <a:ea typeface="Batang" panose="02030600000101010101" pitchFamily="18" charset="-127"/>
              </a:rPr>
              <a:t>Having tents to live in. = small and space.</a:t>
            </a:r>
          </a:p>
          <a:p>
            <a:endParaRPr lang="en-GB" sz="1600" dirty="0">
              <a:solidFill>
                <a:schemeClr val="bg1">
                  <a:lumMod val="65000"/>
                </a:schemeClr>
              </a:solidFill>
              <a:latin typeface="Batang" panose="02030600000101010101" pitchFamily="18" charset="-127"/>
              <a:ea typeface="Batang" panose="02030600000101010101" pitchFamily="18" charset="-127"/>
            </a:endParaRPr>
          </a:p>
          <a:p>
            <a:r>
              <a:rPr lang="en-GB" sz="1600" dirty="0">
                <a:solidFill>
                  <a:schemeClr val="bg1">
                    <a:lumMod val="65000"/>
                  </a:schemeClr>
                </a:solidFill>
                <a:latin typeface="Batang" panose="02030600000101010101" pitchFamily="18" charset="-127"/>
                <a:ea typeface="Batang" panose="02030600000101010101" pitchFamily="18" charset="-127"/>
              </a:rPr>
              <a:t>And signs to say something to commutate with others . = For help,</a:t>
            </a:r>
          </a:p>
        </p:txBody>
      </p:sp>
      <p:pic>
        <p:nvPicPr>
          <p:cNvPr id="11274" name="Picture 10" descr="For People Experiencing Homelessness - KCRHA"/>
          <p:cNvPicPr>
            <a:picLocks noChangeAspect="1" noChangeArrowheads="1"/>
          </p:cNvPicPr>
          <p:nvPr/>
        </p:nvPicPr>
        <p:blipFill>
          <a:blip r:embed="rId6" cstate="print">
            <a:alphaModFix amt="70000"/>
          </a:blip>
          <a:srcRect l="11200" t="40684" r="14835" b="10951"/>
          <a:stretch>
            <a:fillRect/>
          </a:stretch>
        </p:blipFill>
        <p:spPr bwMode="auto">
          <a:xfrm>
            <a:off x="4995269" y="3552062"/>
            <a:ext cx="2181926" cy="2115404"/>
          </a:xfrm>
          <a:prstGeom prst="rect">
            <a:avLst/>
          </a:prstGeom>
          <a:noFill/>
        </p:spPr>
      </p:pic>
      <p:pic>
        <p:nvPicPr>
          <p:cNvPr id="11270" name="Picture 6" descr="Homeless man sleeping in sleeping bag on cardboard – Sub Zero Mission"/>
          <p:cNvPicPr>
            <a:picLocks noChangeAspect="1" noChangeArrowheads="1"/>
          </p:cNvPicPr>
          <p:nvPr/>
        </p:nvPicPr>
        <p:blipFill>
          <a:blip r:embed="rId7" cstate="print">
            <a:alphaModFix amt="70000"/>
          </a:blip>
          <a:srcRect l="23870" t="6959"/>
          <a:stretch/>
        </p:blipFill>
        <p:spPr bwMode="auto">
          <a:xfrm>
            <a:off x="3336853" y="4500114"/>
            <a:ext cx="1969774" cy="1444379"/>
          </a:xfrm>
          <a:prstGeom prst="rect">
            <a:avLst/>
          </a:prstGeom>
          <a:noFill/>
        </p:spPr>
      </p:pic>
      <p:pic>
        <p:nvPicPr>
          <p:cNvPr id="11272" name="Picture 8" descr="Homeless migrant camp leave behind piles of rubbish including duvets ..."/>
          <p:cNvPicPr>
            <a:picLocks noChangeAspect="1" noChangeArrowheads="1"/>
          </p:cNvPicPr>
          <p:nvPr/>
        </p:nvPicPr>
        <p:blipFill>
          <a:blip r:embed="rId8">
            <a:alphaModFix amt="70000"/>
          </a:blip>
          <a:srcRect/>
          <a:stretch>
            <a:fillRect/>
          </a:stretch>
        </p:blipFill>
        <p:spPr bwMode="auto">
          <a:xfrm>
            <a:off x="2270800" y="2827279"/>
            <a:ext cx="2849772" cy="2013719"/>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9794" y="1769180"/>
            <a:ext cx="3484564" cy="631118"/>
          </a:xfrm>
        </p:spPr>
        <p:txBody>
          <a:bodyPr>
            <a:normAutofit/>
          </a:bodyPr>
          <a:lstStyle/>
          <a:p>
            <a:r>
              <a:rPr lang="en-GB" sz="2400" u="sng" dirty="0">
                <a:solidFill>
                  <a:schemeClr val="bg1">
                    <a:lumMod val="65000"/>
                  </a:schemeClr>
                </a:solidFill>
                <a:latin typeface="Batang" panose="02030600000101010101" pitchFamily="18" charset="-127"/>
                <a:ea typeface="Batang" panose="02030600000101010101" pitchFamily="18" charset="-127"/>
              </a:rPr>
              <a:t>Working Class Poses </a:t>
            </a:r>
          </a:p>
        </p:txBody>
      </p:sp>
      <p:pic>
        <p:nvPicPr>
          <p:cNvPr id="10242" name="Picture 2" descr="What To Do About The Homeless? – Whistling In The Wind"/>
          <p:cNvPicPr>
            <a:picLocks noChangeAspect="1" noChangeArrowheads="1"/>
          </p:cNvPicPr>
          <p:nvPr/>
        </p:nvPicPr>
        <p:blipFill>
          <a:blip r:embed="rId3">
            <a:alphaModFix amt="70000"/>
          </a:blip>
          <a:srcRect/>
          <a:stretch>
            <a:fillRect/>
          </a:stretch>
        </p:blipFill>
        <p:spPr bwMode="auto">
          <a:xfrm>
            <a:off x="2177419" y="2309152"/>
            <a:ext cx="4128835" cy="2465106"/>
          </a:xfrm>
          <a:prstGeom prst="rect">
            <a:avLst/>
          </a:prstGeom>
          <a:noFill/>
        </p:spPr>
      </p:pic>
      <p:sp>
        <p:nvSpPr>
          <p:cNvPr id="5" name="TextBox 4"/>
          <p:cNvSpPr txBox="1"/>
          <p:nvPr/>
        </p:nvSpPr>
        <p:spPr>
          <a:xfrm>
            <a:off x="7558203" y="934985"/>
            <a:ext cx="2507096" cy="523220"/>
          </a:xfrm>
          <a:prstGeom prst="rect">
            <a:avLst/>
          </a:prstGeom>
          <a:noFill/>
        </p:spPr>
        <p:txBody>
          <a:bodyPr wrap="square" rtlCol="0">
            <a:spAutoFit/>
          </a:bodyPr>
          <a:lstStyle/>
          <a:p>
            <a:pPr algn="r"/>
            <a:r>
              <a:rPr lang="en-GB" sz="1400" dirty="0">
                <a:solidFill>
                  <a:schemeClr val="bg1">
                    <a:lumMod val="65000"/>
                  </a:schemeClr>
                </a:solidFill>
                <a:latin typeface="Batang" panose="02030600000101010101" pitchFamily="18" charset="-127"/>
                <a:ea typeface="Batang" panose="02030600000101010101" pitchFamily="18" charset="-127"/>
              </a:rPr>
              <a:t>Slouching and sloppily positing sides  </a:t>
            </a:r>
          </a:p>
        </p:txBody>
      </p:sp>
      <p:pic>
        <p:nvPicPr>
          <p:cNvPr id="10244" name="Picture 4" descr="At least 271,000 people homeless on any given night in 2022 – Shelter ..."/>
          <p:cNvPicPr>
            <a:picLocks noChangeAspect="1" noChangeArrowheads="1"/>
          </p:cNvPicPr>
          <p:nvPr/>
        </p:nvPicPr>
        <p:blipFill>
          <a:blip r:embed="rId4" cstate="print">
            <a:alphaModFix amt="70000"/>
          </a:blip>
          <a:srcRect/>
          <a:stretch>
            <a:fillRect/>
          </a:stretch>
        </p:blipFill>
        <p:spPr bwMode="auto">
          <a:xfrm>
            <a:off x="5941255" y="3319511"/>
            <a:ext cx="2679244" cy="2163800"/>
          </a:xfrm>
          <a:prstGeom prst="rect">
            <a:avLst/>
          </a:prstGeom>
          <a:noFill/>
        </p:spPr>
      </p:pic>
      <p:sp>
        <p:nvSpPr>
          <p:cNvPr id="7" name="TextBox 6"/>
          <p:cNvSpPr txBox="1"/>
          <p:nvPr/>
        </p:nvSpPr>
        <p:spPr>
          <a:xfrm>
            <a:off x="8620499" y="3497354"/>
            <a:ext cx="1831796" cy="954107"/>
          </a:xfrm>
          <a:prstGeom prst="rect">
            <a:avLst/>
          </a:prstGeom>
          <a:noFill/>
        </p:spPr>
        <p:txBody>
          <a:bodyPr wrap="square" rtlCol="0">
            <a:spAutoFit/>
          </a:bodyPr>
          <a:lstStyle/>
          <a:p>
            <a:r>
              <a:rPr lang="en-GB" sz="1400" dirty="0">
                <a:solidFill>
                  <a:schemeClr val="bg1">
                    <a:lumMod val="65000"/>
                  </a:schemeClr>
                </a:solidFill>
                <a:latin typeface="Batang" panose="02030600000101010101" pitchFamily="18" charset="-127"/>
                <a:ea typeface="Batang" panose="02030600000101010101" pitchFamily="18" charset="-127"/>
              </a:rPr>
              <a:t>Deformed body and weak </a:t>
            </a:r>
          </a:p>
          <a:p>
            <a:r>
              <a:rPr lang="en-GB" sz="1400" dirty="0">
                <a:solidFill>
                  <a:schemeClr val="bg1">
                    <a:lumMod val="65000"/>
                  </a:schemeClr>
                </a:solidFill>
                <a:latin typeface="Batang" panose="02030600000101010101" pitchFamily="18" charset="-127"/>
                <a:ea typeface="Batang" panose="02030600000101010101" pitchFamily="18" charset="-127"/>
              </a:rPr>
              <a:t>More inside and broken.</a:t>
            </a:r>
          </a:p>
        </p:txBody>
      </p:sp>
      <p:pic>
        <p:nvPicPr>
          <p:cNvPr id="10246" name="Picture 6" descr="Child homelessness is a stain on our society--the richest country in ..."/>
          <p:cNvPicPr>
            <a:picLocks noChangeAspect="1" noChangeArrowheads="1"/>
          </p:cNvPicPr>
          <p:nvPr/>
        </p:nvPicPr>
        <p:blipFill>
          <a:blip r:embed="rId5" cstate="print">
            <a:alphaModFix amt="70000"/>
            <a:extLst>
              <a:ext uri="{BEBA8EAE-BF5A-486C-A8C5-ECC9F3942E4B}">
                <a14:imgProps xmlns:a14="http://schemas.microsoft.com/office/drawing/2010/main" xmlns="">
                  <a14:imgLayer r:embed="rId6">
                    <a14:imgEffect>
                      <a14:backgroundRemoval t="10000" b="99500" l="35050" r="97150">
                        <a14:foregroundMark x1="59900" y1="52000" x2="44200" y2="86700"/>
                        <a14:foregroundMark x1="44200" y1="86700" x2="53300" y2="89800"/>
                        <a14:foregroundMark x1="53300" y1="89800" x2="69200" y2="65300"/>
                        <a14:foregroundMark x1="38800" y1="83500" x2="59450" y2="47100"/>
                        <a14:foregroundMark x1="35050" y1="85700" x2="44800" y2="87100"/>
                        <a14:foregroundMark x1="88300" y1="14800" x2="92150" y2="33800"/>
                        <a14:foregroundMark x1="92150" y1="33800" x2="92300" y2="66200"/>
                        <a14:foregroundMark x1="78550" y1="87500" x2="94250" y2="90500"/>
                        <a14:foregroundMark x1="94250" y1="90500" x2="97150" y2="88400"/>
                        <a14:foregroundMark x1="77200" y1="89700" x2="86050" y2="99500"/>
                        <a14:foregroundMark x1="41500" y1="81300" x2="38600" y2="83100"/>
                        <a14:backgroundMark x1="47900" y1="17900" x2="47900" y2="42300"/>
                        <a14:backgroundMark x1="73650" y1="9400" x2="76300" y2="25400"/>
                      </a14:backgroundRemoval>
                    </a14:imgEffect>
                  </a14:imgLayer>
                </a14:imgProps>
              </a:ext>
            </a:extLst>
          </a:blip>
          <a:srcRect l="32228" t="-1445"/>
          <a:stretch/>
        </p:blipFill>
        <p:spPr bwMode="auto">
          <a:xfrm>
            <a:off x="5471668" y="952142"/>
            <a:ext cx="3626250" cy="2714020"/>
          </a:xfrm>
          <a:prstGeom prst="rect">
            <a:avLst/>
          </a:prstGeom>
          <a:noFill/>
        </p:spPr>
      </p:pic>
      <p:sp>
        <p:nvSpPr>
          <p:cNvPr id="9" name="TextBox 8"/>
          <p:cNvSpPr txBox="1"/>
          <p:nvPr/>
        </p:nvSpPr>
        <p:spPr>
          <a:xfrm>
            <a:off x="1392701" y="4744647"/>
            <a:ext cx="4548554" cy="523220"/>
          </a:xfrm>
          <a:prstGeom prst="rect">
            <a:avLst/>
          </a:prstGeom>
          <a:noFill/>
        </p:spPr>
        <p:txBody>
          <a:bodyPr wrap="square" rtlCol="0">
            <a:spAutoFit/>
          </a:bodyPr>
          <a:lstStyle/>
          <a:p>
            <a:pPr algn="r"/>
            <a:r>
              <a:rPr lang="en-GB" sz="1400" dirty="0">
                <a:solidFill>
                  <a:schemeClr val="bg1">
                    <a:lumMod val="65000"/>
                  </a:schemeClr>
                </a:solidFill>
                <a:latin typeface="Batang" panose="02030600000101010101" pitchFamily="18" charset="-127"/>
                <a:ea typeface="Batang" panose="02030600000101010101" pitchFamily="18" charset="-127"/>
              </a:rPr>
              <a:t>Smaller body and is more regret.</a:t>
            </a:r>
          </a:p>
          <a:p>
            <a:pPr algn="r"/>
            <a:r>
              <a:rPr lang="en-GB" sz="1400" dirty="0">
                <a:solidFill>
                  <a:schemeClr val="bg1">
                    <a:lumMod val="65000"/>
                  </a:schemeClr>
                </a:solidFill>
                <a:latin typeface="Batang" panose="02030600000101010101" pitchFamily="18" charset="-127"/>
                <a:ea typeface="Batang" panose="02030600000101010101" pitchFamily="18" charset="-127"/>
              </a:rPr>
              <a:t>The body is more reserved and is closed as a ball.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6142" y="1148912"/>
            <a:ext cx="4758308" cy="571500"/>
          </a:xfrm>
        </p:spPr>
        <p:txBody>
          <a:bodyPr>
            <a:normAutofit/>
          </a:bodyPr>
          <a:lstStyle/>
          <a:p>
            <a:r>
              <a:rPr lang="en-GB" sz="2400" u="sng" dirty="0">
                <a:solidFill>
                  <a:schemeClr val="bg1">
                    <a:lumMod val="65000"/>
                  </a:schemeClr>
                </a:solidFill>
                <a:latin typeface="Batang" panose="02030600000101010101" pitchFamily="18" charset="-127"/>
                <a:ea typeface="Batang" panose="02030600000101010101" pitchFamily="18" charset="-127"/>
              </a:rPr>
              <a:t>Middle Class Character Boards </a:t>
            </a:r>
          </a:p>
        </p:txBody>
      </p:sp>
      <p:sp>
        <p:nvSpPr>
          <p:cNvPr id="5" name="TextBox 4"/>
          <p:cNvSpPr txBox="1"/>
          <p:nvPr/>
        </p:nvSpPr>
        <p:spPr>
          <a:xfrm>
            <a:off x="2035789" y="4234233"/>
            <a:ext cx="1643702" cy="1107996"/>
          </a:xfrm>
          <a:prstGeom prst="rect">
            <a:avLst/>
          </a:prstGeom>
          <a:noFill/>
        </p:spPr>
        <p:txBody>
          <a:bodyPr wrap="square" rtlCol="0">
            <a:spAutoFit/>
          </a:bodyPr>
          <a:lstStyle/>
          <a:p>
            <a:pPr algn="r"/>
            <a:r>
              <a:rPr lang="en-GB" sz="1600" dirty="0">
                <a:solidFill>
                  <a:schemeClr val="bg1">
                    <a:lumMod val="65000"/>
                  </a:schemeClr>
                </a:solidFill>
                <a:latin typeface="Batang" panose="02030600000101010101" pitchFamily="18" charset="-127"/>
                <a:ea typeface="Batang" panose="02030600000101010101" pitchFamily="18" charset="-127"/>
              </a:rPr>
              <a:t>Family oriented and togetherness</a:t>
            </a:r>
          </a:p>
          <a:p>
            <a:pPr algn="r"/>
            <a:r>
              <a:rPr lang="en-GB" sz="1600" dirty="0">
                <a:solidFill>
                  <a:schemeClr val="bg1">
                    <a:lumMod val="65000"/>
                  </a:schemeClr>
                </a:solidFill>
                <a:latin typeface="Batang" panose="02030600000101010101" pitchFamily="18" charset="-127"/>
                <a:ea typeface="Batang" panose="02030600000101010101" pitchFamily="18" charset="-127"/>
              </a:rPr>
              <a:t> </a:t>
            </a:r>
          </a:p>
        </p:txBody>
      </p:sp>
      <p:pic>
        <p:nvPicPr>
          <p:cNvPr id="9220" name="Picture 4" descr="Where Upper-Middle-Class People Are Moving - 2020 Edition - SmartAsset"/>
          <p:cNvPicPr>
            <a:picLocks noChangeAspect="1" noChangeArrowheads="1"/>
          </p:cNvPicPr>
          <p:nvPr/>
        </p:nvPicPr>
        <p:blipFill>
          <a:blip r:embed="rId3">
            <a:alphaModFix amt="70000"/>
          </a:blip>
          <a:srcRect/>
          <a:stretch>
            <a:fillRect/>
          </a:stretch>
        </p:blipFill>
        <p:spPr bwMode="auto">
          <a:xfrm>
            <a:off x="3655658" y="3596332"/>
            <a:ext cx="4083203" cy="2243519"/>
          </a:xfrm>
          <a:prstGeom prst="rect">
            <a:avLst/>
          </a:prstGeom>
          <a:noFill/>
        </p:spPr>
      </p:pic>
      <p:sp>
        <p:nvSpPr>
          <p:cNvPr id="7" name="TextBox 6"/>
          <p:cNvSpPr txBox="1"/>
          <p:nvPr/>
        </p:nvSpPr>
        <p:spPr>
          <a:xfrm>
            <a:off x="2434876" y="1562174"/>
            <a:ext cx="2782367" cy="584775"/>
          </a:xfrm>
          <a:prstGeom prst="rect">
            <a:avLst/>
          </a:prstGeom>
          <a:noFill/>
        </p:spPr>
        <p:txBody>
          <a:bodyPr wrap="square" rtlCol="0">
            <a:spAutoFit/>
          </a:bodyPr>
          <a:lstStyle/>
          <a:p>
            <a:pPr algn="r"/>
            <a:r>
              <a:rPr lang="en-GB" sz="1600" dirty="0">
                <a:solidFill>
                  <a:schemeClr val="bg1">
                    <a:lumMod val="65000"/>
                  </a:schemeClr>
                </a:solidFill>
                <a:latin typeface="Batang" panose="02030600000101010101" pitchFamily="18" charset="-127"/>
                <a:ea typeface="Batang" panose="02030600000101010101" pitchFamily="18" charset="-127"/>
              </a:rPr>
              <a:t>All simple and has a good job to pay their bills </a:t>
            </a:r>
          </a:p>
        </p:txBody>
      </p:sp>
      <p:pic>
        <p:nvPicPr>
          <p:cNvPr id="9222" name="Picture 6" descr="Middle Class Person"/>
          <p:cNvPicPr>
            <a:picLocks noChangeAspect="1" noChangeArrowheads="1"/>
          </p:cNvPicPr>
          <p:nvPr/>
        </p:nvPicPr>
        <p:blipFill>
          <a:blip r:embed="rId4" cstate="print">
            <a:alphaModFix amt="70000"/>
          </a:blip>
          <a:srcRect/>
          <a:stretch>
            <a:fillRect/>
          </a:stretch>
        </p:blipFill>
        <p:spPr bwMode="auto">
          <a:xfrm>
            <a:off x="2224000" y="2170580"/>
            <a:ext cx="2993243" cy="2138590"/>
          </a:xfrm>
          <a:prstGeom prst="rect">
            <a:avLst/>
          </a:prstGeom>
          <a:noFill/>
        </p:spPr>
      </p:pic>
      <p:sp>
        <p:nvSpPr>
          <p:cNvPr id="9" name="TextBox 8"/>
          <p:cNvSpPr txBox="1"/>
          <p:nvPr/>
        </p:nvSpPr>
        <p:spPr>
          <a:xfrm>
            <a:off x="7657081" y="3926814"/>
            <a:ext cx="2993243" cy="830997"/>
          </a:xfrm>
          <a:prstGeom prst="rect">
            <a:avLst/>
          </a:prstGeom>
          <a:noFill/>
        </p:spPr>
        <p:txBody>
          <a:bodyPr wrap="square" rtlCol="0">
            <a:spAutoFit/>
          </a:bodyPr>
          <a:lstStyle/>
          <a:p>
            <a:r>
              <a:rPr lang="en-GB" sz="1600" dirty="0">
                <a:solidFill>
                  <a:schemeClr val="bg1">
                    <a:lumMod val="65000"/>
                  </a:schemeClr>
                </a:solidFill>
                <a:latin typeface="Batang" panose="02030600000101010101" pitchFamily="18" charset="-127"/>
                <a:ea typeface="Batang" panose="02030600000101010101" pitchFamily="18" charset="-127"/>
              </a:rPr>
              <a:t>Can travel freely and can express themselves better than the working class</a:t>
            </a:r>
          </a:p>
        </p:txBody>
      </p:sp>
      <p:sp>
        <p:nvSpPr>
          <p:cNvPr id="10" name="TextBox 9"/>
          <p:cNvSpPr txBox="1"/>
          <p:nvPr/>
        </p:nvSpPr>
        <p:spPr>
          <a:xfrm>
            <a:off x="7738861" y="5006443"/>
            <a:ext cx="2586904" cy="584775"/>
          </a:xfrm>
          <a:prstGeom prst="rect">
            <a:avLst/>
          </a:prstGeom>
          <a:noFill/>
        </p:spPr>
        <p:txBody>
          <a:bodyPr wrap="square" rtlCol="0">
            <a:spAutoFit/>
          </a:bodyPr>
          <a:lstStyle/>
          <a:p>
            <a:r>
              <a:rPr lang="en-GB" sz="1600" dirty="0">
                <a:solidFill>
                  <a:schemeClr val="bg1">
                    <a:lumMod val="65000"/>
                  </a:schemeClr>
                </a:solidFill>
                <a:latin typeface="Batang" panose="02030600000101010101" pitchFamily="18" charset="-127"/>
                <a:ea typeface="Batang" panose="02030600000101010101" pitchFamily="18" charset="-127"/>
              </a:rPr>
              <a:t>Can make decisions and is basic quality of living  </a:t>
            </a:r>
          </a:p>
        </p:txBody>
      </p:sp>
      <p:pic>
        <p:nvPicPr>
          <p:cNvPr id="9218" name="Picture 2" descr="Who is really middle class in America? This chart shows just how much ..."/>
          <p:cNvPicPr>
            <a:picLocks noChangeAspect="1" noChangeArrowheads="1"/>
          </p:cNvPicPr>
          <p:nvPr/>
        </p:nvPicPr>
        <p:blipFill>
          <a:blip r:embed="rId5">
            <a:alphaModFix amt="70000"/>
          </a:blip>
          <a:srcRect/>
          <a:stretch>
            <a:fillRect/>
          </a:stretch>
        </p:blipFill>
        <p:spPr bwMode="auto">
          <a:xfrm>
            <a:off x="5155856" y="1683295"/>
            <a:ext cx="3997847" cy="2243519"/>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875" y="830908"/>
            <a:ext cx="10972800" cy="1143000"/>
          </a:xfrm>
        </p:spPr>
        <p:txBody>
          <a:bodyPr>
            <a:normAutofit/>
          </a:bodyPr>
          <a:lstStyle/>
          <a:p>
            <a:r>
              <a:rPr lang="en-GB" sz="2400" u="sng" dirty="0">
                <a:solidFill>
                  <a:schemeClr val="bg1">
                    <a:lumMod val="65000"/>
                  </a:schemeClr>
                </a:solidFill>
                <a:latin typeface="Batang" panose="02030600000101010101" pitchFamily="18" charset="-127"/>
                <a:ea typeface="Batang" panose="02030600000101010101" pitchFamily="18" charset="-127"/>
              </a:rPr>
              <a:t>Middle Class Styling Boards </a:t>
            </a:r>
          </a:p>
        </p:txBody>
      </p:sp>
      <p:pic>
        <p:nvPicPr>
          <p:cNvPr id="8194" name="Picture 2" descr="To Work Stock Photo - Download Image Now - iStock"/>
          <p:cNvPicPr>
            <a:picLocks noChangeAspect="1" noChangeArrowheads="1"/>
          </p:cNvPicPr>
          <p:nvPr/>
        </p:nvPicPr>
        <p:blipFill>
          <a:blip r:embed="rId3">
            <a:alphaModFix amt="70000"/>
          </a:blip>
          <a:srcRect/>
          <a:stretch>
            <a:fillRect/>
          </a:stretch>
        </p:blipFill>
        <p:spPr bwMode="auto">
          <a:xfrm>
            <a:off x="2810023" y="1646140"/>
            <a:ext cx="3904859" cy="2603240"/>
          </a:xfrm>
          <a:prstGeom prst="rect">
            <a:avLst/>
          </a:prstGeom>
          <a:noFill/>
        </p:spPr>
      </p:pic>
      <p:sp>
        <p:nvSpPr>
          <p:cNvPr id="5" name="TextBox 4"/>
          <p:cNvSpPr txBox="1"/>
          <p:nvPr/>
        </p:nvSpPr>
        <p:spPr>
          <a:xfrm>
            <a:off x="6491191" y="4897709"/>
            <a:ext cx="2000250" cy="830997"/>
          </a:xfrm>
          <a:prstGeom prst="rect">
            <a:avLst/>
          </a:prstGeom>
          <a:noFill/>
        </p:spPr>
        <p:txBody>
          <a:bodyPr wrap="square" rtlCol="0">
            <a:spAutoFit/>
          </a:bodyPr>
          <a:lstStyle/>
          <a:p>
            <a:r>
              <a:rPr lang="en-GB" sz="1600" dirty="0">
                <a:solidFill>
                  <a:schemeClr val="bg1">
                    <a:lumMod val="65000"/>
                  </a:schemeClr>
                </a:solidFill>
                <a:latin typeface="Batang" panose="02030600000101010101" pitchFamily="18" charset="-127"/>
                <a:ea typeface="Batang" panose="02030600000101010101" pitchFamily="18" charset="-127"/>
              </a:rPr>
              <a:t>Normal basic work and nice family.</a:t>
            </a:r>
          </a:p>
        </p:txBody>
      </p:sp>
      <p:sp>
        <p:nvSpPr>
          <p:cNvPr id="6" name="TextBox 5"/>
          <p:cNvSpPr txBox="1"/>
          <p:nvPr/>
        </p:nvSpPr>
        <p:spPr>
          <a:xfrm>
            <a:off x="8391671" y="3313696"/>
            <a:ext cx="2743200" cy="1323439"/>
          </a:xfrm>
          <a:prstGeom prst="rect">
            <a:avLst/>
          </a:prstGeom>
          <a:noFill/>
        </p:spPr>
        <p:txBody>
          <a:bodyPr wrap="square" rtlCol="0">
            <a:spAutoFit/>
          </a:bodyPr>
          <a:lstStyle/>
          <a:p>
            <a:r>
              <a:rPr lang="en-GB" sz="1600" dirty="0">
                <a:solidFill>
                  <a:schemeClr val="bg1">
                    <a:lumMod val="65000"/>
                  </a:schemeClr>
                </a:solidFill>
                <a:latin typeface="Batang" panose="02030600000101010101" pitchFamily="18" charset="-127"/>
                <a:ea typeface="Batang" panose="02030600000101010101" pitchFamily="18" charset="-127"/>
              </a:rPr>
              <a:t>Is educated from collage and school</a:t>
            </a:r>
          </a:p>
          <a:p>
            <a:endParaRPr lang="en-GB" sz="1600" dirty="0">
              <a:solidFill>
                <a:schemeClr val="bg1">
                  <a:lumMod val="65000"/>
                </a:schemeClr>
              </a:solidFill>
              <a:latin typeface="Batang" panose="02030600000101010101" pitchFamily="18" charset="-127"/>
              <a:ea typeface="Batang" panose="02030600000101010101" pitchFamily="18" charset="-127"/>
            </a:endParaRPr>
          </a:p>
          <a:p>
            <a:r>
              <a:rPr lang="en-GB" sz="1600" dirty="0">
                <a:solidFill>
                  <a:schemeClr val="bg1">
                    <a:lumMod val="65000"/>
                  </a:schemeClr>
                </a:solidFill>
                <a:latin typeface="Batang" panose="02030600000101010101" pitchFamily="18" charset="-127"/>
                <a:ea typeface="Batang" panose="02030600000101010101" pitchFamily="18" charset="-127"/>
              </a:rPr>
              <a:t>Goes to restaurants, coffee shops and parties.</a:t>
            </a:r>
          </a:p>
        </p:txBody>
      </p:sp>
      <p:pic>
        <p:nvPicPr>
          <p:cNvPr id="8196" name="Picture 4" descr="Grammar Schools - Mentor Education - School Entrance Experts"/>
          <p:cNvPicPr>
            <a:picLocks noChangeAspect="1" noChangeArrowheads="1"/>
          </p:cNvPicPr>
          <p:nvPr/>
        </p:nvPicPr>
        <p:blipFill>
          <a:blip r:embed="rId4">
            <a:alphaModFix amt="70000"/>
          </a:blip>
          <a:srcRect/>
          <a:stretch>
            <a:fillRect/>
          </a:stretch>
        </p:blipFill>
        <p:spPr bwMode="auto">
          <a:xfrm>
            <a:off x="6308285" y="1306438"/>
            <a:ext cx="3074192" cy="2049462"/>
          </a:xfrm>
          <a:prstGeom prst="rect">
            <a:avLst/>
          </a:prstGeom>
          <a:noFill/>
        </p:spPr>
      </p:pic>
      <p:sp>
        <p:nvSpPr>
          <p:cNvPr id="9" name="TextBox 8"/>
          <p:cNvSpPr txBox="1"/>
          <p:nvPr/>
        </p:nvSpPr>
        <p:spPr>
          <a:xfrm>
            <a:off x="1908227" y="4263448"/>
            <a:ext cx="1883261" cy="584775"/>
          </a:xfrm>
          <a:prstGeom prst="rect">
            <a:avLst/>
          </a:prstGeom>
          <a:noFill/>
        </p:spPr>
        <p:txBody>
          <a:bodyPr wrap="square" rtlCol="0">
            <a:spAutoFit/>
          </a:bodyPr>
          <a:lstStyle/>
          <a:p>
            <a:pPr algn="r"/>
            <a:r>
              <a:rPr lang="en-GB" sz="1600" dirty="0">
                <a:solidFill>
                  <a:schemeClr val="bg1">
                    <a:lumMod val="65000"/>
                  </a:schemeClr>
                </a:solidFill>
                <a:latin typeface="Batang" panose="02030600000101010101" pitchFamily="18" charset="-127"/>
                <a:ea typeface="Batang" panose="02030600000101010101" pitchFamily="18" charset="-127"/>
              </a:rPr>
              <a:t>Nice family with a house and car </a:t>
            </a:r>
          </a:p>
        </p:txBody>
      </p:sp>
      <p:pic>
        <p:nvPicPr>
          <p:cNvPr id="8200" name="Picture 8" descr="Coffee Shop Stock Photos, Pictures &amp; Royalty-Free Images - iStock"/>
          <p:cNvPicPr>
            <a:picLocks noChangeAspect="1" noChangeArrowheads="1"/>
          </p:cNvPicPr>
          <p:nvPr/>
        </p:nvPicPr>
        <p:blipFill>
          <a:blip r:embed="rId5">
            <a:alphaModFix amt="70000"/>
          </a:blip>
          <a:srcRect l="15630"/>
          <a:stretch/>
        </p:blipFill>
        <p:spPr bwMode="auto">
          <a:xfrm>
            <a:off x="6124135" y="3116434"/>
            <a:ext cx="2295672" cy="1813984"/>
          </a:xfrm>
          <a:prstGeom prst="rect">
            <a:avLst/>
          </a:prstGeom>
          <a:noFill/>
        </p:spPr>
      </p:pic>
      <p:pic>
        <p:nvPicPr>
          <p:cNvPr id="8198" name="Picture 6" descr="Why Is America's Middle Class Shrinking? | theTrumpet.com"/>
          <p:cNvPicPr>
            <a:picLocks noChangeAspect="1" noChangeArrowheads="1"/>
          </p:cNvPicPr>
          <p:nvPr/>
        </p:nvPicPr>
        <p:blipFill>
          <a:blip r:embed="rId6" cstate="print">
            <a:alphaModFix amt="70000"/>
          </a:blip>
          <a:srcRect/>
          <a:stretch>
            <a:fillRect/>
          </a:stretch>
        </p:blipFill>
        <p:spPr bwMode="auto">
          <a:xfrm>
            <a:off x="3763352" y="4249380"/>
            <a:ext cx="2743200" cy="154305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7483" y="3898641"/>
            <a:ext cx="10972800" cy="1143000"/>
          </a:xfrm>
        </p:spPr>
        <p:txBody>
          <a:bodyPr>
            <a:normAutofit/>
          </a:bodyPr>
          <a:lstStyle/>
          <a:p>
            <a:r>
              <a:rPr lang="en-GB" sz="2400" u="sng" dirty="0">
                <a:solidFill>
                  <a:schemeClr val="bg1">
                    <a:lumMod val="65000"/>
                  </a:schemeClr>
                </a:solidFill>
                <a:latin typeface="Batang" panose="02030600000101010101" pitchFamily="18" charset="-127"/>
                <a:ea typeface="Batang" panose="02030600000101010101" pitchFamily="18" charset="-127"/>
              </a:rPr>
              <a:t>Middle Class Poses </a:t>
            </a:r>
          </a:p>
        </p:txBody>
      </p:sp>
      <p:sp>
        <p:nvSpPr>
          <p:cNvPr id="5" name="TextBox 4"/>
          <p:cNvSpPr txBox="1"/>
          <p:nvPr/>
        </p:nvSpPr>
        <p:spPr>
          <a:xfrm>
            <a:off x="6696272" y="1001973"/>
            <a:ext cx="1695450" cy="738664"/>
          </a:xfrm>
          <a:prstGeom prst="rect">
            <a:avLst/>
          </a:prstGeom>
          <a:noFill/>
        </p:spPr>
        <p:txBody>
          <a:bodyPr wrap="square" rtlCol="0">
            <a:spAutoFit/>
          </a:bodyPr>
          <a:lstStyle/>
          <a:p>
            <a:r>
              <a:rPr lang="en-GB" sz="1400" dirty="0">
                <a:solidFill>
                  <a:schemeClr val="bg1">
                    <a:lumMod val="65000"/>
                  </a:schemeClr>
                </a:solidFill>
                <a:latin typeface="Batang" panose="02030600000101010101" pitchFamily="18" charset="-127"/>
                <a:ea typeface="Batang" panose="02030600000101010101" pitchFamily="18" charset="-127"/>
              </a:rPr>
              <a:t>Happy and enjoying themselves</a:t>
            </a:r>
          </a:p>
        </p:txBody>
      </p:sp>
      <p:sp>
        <p:nvSpPr>
          <p:cNvPr id="7" name="TextBox 6"/>
          <p:cNvSpPr txBox="1"/>
          <p:nvPr/>
        </p:nvSpPr>
        <p:spPr>
          <a:xfrm>
            <a:off x="1314785" y="3534013"/>
            <a:ext cx="3261826" cy="3323987"/>
          </a:xfrm>
          <a:prstGeom prst="rect">
            <a:avLst/>
          </a:prstGeom>
          <a:noFill/>
        </p:spPr>
        <p:txBody>
          <a:bodyPr wrap="square" rtlCol="0">
            <a:spAutoFit/>
          </a:bodyPr>
          <a:lstStyle/>
          <a:p>
            <a:pPr algn="r"/>
            <a:r>
              <a:rPr lang="en-GB" sz="1400" dirty="0">
                <a:solidFill>
                  <a:schemeClr val="bg1">
                    <a:lumMod val="65000"/>
                  </a:schemeClr>
                </a:solidFill>
                <a:latin typeface="Batang" panose="02030600000101010101" pitchFamily="18" charset="-127"/>
                <a:ea typeface="Batang" panose="02030600000101010101" pitchFamily="18" charset="-127"/>
              </a:rPr>
              <a:t>Friendly and active people</a:t>
            </a:r>
          </a:p>
          <a:p>
            <a:pPr algn="r"/>
            <a:endParaRPr lang="en-GB" sz="1400" dirty="0">
              <a:solidFill>
                <a:schemeClr val="bg1">
                  <a:lumMod val="65000"/>
                </a:schemeClr>
              </a:solidFill>
              <a:latin typeface="Batang" panose="02030600000101010101" pitchFamily="18" charset="-127"/>
              <a:ea typeface="Batang" panose="02030600000101010101" pitchFamily="18" charset="-127"/>
            </a:endParaRPr>
          </a:p>
          <a:p>
            <a:pPr algn="r"/>
            <a:r>
              <a:rPr lang="en-GB" sz="1400" dirty="0">
                <a:solidFill>
                  <a:schemeClr val="bg1">
                    <a:lumMod val="65000"/>
                  </a:schemeClr>
                </a:solidFill>
                <a:latin typeface="Batang" panose="02030600000101010101" pitchFamily="18" charset="-127"/>
                <a:ea typeface="Batang" panose="02030600000101010101" pitchFamily="18" charset="-127"/>
              </a:rPr>
              <a:t>Busy  and bustling  </a:t>
            </a:r>
          </a:p>
          <a:p>
            <a:pPr algn="r"/>
            <a:endParaRPr lang="en-GB" sz="1400" dirty="0">
              <a:solidFill>
                <a:schemeClr val="bg1">
                  <a:lumMod val="65000"/>
                </a:schemeClr>
              </a:solidFill>
              <a:latin typeface="Batang" panose="02030600000101010101" pitchFamily="18" charset="-127"/>
              <a:ea typeface="Batang" panose="02030600000101010101" pitchFamily="18" charset="-127"/>
            </a:endParaRPr>
          </a:p>
          <a:p>
            <a:pPr algn="r"/>
            <a:r>
              <a:rPr lang="en-GB" sz="1400" dirty="0">
                <a:solidFill>
                  <a:schemeClr val="bg1">
                    <a:lumMod val="65000"/>
                  </a:schemeClr>
                </a:solidFill>
                <a:latin typeface="Batang" panose="02030600000101010101" pitchFamily="18" charset="-127"/>
                <a:ea typeface="Batang" panose="02030600000101010101" pitchFamily="18" charset="-127"/>
              </a:rPr>
              <a:t>Volunteering in their community.</a:t>
            </a:r>
          </a:p>
          <a:p>
            <a:pPr algn="r"/>
            <a:endParaRPr lang="en-GB" sz="1400" dirty="0">
              <a:solidFill>
                <a:schemeClr val="bg1">
                  <a:lumMod val="65000"/>
                </a:schemeClr>
              </a:solidFill>
              <a:latin typeface="Batang" panose="02030600000101010101" pitchFamily="18" charset="-127"/>
              <a:ea typeface="Batang" panose="02030600000101010101" pitchFamily="18" charset="-127"/>
            </a:endParaRPr>
          </a:p>
          <a:p>
            <a:pPr algn="r"/>
            <a:r>
              <a:rPr lang="en-GB" sz="1400" dirty="0">
                <a:solidFill>
                  <a:schemeClr val="bg1">
                    <a:lumMod val="65000"/>
                  </a:schemeClr>
                </a:solidFill>
                <a:latin typeface="Batang" panose="02030600000101010101" pitchFamily="18" charset="-127"/>
                <a:ea typeface="Batang" panose="02030600000101010101" pitchFamily="18" charset="-127"/>
              </a:rPr>
              <a:t>Have the basic needs that human needs= Food, shelter, clothes </a:t>
            </a:r>
            <a:r>
              <a:rPr lang="en-GB" sz="1400" dirty="0" err="1">
                <a:solidFill>
                  <a:schemeClr val="bg1">
                    <a:lumMod val="65000"/>
                  </a:schemeClr>
                </a:solidFill>
                <a:latin typeface="Batang" panose="02030600000101010101" pitchFamily="18" charset="-127"/>
                <a:ea typeface="Batang" panose="02030600000101010101" pitchFamily="18" charset="-127"/>
              </a:rPr>
              <a:t>ect</a:t>
            </a:r>
            <a:r>
              <a:rPr lang="en-GB" sz="1400" dirty="0">
                <a:solidFill>
                  <a:schemeClr val="bg1">
                    <a:lumMod val="65000"/>
                  </a:schemeClr>
                </a:solidFill>
                <a:latin typeface="Batang" panose="02030600000101010101" pitchFamily="18" charset="-127"/>
                <a:ea typeface="Batang" panose="02030600000101010101" pitchFamily="18" charset="-127"/>
              </a:rPr>
              <a:t>.</a:t>
            </a:r>
          </a:p>
          <a:p>
            <a:pPr algn="r"/>
            <a:endParaRPr lang="en-GB" sz="1400" dirty="0">
              <a:solidFill>
                <a:schemeClr val="bg1">
                  <a:lumMod val="65000"/>
                </a:schemeClr>
              </a:solidFill>
              <a:latin typeface="Batang" panose="02030600000101010101" pitchFamily="18" charset="-127"/>
              <a:ea typeface="Batang" panose="02030600000101010101" pitchFamily="18" charset="-127"/>
            </a:endParaRPr>
          </a:p>
          <a:p>
            <a:pPr algn="r"/>
            <a:endParaRPr lang="en-GB" sz="1400" dirty="0">
              <a:solidFill>
                <a:schemeClr val="bg1">
                  <a:lumMod val="65000"/>
                </a:schemeClr>
              </a:solidFill>
              <a:latin typeface="Batang" panose="02030600000101010101" pitchFamily="18" charset="-127"/>
              <a:ea typeface="Batang" panose="02030600000101010101" pitchFamily="18" charset="-127"/>
            </a:endParaRPr>
          </a:p>
          <a:p>
            <a:pPr algn="r"/>
            <a:endParaRPr lang="en-GB" sz="1400" dirty="0">
              <a:solidFill>
                <a:schemeClr val="bg1">
                  <a:lumMod val="65000"/>
                </a:schemeClr>
              </a:solidFill>
              <a:latin typeface="Batang" panose="02030600000101010101" pitchFamily="18" charset="-127"/>
              <a:ea typeface="Batang" panose="02030600000101010101" pitchFamily="18" charset="-127"/>
            </a:endParaRPr>
          </a:p>
          <a:p>
            <a:pPr algn="r"/>
            <a:r>
              <a:rPr lang="en-GB" sz="1400" dirty="0">
                <a:solidFill>
                  <a:schemeClr val="bg1">
                    <a:lumMod val="65000"/>
                  </a:schemeClr>
                </a:solidFill>
                <a:latin typeface="Batang" panose="02030600000101010101" pitchFamily="18" charset="-127"/>
                <a:ea typeface="Batang" panose="02030600000101010101" pitchFamily="18" charset="-127"/>
              </a:rPr>
              <a:t> </a:t>
            </a:r>
          </a:p>
          <a:p>
            <a:pPr algn="r"/>
            <a:endParaRPr lang="en-GB" sz="1400" dirty="0">
              <a:solidFill>
                <a:schemeClr val="bg1">
                  <a:lumMod val="65000"/>
                </a:schemeClr>
              </a:solidFill>
              <a:latin typeface="Batang" panose="02030600000101010101" pitchFamily="18" charset="-127"/>
              <a:ea typeface="Batang" panose="02030600000101010101" pitchFamily="18" charset="-127"/>
            </a:endParaRPr>
          </a:p>
          <a:p>
            <a:pPr algn="r"/>
            <a:endParaRPr lang="en-GB" sz="1400" dirty="0">
              <a:solidFill>
                <a:schemeClr val="bg1">
                  <a:lumMod val="65000"/>
                </a:schemeClr>
              </a:solidFill>
              <a:latin typeface="Batang" panose="02030600000101010101" pitchFamily="18" charset="-127"/>
              <a:ea typeface="Batang" panose="02030600000101010101" pitchFamily="18" charset="-127"/>
            </a:endParaRPr>
          </a:p>
          <a:p>
            <a:pPr algn="r"/>
            <a:endParaRPr lang="en-GB" sz="1400" dirty="0">
              <a:solidFill>
                <a:schemeClr val="bg1">
                  <a:lumMod val="65000"/>
                </a:schemeClr>
              </a:solidFill>
              <a:latin typeface="Batang" panose="02030600000101010101" pitchFamily="18" charset="-127"/>
              <a:ea typeface="Batang" panose="02030600000101010101" pitchFamily="18" charset="-127"/>
            </a:endParaRPr>
          </a:p>
        </p:txBody>
      </p:sp>
      <p:pic>
        <p:nvPicPr>
          <p:cNvPr id="7176" name="Picture 8" descr="Raw Images - Final (Troy Fea - Screen 2022) — Are.na"/>
          <p:cNvPicPr>
            <a:picLocks noChangeAspect="1" noChangeArrowheads="1"/>
          </p:cNvPicPr>
          <p:nvPr/>
        </p:nvPicPr>
        <p:blipFill>
          <a:blip r:embed="rId3" cstate="print">
            <a:alphaModFix amt="70000"/>
          </a:blip>
          <a:srcRect r="27967"/>
          <a:stretch/>
        </p:blipFill>
        <p:spPr bwMode="auto">
          <a:xfrm>
            <a:off x="3964036" y="1361206"/>
            <a:ext cx="2732236" cy="2133598"/>
          </a:xfrm>
          <a:prstGeom prst="rect">
            <a:avLst/>
          </a:prstGeom>
          <a:noFill/>
        </p:spPr>
      </p:pic>
      <p:pic>
        <p:nvPicPr>
          <p:cNvPr id="7170" name="Picture 2" descr="Young Millennial Female Enjoying Music in Earphones Outdoors Stock ..."/>
          <p:cNvPicPr>
            <a:picLocks noChangeAspect="1" noChangeArrowheads="1"/>
          </p:cNvPicPr>
          <p:nvPr/>
        </p:nvPicPr>
        <p:blipFill>
          <a:blip r:embed="rId4">
            <a:alphaModFix amt="70000"/>
          </a:blip>
          <a:srcRect l="18298" r="15825" b="4598"/>
          <a:stretch/>
        </p:blipFill>
        <p:spPr bwMode="auto">
          <a:xfrm>
            <a:off x="4565803" y="3292339"/>
            <a:ext cx="2496415" cy="2413228"/>
          </a:xfrm>
          <a:prstGeom prst="rect">
            <a:avLst/>
          </a:prstGeom>
          <a:noFill/>
        </p:spPr>
      </p:pic>
      <p:pic>
        <p:nvPicPr>
          <p:cNvPr id="7172" name="Picture 4" descr="Landmark GOC: Transforming Spaces on Dwarka Expressway, Gurugram"/>
          <p:cNvPicPr>
            <a:picLocks noChangeAspect="1" noChangeArrowheads="1"/>
          </p:cNvPicPr>
          <p:nvPr/>
        </p:nvPicPr>
        <p:blipFill>
          <a:blip r:embed="rId5">
            <a:alphaModFix amt="70000"/>
            <a:extLst>
              <a:ext uri="{BEBA8EAE-BF5A-486C-A8C5-ECC9F3942E4B}">
                <a14:imgProps xmlns:a14="http://schemas.microsoft.com/office/drawing/2010/main" xmlns="">
                  <a14:imgLayer r:embed="rId6">
                    <a14:imgEffect>
                      <a14:backgroundRemoval t="4719" b="73503" l="2703" r="99509">
                        <a14:foregroundMark x1="13268" y1="49365" x2="9091" y2="73684"/>
                        <a14:foregroundMark x1="77150" y1="47913" x2="55037" y2="71688"/>
                        <a14:foregroundMark x1="59459" y1="41924" x2="34889" y2="66606"/>
                        <a14:foregroundMark x1="36855" y1="38657" x2="20147" y2="73321"/>
                        <a14:foregroundMark x1="49877" y1="12886" x2="42260" y2="34846"/>
                        <a14:foregroundMark x1="42260" y1="34846" x2="42506" y2="39020"/>
                        <a14:foregroundMark x1="93857" y1="11434" x2="75184" y2="63884"/>
                        <a14:foregroundMark x1="95823" y1="17060" x2="95823" y2="70962"/>
                        <a14:foregroundMark x1="87715" y1="69873" x2="46929" y2="62069"/>
                        <a14:foregroundMark x1="25307" y1="68784" x2="65111" y2="66243"/>
                        <a14:foregroundMark x1="31204" y1="68421" x2="55774" y2="68603"/>
                        <a14:foregroundMark x1="55774" y1="68603" x2="88698" y2="67695"/>
                        <a14:foregroundMark x1="88698" y1="67695" x2="96314" y2="67695"/>
                        <a14:foregroundMark x1="93120" y1="62432" x2="98280" y2="42468"/>
                        <a14:foregroundMark x1="98280" y1="42468" x2="99754" y2="70599"/>
                        <a14:foregroundMark x1="99754" y1="70599" x2="99754" y2="70599"/>
                        <a14:foregroundMark x1="34889" y1="36116" x2="4177" y2="59710"/>
                        <a14:foregroundMark x1="4177" y1="59710" x2="3194" y2="60980"/>
                        <a14:foregroundMark x1="25307" y1="70236" x2="74201" y2="71325"/>
                        <a14:foregroundMark x1="88698" y1="10708" x2="96806" y2="14882"/>
                        <a14:foregroundMark x1="95823" y1="5808" x2="96806" y2="16334"/>
                        <a14:foregroundMark x1="99263" y1="4719" x2="84767" y2="11252"/>
                        <a14:foregroundMark x1="84767" y1="11252" x2="84275" y2="13430"/>
                        <a14:foregroundMark x1="84275" y1="7441" x2="91155" y2="9982"/>
                        <a14:foregroundMark x1="83784" y1="7441" x2="85749" y2="7441"/>
                        <a14:backgroundMark x1="43489" y1="4719" x2="37838" y2="18512"/>
                      </a14:backgroundRemoval>
                    </a14:imgEffect>
                  </a14:imgLayer>
                </a14:imgProps>
              </a:ext>
            </a:extLst>
          </a:blip>
          <a:srcRect r="325" b="30260"/>
          <a:stretch/>
        </p:blipFill>
        <p:spPr bwMode="auto">
          <a:xfrm flipH="1">
            <a:off x="6564679" y="1534864"/>
            <a:ext cx="2983913" cy="2768402"/>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531" y="103188"/>
            <a:ext cx="10972800" cy="1143000"/>
          </a:xfrm>
        </p:spPr>
        <p:txBody>
          <a:bodyPr>
            <a:normAutofit/>
          </a:bodyPr>
          <a:lstStyle/>
          <a:p>
            <a:r>
              <a:rPr lang="en-GB" sz="2000" u="sng"/>
              <a:t>High End Class Character Boards </a:t>
            </a:r>
          </a:p>
        </p:txBody>
      </p:sp>
      <p:sp>
        <p:nvSpPr>
          <p:cNvPr id="3" name="Content Placeholder 2"/>
          <p:cNvSpPr>
            <a:spLocks noGrp="1"/>
          </p:cNvSpPr>
          <p:nvPr>
            <p:ph idx="1"/>
          </p:nvPr>
        </p:nvSpPr>
        <p:spPr>
          <a:xfrm>
            <a:off x="1291830" y="1267312"/>
            <a:ext cx="2703561" cy="4525963"/>
          </a:xfrm>
        </p:spPr>
        <p:txBody>
          <a:bodyPr>
            <a:normAutofit/>
          </a:bodyPr>
          <a:lstStyle/>
          <a:p>
            <a:pPr algn="r"/>
            <a:r>
              <a:rPr lang="en-GB" sz="1800" dirty="0">
                <a:solidFill>
                  <a:schemeClr val="bg1">
                    <a:lumMod val="65000"/>
                  </a:schemeClr>
                </a:solidFill>
                <a:latin typeface="Batang" panose="02030600000101010101" pitchFamily="18" charset="-127"/>
                <a:ea typeface="Batang" panose="02030600000101010101" pitchFamily="18" charset="-127"/>
              </a:rPr>
              <a:t> Confidence </a:t>
            </a:r>
          </a:p>
          <a:p>
            <a:pPr algn="r"/>
            <a:r>
              <a:rPr lang="en-GB" sz="1800" dirty="0">
                <a:solidFill>
                  <a:schemeClr val="bg1">
                    <a:lumMod val="65000"/>
                  </a:schemeClr>
                </a:solidFill>
                <a:latin typeface="Batang" panose="02030600000101010101" pitchFamily="18" charset="-127"/>
                <a:ea typeface="Batang" panose="02030600000101010101" pitchFamily="18" charset="-127"/>
              </a:rPr>
              <a:t>Hard – working</a:t>
            </a:r>
          </a:p>
          <a:p>
            <a:pPr algn="r"/>
            <a:r>
              <a:rPr lang="en-GB" sz="1800" dirty="0">
                <a:solidFill>
                  <a:schemeClr val="bg1">
                    <a:lumMod val="65000"/>
                  </a:schemeClr>
                </a:solidFill>
                <a:latin typeface="Batang" panose="02030600000101010101" pitchFamily="18" charset="-127"/>
                <a:ea typeface="Batang" panose="02030600000101010101" pitchFamily="18" charset="-127"/>
              </a:rPr>
              <a:t>Resilience</a:t>
            </a:r>
          </a:p>
          <a:p>
            <a:pPr algn="r"/>
            <a:r>
              <a:rPr lang="en-GB" sz="1800" dirty="0">
                <a:solidFill>
                  <a:schemeClr val="bg1">
                    <a:lumMod val="65000"/>
                  </a:schemeClr>
                </a:solidFill>
                <a:latin typeface="Batang" panose="02030600000101010101" pitchFamily="18" charset="-127"/>
                <a:ea typeface="Batang" panose="02030600000101010101" pitchFamily="18" charset="-127"/>
              </a:rPr>
              <a:t>Action taker</a:t>
            </a:r>
          </a:p>
          <a:p>
            <a:pPr algn="r"/>
            <a:r>
              <a:rPr lang="en-GB" sz="1800" dirty="0">
                <a:solidFill>
                  <a:schemeClr val="bg1">
                    <a:lumMod val="65000"/>
                  </a:schemeClr>
                </a:solidFill>
                <a:latin typeface="Batang" panose="02030600000101010101" pitchFamily="18" charset="-127"/>
                <a:ea typeface="Batang" panose="02030600000101010101" pitchFamily="18" charset="-127"/>
              </a:rPr>
              <a:t>Change </a:t>
            </a:r>
          </a:p>
          <a:p>
            <a:pPr algn="r"/>
            <a:r>
              <a:rPr lang="en-GB" sz="1800" dirty="0">
                <a:solidFill>
                  <a:schemeClr val="bg1">
                    <a:lumMod val="65000"/>
                  </a:schemeClr>
                </a:solidFill>
                <a:latin typeface="Batang" panose="02030600000101010101" pitchFamily="18" charset="-127"/>
                <a:ea typeface="Batang" panose="02030600000101010101" pitchFamily="18" charset="-127"/>
              </a:rPr>
              <a:t>Strong</a:t>
            </a:r>
          </a:p>
          <a:p>
            <a:pPr algn="r"/>
            <a:r>
              <a:rPr lang="en-GB" sz="1800" dirty="0">
                <a:solidFill>
                  <a:schemeClr val="bg1">
                    <a:lumMod val="65000"/>
                  </a:schemeClr>
                </a:solidFill>
                <a:latin typeface="Batang" panose="02030600000101010101" pitchFamily="18" charset="-127"/>
                <a:ea typeface="Batang" panose="02030600000101010101" pitchFamily="18" charset="-127"/>
              </a:rPr>
              <a:t> Ambition</a:t>
            </a:r>
          </a:p>
          <a:p>
            <a:pPr algn="r"/>
            <a:r>
              <a:rPr lang="en-GB" sz="1800" dirty="0">
                <a:solidFill>
                  <a:schemeClr val="bg1">
                    <a:lumMod val="65000"/>
                  </a:schemeClr>
                </a:solidFill>
                <a:latin typeface="Batang" panose="02030600000101010101" pitchFamily="18" charset="-127"/>
                <a:ea typeface="Batang" panose="02030600000101010101" pitchFamily="18" charset="-127"/>
              </a:rPr>
              <a:t>Smart</a:t>
            </a:r>
          </a:p>
          <a:p>
            <a:pPr algn="r"/>
            <a:r>
              <a:rPr lang="en-GB" sz="1800" dirty="0">
                <a:solidFill>
                  <a:schemeClr val="bg1">
                    <a:lumMod val="65000"/>
                  </a:schemeClr>
                </a:solidFill>
                <a:latin typeface="Batang" panose="02030600000101010101" pitchFamily="18" charset="-127"/>
                <a:ea typeface="Batang" panose="02030600000101010101" pitchFamily="18" charset="-127"/>
              </a:rPr>
              <a:t>Brave </a:t>
            </a:r>
          </a:p>
          <a:p>
            <a:pPr algn="r"/>
            <a:r>
              <a:rPr lang="en-GB" sz="1800" dirty="0">
                <a:solidFill>
                  <a:schemeClr val="bg1">
                    <a:lumMod val="65000"/>
                  </a:schemeClr>
                </a:solidFill>
                <a:latin typeface="Batang" panose="02030600000101010101" pitchFamily="18" charset="-127"/>
                <a:ea typeface="Batang" panose="02030600000101010101" pitchFamily="18" charset="-127"/>
              </a:rPr>
              <a:t> Unique/different</a:t>
            </a:r>
          </a:p>
          <a:p>
            <a:pPr algn="r"/>
            <a:r>
              <a:rPr lang="en-GB" sz="1800" dirty="0">
                <a:solidFill>
                  <a:schemeClr val="bg1">
                    <a:lumMod val="65000"/>
                  </a:schemeClr>
                </a:solidFill>
                <a:latin typeface="Batang" panose="02030600000101010101" pitchFamily="18" charset="-127"/>
                <a:ea typeface="Batang" panose="02030600000101010101" pitchFamily="18" charset="-127"/>
              </a:rPr>
              <a:t>Success</a:t>
            </a:r>
          </a:p>
          <a:p>
            <a:pPr algn="r"/>
            <a:r>
              <a:rPr lang="en-GB" sz="1800" dirty="0">
                <a:solidFill>
                  <a:schemeClr val="bg1">
                    <a:lumMod val="65000"/>
                  </a:schemeClr>
                </a:solidFill>
                <a:latin typeface="Batang" panose="02030600000101010101" pitchFamily="18" charset="-127"/>
                <a:ea typeface="Batang" panose="02030600000101010101" pitchFamily="18" charset="-127"/>
              </a:rPr>
              <a:t>Snobby</a:t>
            </a:r>
          </a:p>
          <a:p>
            <a:pPr algn="r"/>
            <a:endParaRPr lang="en-GB" sz="1800" dirty="0">
              <a:solidFill>
                <a:schemeClr val="bg1">
                  <a:lumMod val="65000"/>
                </a:schemeClr>
              </a:solidFill>
              <a:latin typeface="Batang" panose="02030600000101010101" pitchFamily="18" charset="-127"/>
              <a:ea typeface="Batang" panose="02030600000101010101" pitchFamily="18" charset="-127"/>
            </a:endParaRPr>
          </a:p>
        </p:txBody>
      </p:sp>
      <p:pic>
        <p:nvPicPr>
          <p:cNvPr id="6146" name="Picture 2" descr="RICH"/>
          <p:cNvPicPr>
            <a:picLocks noChangeAspect="1" noChangeArrowheads="1"/>
          </p:cNvPicPr>
          <p:nvPr/>
        </p:nvPicPr>
        <p:blipFill>
          <a:blip r:embed="rId3">
            <a:alphaModFix amt="70000"/>
          </a:blip>
          <a:srcRect/>
          <a:stretch>
            <a:fillRect/>
          </a:stretch>
        </p:blipFill>
        <p:spPr bwMode="auto">
          <a:xfrm>
            <a:off x="6381298" y="1550481"/>
            <a:ext cx="3274217" cy="2182812"/>
          </a:xfrm>
          <a:prstGeom prst="rect">
            <a:avLst/>
          </a:prstGeom>
          <a:noFill/>
        </p:spPr>
      </p:pic>
      <p:pic>
        <p:nvPicPr>
          <p:cNvPr id="6148" name="Picture 4" descr="8 Habits of the Wealthy and Successful People | The Rich Times"/>
          <p:cNvPicPr>
            <a:picLocks noChangeAspect="1" noChangeArrowheads="1"/>
          </p:cNvPicPr>
          <p:nvPr/>
        </p:nvPicPr>
        <p:blipFill>
          <a:blip r:embed="rId4">
            <a:alphaModFix amt="70000"/>
          </a:blip>
          <a:srcRect/>
          <a:stretch>
            <a:fillRect/>
          </a:stretch>
        </p:blipFill>
        <p:spPr bwMode="auto">
          <a:xfrm>
            <a:off x="4137613" y="1711912"/>
            <a:ext cx="2457902" cy="2841625"/>
          </a:xfrm>
          <a:prstGeom prst="rect">
            <a:avLst/>
          </a:prstGeom>
          <a:noFill/>
        </p:spPr>
      </p:pic>
      <p:pic>
        <p:nvPicPr>
          <p:cNvPr id="6152" name="Picture 8" descr="Rich People Vacations"/>
          <p:cNvPicPr>
            <a:picLocks noChangeAspect="1" noChangeArrowheads="1"/>
          </p:cNvPicPr>
          <p:nvPr/>
        </p:nvPicPr>
        <p:blipFill>
          <a:blip r:embed="rId5" cstate="print">
            <a:alphaModFix amt="70000"/>
          </a:blip>
          <a:srcRect l="14597"/>
          <a:stretch/>
        </p:blipFill>
        <p:spPr bwMode="auto">
          <a:xfrm>
            <a:off x="6334157" y="3530294"/>
            <a:ext cx="3107141" cy="2046486"/>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9353" y="942102"/>
            <a:ext cx="10972800" cy="1143000"/>
          </a:xfrm>
        </p:spPr>
        <p:txBody>
          <a:bodyPr>
            <a:normAutofit/>
          </a:bodyPr>
          <a:lstStyle/>
          <a:p>
            <a:r>
              <a:rPr lang="en-GB" sz="2400" u="sng" dirty="0">
                <a:solidFill>
                  <a:schemeClr val="bg1">
                    <a:lumMod val="65000"/>
                  </a:schemeClr>
                </a:solidFill>
                <a:latin typeface="Batang" panose="02030600000101010101" pitchFamily="18" charset="-127"/>
                <a:ea typeface="Batang" panose="02030600000101010101" pitchFamily="18" charset="-127"/>
              </a:rPr>
              <a:t>High End Class Poses </a:t>
            </a:r>
          </a:p>
        </p:txBody>
      </p:sp>
      <p:pic>
        <p:nvPicPr>
          <p:cNvPr id="4098" name="Picture 2" descr="#rich #girl #fashion #editorial outfit, inspiration, McDonalds ..."/>
          <p:cNvPicPr>
            <a:picLocks noChangeAspect="1" noChangeArrowheads="1"/>
          </p:cNvPicPr>
          <p:nvPr/>
        </p:nvPicPr>
        <p:blipFill>
          <a:blip r:embed="rId3">
            <a:alphaModFix amt="70000"/>
          </a:blip>
          <a:srcRect/>
          <a:stretch>
            <a:fillRect/>
          </a:stretch>
        </p:blipFill>
        <p:spPr bwMode="auto">
          <a:xfrm>
            <a:off x="3978685" y="1439388"/>
            <a:ext cx="2144864" cy="2681081"/>
          </a:xfrm>
          <a:prstGeom prst="rect">
            <a:avLst/>
          </a:prstGeom>
          <a:noFill/>
        </p:spPr>
      </p:pic>
      <p:sp>
        <p:nvSpPr>
          <p:cNvPr id="5" name="TextBox 4"/>
          <p:cNvSpPr txBox="1"/>
          <p:nvPr/>
        </p:nvSpPr>
        <p:spPr>
          <a:xfrm>
            <a:off x="3699804" y="5919110"/>
            <a:ext cx="170763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Wider and more open  body poses</a:t>
            </a:r>
          </a:p>
        </p:txBody>
      </p:sp>
      <p:pic>
        <p:nvPicPr>
          <p:cNvPr id="4100" name="Picture 4" descr="Prom Photoshoot, Rich Girl Aesthetic, Parisian Aesthetic, Korean ..."/>
          <p:cNvPicPr>
            <a:picLocks noChangeAspect="1" noChangeArrowheads="1"/>
          </p:cNvPicPr>
          <p:nvPr/>
        </p:nvPicPr>
        <p:blipFill>
          <a:blip r:embed="rId4" cstate="print">
            <a:alphaModFix amt="70000"/>
          </a:blip>
          <a:srcRect/>
          <a:stretch>
            <a:fillRect/>
          </a:stretch>
        </p:blipFill>
        <p:spPr bwMode="auto">
          <a:xfrm>
            <a:off x="5924553" y="1743075"/>
            <a:ext cx="2714856" cy="3371850"/>
          </a:xfrm>
          <a:prstGeom prst="rect">
            <a:avLst/>
          </a:prstGeom>
          <a:noFill/>
        </p:spPr>
      </p:pic>
      <p:sp>
        <p:nvSpPr>
          <p:cNvPr id="7" name="TextBox 6"/>
          <p:cNvSpPr txBox="1"/>
          <p:nvPr/>
        </p:nvSpPr>
        <p:spPr>
          <a:xfrm>
            <a:off x="6166085" y="5095446"/>
            <a:ext cx="292164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Very confident poses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And striking them in a unique way  </a:t>
            </a:r>
          </a:p>
        </p:txBody>
      </p:sp>
      <p:pic>
        <p:nvPicPr>
          <p:cNvPr id="4102" name="Picture 6" descr="Mens Luxury Lifestyle, Rich Lifestyle, Lifestyle Fashion, Billionaire ..."/>
          <p:cNvPicPr>
            <a:picLocks noChangeAspect="1" noChangeArrowheads="1"/>
          </p:cNvPicPr>
          <p:nvPr/>
        </p:nvPicPr>
        <p:blipFill>
          <a:blip r:embed="rId5" cstate="print">
            <a:alphaModFix amt="70000"/>
          </a:blip>
          <a:srcRect/>
          <a:stretch>
            <a:fillRect/>
          </a:stretch>
        </p:blipFill>
        <p:spPr bwMode="auto">
          <a:xfrm>
            <a:off x="4177681" y="3873815"/>
            <a:ext cx="1988404" cy="2111758"/>
          </a:xfrm>
          <a:prstGeom prst="rect">
            <a:avLst/>
          </a:prstGeom>
          <a:noFill/>
        </p:spPr>
      </p:pic>
      <p:sp>
        <p:nvSpPr>
          <p:cNvPr id="9" name="TextBox 8"/>
          <p:cNvSpPr txBox="1"/>
          <p:nvPr/>
        </p:nvSpPr>
        <p:spPr>
          <a:xfrm>
            <a:off x="2189277" y="4032922"/>
            <a:ext cx="1988404" cy="116955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The poses are all about ME </a:t>
            </a:r>
            <a:r>
              <a:rPr kumimoji="0" lang="en-GB" sz="1400" b="0" i="0" u="none" strike="noStrike" kern="1200" cap="none" spc="0" normalizeH="0" baseline="0" noProof="0" dirty="0" err="1">
                <a:ln>
                  <a:noFill/>
                </a:ln>
                <a:solidFill>
                  <a:schemeClr val="bg1">
                    <a:lumMod val="65000"/>
                  </a:schemeClr>
                </a:solidFill>
                <a:effectLst/>
                <a:uLnTx/>
                <a:uFillTx/>
                <a:latin typeface="Batang" panose="02030600000101010101" pitchFamily="18" charset="-127"/>
                <a:ea typeface="Batang" panose="02030600000101010101" pitchFamily="18" charset="-127"/>
              </a:rPr>
              <a:t>ME</a:t>
            </a:r>
            <a:r>
              <a:rPr kumimoji="0" lang="en-GB" sz="14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 </a:t>
            </a:r>
            <a:r>
              <a:rPr kumimoji="0" lang="en-GB" sz="1400" b="0" i="0" u="none" strike="noStrike" kern="1200" cap="none" spc="0" normalizeH="0" baseline="0" noProof="0" dirty="0" err="1">
                <a:ln>
                  <a:noFill/>
                </a:ln>
                <a:solidFill>
                  <a:schemeClr val="bg1">
                    <a:lumMod val="65000"/>
                  </a:schemeClr>
                </a:solidFill>
                <a:effectLst/>
                <a:uLnTx/>
                <a:uFillTx/>
                <a:latin typeface="Batang" panose="02030600000101010101" pitchFamily="18" charset="-127"/>
                <a:ea typeface="Batang" panose="02030600000101010101" pitchFamily="18" charset="-127"/>
              </a:rPr>
              <a:t>ME</a:t>
            </a:r>
            <a:r>
              <a:rPr kumimoji="0" lang="en-GB" sz="14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 and shock value poses  to get others attention</a:t>
            </a:r>
          </a:p>
        </p:txBody>
      </p:sp>
      <p:sp>
        <p:nvSpPr>
          <p:cNvPr id="10" name="TextBox 9"/>
          <p:cNvSpPr txBox="1"/>
          <p:nvPr/>
        </p:nvSpPr>
        <p:spPr>
          <a:xfrm>
            <a:off x="8639409" y="1743075"/>
            <a:ext cx="174687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Not really caring and shows off their clothes and themselves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9493" y="3898606"/>
            <a:ext cx="4201499" cy="1143000"/>
          </a:xfrm>
        </p:spPr>
        <p:txBody>
          <a:bodyPr>
            <a:noAutofit/>
          </a:bodyPr>
          <a:lstStyle/>
          <a:p>
            <a:pPr algn="l"/>
            <a:r>
              <a:rPr lang="en-GB" sz="2400" u="sng" dirty="0">
                <a:solidFill>
                  <a:schemeClr val="bg1">
                    <a:lumMod val="65000"/>
                  </a:schemeClr>
                </a:solidFill>
                <a:latin typeface="Batang" panose="02030600000101010101" pitchFamily="18" charset="-127"/>
                <a:ea typeface="Batang" panose="02030600000101010101" pitchFamily="18" charset="-127"/>
              </a:rPr>
              <a:t>Mood board of Character 2</a:t>
            </a:r>
            <a:br>
              <a:rPr lang="en-GB" sz="2400" u="sng" dirty="0">
                <a:solidFill>
                  <a:schemeClr val="bg1">
                    <a:lumMod val="65000"/>
                  </a:schemeClr>
                </a:solidFill>
                <a:latin typeface="Batang" panose="02030600000101010101" pitchFamily="18" charset="-127"/>
                <a:ea typeface="Batang" panose="02030600000101010101" pitchFamily="18" charset="-127"/>
              </a:rPr>
            </a:br>
            <a:r>
              <a:rPr lang="en-GB" sz="2400" u="sng" dirty="0">
                <a:solidFill>
                  <a:schemeClr val="bg1">
                    <a:lumMod val="65000"/>
                  </a:schemeClr>
                </a:solidFill>
                <a:latin typeface="Batang" panose="02030600000101010101" pitchFamily="18" charset="-127"/>
                <a:ea typeface="Batang" panose="02030600000101010101" pitchFamily="18" charset="-127"/>
              </a:rPr>
              <a:t>Successful Female)</a:t>
            </a:r>
          </a:p>
        </p:txBody>
      </p:sp>
      <p:pic>
        <p:nvPicPr>
          <p:cNvPr id="4" name="Picture 6" descr="How to become a confident woman"/>
          <p:cNvPicPr>
            <a:picLocks noChangeAspect="1" noChangeArrowheads="1"/>
          </p:cNvPicPr>
          <p:nvPr/>
        </p:nvPicPr>
        <p:blipFill>
          <a:blip r:embed="rId3" cstate="print">
            <a:alphaModFix amt="70000"/>
          </a:blip>
          <a:srcRect r="30360"/>
          <a:stretch>
            <a:fillRect/>
          </a:stretch>
        </p:blipFill>
        <p:spPr bwMode="auto">
          <a:xfrm>
            <a:off x="4092495" y="1260090"/>
            <a:ext cx="2722753" cy="2368647"/>
          </a:xfrm>
          <a:prstGeom prst="rect">
            <a:avLst/>
          </a:prstGeom>
        </p:spPr>
      </p:pic>
      <p:pic>
        <p:nvPicPr>
          <p:cNvPr id="3074" name="Picture 2" descr="6 Secrets of Successful Women | Business women, Black successful women ..."/>
          <p:cNvPicPr>
            <a:picLocks noChangeAspect="1" noChangeArrowheads="1"/>
          </p:cNvPicPr>
          <p:nvPr/>
        </p:nvPicPr>
        <p:blipFill>
          <a:blip r:embed="rId4">
            <a:alphaModFix amt="70000"/>
          </a:blip>
          <a:srcRect l="15158" t="18674" r="28569" b="28115"/>
          <a:stretch/>
        </p:blipFill>
        <p:spPr bwMode="auto">
          <a:xfrm>
            <a:off x="6591558" y="1485289"/>
            <a:ext cx="2722753" cy="2574558"/>
          </a:xfrm>
          <a:prstGeom prst="rect">
            <a:avLst/>
          </a:prstGeom>
        </p:spPr>
      </p:pic>
      <p:pic>
        <p:nvPicPr>
          <p:cNvPr id="3080" name="Picture 8" descr="Premium Photo | Confident beautiful woman leaves work in afternoon in ..."/>
          <p:cNvPicPr>
            <a:picLocks noChangeAspect="1" noChangeArrowheads="1"/>
          </p:cNvPicPr>
          <p:nvPr/>
        </p:nvPicPr>
        <p:blipFill>
          <a:blip r:embed="rId5">
            <a:alphaModFix amt="85000"/>
            <a:extLst>
              <a:ext uri="{BEBA8EAE-BF5A-486C-A8C5-ECC9F3942E4B}">
                <a14:imgProps xmlns:a14="http://schemas.microsoft.com/office/drawing/2010/main" xmlns="">
                  <a14:imgLayer r:embed="rId6">
                    <a14:imgEffect>
                      <a14:backgroundRemoval t="16787" b="99281" l="37700" r="83387">
                        <a14:foregroundMark x1="57188" y1="31655" x2="59425" y2="39329"/>
                        <a14:foregroundMark x1="59425" y1="20144" x2="55911" y2="22542"/>
                        <a14:foregroundMark x1="57508" y1="19664" x2="63259" y2="30695"/>
                        <a14:foregroundMark x1="39776" y1="73621" x2="49042" y2="98321"/>
                        <a14:foregroundMark x1="83546" y1="52998" x2="79393" y2="70743"/>
                        <a14:foregroundMark x1="53994" y1="82734" x2="55591" y2="99281"/>
                        <a14:foregroundMark x1="65495" y1="76978" x2="70607" y2="98801"/>
                        <a14:foregroundMark x1="68690" y1="94964" x2="52396" y2="94484"/>
                        <a14:foregroundMark x1="67412" y1="85132" x2="64537" y2="98801"/>
                        <a14:foregroundMark x1="68371" y1="87050" x2="73163" y2="96882"/>
                        <a14:foregroundMark x1="56230" y1="17266" x2="50479" y2="43165"/>
                        <a14:foregroundMark x1="62620" y1="17266" x2="65815" y2="39329"/>
                        <a14:foregroundMark x1="55591" y1="51079" x2="42812" y2="64269"/>
                        <a14:foregroundMark x1="42812" y1="64269" x2="41054" y2="70264"/>
                        <a14:foregroundMark x1="55112" y1="16787" x2="63099" y2="16787"/>
                        <a14:foregroundMark x1="49681" y1="58753" x2="46486" y2="95444"/>
                      </a14:backgroundRemoval>
                    </a14:imgEffect>
                  </a14:imgLayer>
                </a14:imgProps>
              </a:ext>
            </a:extLst>
          </a:blip>
          <a:srcRect l="32557" t="14223" r="14827"/>
          <a:stretch>
            <a:fillRect/>
          </a:stretch>
        </p:blipFill>
        <p:spPr bwMode="auto">
          <a:xfrm>
            <a:off x="5084626" y="2116259"/>
            <a:ext cx="2583520" cy="2805575"/>
          </a:xfrm>
          <a:prstGeom prst="rect">
            <a:avLst/>
          </a:prstGeom>
        </p:spPr>
      </p:pic>
      <p:pic>
        <p:nvPicPr>
          <p:cNvPr id="3076" name="Picture 4" descr="Many Successful Women Share These 15 Traits | SUCCESS"/>
          <p:cNvPicPr>
            <a:picLocks noChangeAspect="1" noChangeArrowheads="1"/>
          </p:cNvPicPr>
          <p:nvPr/>
        </p:nvPicPr>
        <p:blipFill>
          <a:blip r:embed="rId7">
            <a:alphaModFix amt="70000"/>
          </a:blip>
          <a:srcRect l="26971" r="26948"/>
          <a:stretch/>
        </p:blipFill>
        <p:spPr bwMode="auto">
          <a:xfrm>
            <a:off x="2667677" y="1906640"/>
            <a:ext cx="1642426" cy="2368646"/>
          </a:xfrm>
          <a:prstGeom prst="rect">
            <a:avLst/>
          </a:prstGeom>
        </p:spPr>
      </p:pic>
      <p:pic>
        <p:nvPicPr>
          <p:cNvPr id="3078" name="Picture 6" descr="Top HR Certifications to Level Up your Career | LHH"/>
          <p:cNvPicPr>
            <a:picLocks noChangeAspect="1" noChangeArrowheads="1"/>
          </p:cNvPicPr>
          <p:nvPr/>
        </p:nvPicPr>
        <p:blipFill>
          <a:blip r:embed="rId8">
            <a:alphaModFix amt="85000"/>
            <a:extLst>
              <a:ext uri="{BEBA8EAE-BF5A-486C-A8C5-ECC9F3942E4B}">
                <a14:imgProps xmlns:a14="http://schemas.microsoft.com/office/drawing/2010/main" xmlns="">
                  <a14:imgLayer r:embed="rId9">
                    <a14:imgEffect>
                      <a14:backgroundRemoval t="6471" b="96765" l="7859" r="74067">
                        <a14:foregroundMark x1="30845" y1="40588" x2="41061" y2="67059"/>
                        <a14:foregroundMark x1="41061" y1="67059" x2="41650" y2="73529"/>
                        <a14:foregroundMark x1="43811" y1="73235" x2="44597" y2="95294"/>
                        <a14:foregroundMark x1="44597" y1="95294" x2="44597" y2="95294"/>
                        <a14:foregroundMark x1="58350" y1="62353" x2="64440" y2="96765"/>
                        <a14:foregroundMark x1="33792" y1="42059" x2="39096" y2="53235"/>
                        <a14:foregroundMark x1="59528" y1="37941" x2="55210" y2="34506"/>
                        <a14:foregroundMark x1="45187" y1="21471" x2="53208" y2="11909"/>
                        <a14:foregroundMark x1="55582" y1="10797" x2="54617" y2="19706"/>
                        <a14:foregroundMark x1="46365" y1="6471" x2="53242" y2="7353"/>
                        <a14:backgroundMark x1="36346" y1="13824" x2="18075" y2="41765"/>
                        <a14:backgroundMark x1="64637" y1="19412" x2="65619" y2="32353"/>
                        <a14:backgroundMark x1="65619" y1="32353" x2="70530" y2="49118"/>
                        <a14:backgroundMark x1="66208" y1="46765" x2="65422" y2="50882"/>
                        <a14:backgroundMark x1="65422" y1="50882" x2="65029" y2="60588"/>
                        <a14:backgroundMark x1="35167" y1="33824" x2="33988" y2="36765"/>
                        <a14:backgroundMark x1="24165" y1="67059" x2="33988" y2="72353"/>
                        <a14:backgroundMark x1="33988" y1="72353" x2="35953" y2="75882"/>
                        <a14:backgroundMark x1="69745" y1="93824" x2="68369" y2="90588"/>
                        <a14:backgroundMark x1="54813" y1="30588" x2="58153" y2="32647"/>
                        <a14:backgroundMark x1="58192" y1="33820" x2="62083" y2="34706"/>
                        <a14:backgroundMark x1="51866" y1="28824" x2="56385" y2="32647"/>
                        <a14:backgroundMark x1="55599" y1="7647" x2="56385" y2="10294"/>
                        <a14:backgroundMark x1="35363" y1="75000" x2="35363" y2="86471"/>
                      </a14:backgroundRemoval>
                    </a14:imgEffect>
                  </a14:imgLayer>
                </a14:imgProps>
              </a:ext>
            </a:extLst>
          </a:blip>
          <a:srcRect l="23812" r="27826"/>
          <a:stretch/>
        </p:blipFill>
        <p:spPr bwMode="auto">
          <a:xfrm>
            <a:off x="3182537" y="2167745"/>
            <a:ext cx="2913463" cy="402408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82" y="232435"/>
            <a:ext cx="10972800" cy="1143000"/>
          </a:xfrm>
        </p:spPr>
        <p:txBody>
          <a:bodyPr>
            <a:noAutofit/>
          </a:bodyPr>
          <a:lstStyle/>
          <a:p>
            <a:pPr algn="l"/>
            <a:r>
              <a:rPr lang="en-GB" sz="2400" u="sng" dirty="0">
                <a:solidFill>
                  <a:schemeClr val="bg1">
                    <a:lumMod val="65000"/>
                  </a:schemeClr>
                </a:solidFill>
                <a:latin typeface="Batang" panose="02030600000101010101" pitchFamily="18" charset="-127"/>
                <a:ea typeface="Batang" panose="02030600000101010101" pitchFamily="18" charset="-127"/>
              </a:rPr>
              <a:t>Research Campaign in Dept </a:t>
            </a:r>
            <a:br>
              <a:rPr lang="en-GB" sz="2400" u="sng" dirty="0">
                <a:solidFill>
                  <a:schemeClr val="bg1">
                    <a:lumMod val="65000"/>
                  </a:schemeClr>
                </a:solidFill>
                <a:latin typeface="Batang" panose="02030600000101010101" pitchFamily="18" charset="-127"/>
                <a:ea typeface="Batang" panose="02030600000101010101" pitchFamily="18" charset="-127"/>
              </a:rPr>
            </a:br>
            <a:r>
              <a:rPr lang="en-GB" sz="2400" u="sng" dirty="0">
                <a:solidFill>
                  <a:schemeClr val="bg1">
                    <a:lumMod val="65000"/>
                  </a:schemeClr>
                </a:solidFill>
                <a:latin typeface="Batang" panose="02030600000101010101" pitchFamily="18" charset="-127"/>
                <a:ea typeface="Batang" panose="02030600000101010101" pitchFamily="18" charset="-127"/>
              </a:rPr>
              <a:t>Caramel Rock</a:t>
            </a:r>
          </a:p>
        </p:txBody>
      </p:sp>
      <p:sp>
        <p:nvSpPr>
          <p:cNvPr id="3" name="Content Placeholder 2"/>
          <p:cNvSpPr>
            <a:spLocks noGrp="1"/>
          </p:cNvSpPr>
          <p:nvPr>
            <p:ph idx="1"/>
          </p:nvPr>
        </p:nvSpPr>
        <p:spPr>
          <a:xfrm>
            <a:off x="609600" y="1741488"/>
            <a:ext cx="10972800" cy="4525963"/>
          </a:xfrm>
        </p:spPr>
        <p:txBody>
          <a:bodyPr>
            <a:normAutofit/>
          </a:bodyPr>
          <a:lstStyle/>
          <a:p>
            <a:r>
              <a:rPr lang="en-GB" sz="1800" dirty="0">
                <a:solidFill>
                  <a:schemeClr val="bg1">
                    <a:lumMod val="65000"/>
                  </a:schemeClr>
                </a:solidFill>
                <a:latin typeface="Batang" panose="02030600000101010101" pitchFamily="18" charset="-127"/>
                <a:ea typeface="Batang" panose="02030600000101010101" pitchFamily="18" charset="-127"/>
              </a:rPr>
              <a:t>It is a fashion and art education that helps young people though training and opportunities. </a:t>
            </a:r>
          </a:p>
          <a:p>
            <a:r>
              <a:rPr lang="en-GB" sz="1800" dirty="0">
                <a:solidFill>
                  <a:schemeClr val="bg1">
                    <a:lumMod val="65000"/>
                  </a:schemeClr>
                </a:solidFill>
                <a:latin typeface="Batang" panose="02030600000101010101" pitchFamily="18" charset="-127"/>
                <a:ea typeface="Batang" panose="02030600000101010101" pitchFamily="18" charset="-127"/>
              </a:rPr>
              <a:t>Giving them the experiences they need for the future. </a:t>
            </a:r>
          </a:p>
          <a:p>
            <a:r>
              <a:rPr lang="en-GB" sz="1800" dirty="0">
                <a:solidFill>
                  <a:schemeClr val="bg1">
                    <a:lumMod val="65000"/>
                  </a:schemeClr>
                </a:solidFill>
                <a:latin typeface="Batang" panose="02030600000101010101" pitchFamily="18" charset="-127"/>
                <a:ea typeface="Batang" panose="02030600000101010101" pitchFamily="18" charset="-127"/>
              </a:rPr>
              <a:t>Their goals are to help young adults to become in fashion employment and giving them the skills they need.</a:t>
            </a:r>
          </a:p>
        </p:txBody>
      </p:sp>
      <p:pic>
        <p:nvPicPr>
          <p:cNvPr id="1026" name="Picture 2"/>
          <p:cNvPicPr>
            <a:picLocks noChangeAspect="1" noChangeArrowheads="1"/>
          </p:cNvPicPr>
          <p:nvPr/>
        </p:nvPicPr>
        <p:blipFill>
          <a:blip r:embed="rId3"/>
          <a:srcRect/>
          <a:stretch>
            <a:fillRect/>
          </a:stretch>
        </p:blipFill>
        <p:spPr bwMode="auto">
          <a:xfrm>
            <a:off x="4334168" y="3049172"/>
            <a:ext cx="3523664" cy="3388878"/>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59" y="499103"/>
            <a:ext cx="7066671" cy="1143000"/>
          </a:xfrm>
        </p:spPr>
        <p:txBody>
          <a:bodyPr>
            <a:normAutofit/>
          </a:bodyPr>
          <a:lstStyle/>
          <a:p>
            <a:pPr algn="l"/>
            <a:r>
              <a:rPr lang="en-GB" sz="2800" u="sng" dirty="0">
                <a:solidFill>
                  <a:schemeClr val="bg1">
                    <a:lumMod val="65000"/>
                  </a:schemeClr>
                </a:solidFill>
                <a:latin typeface="Batang" panose="02030600000101010101" pitchFamily="18" charset="-127"/>
                <a:ea typeface="Batang" panose="02030600000101010101" pitchFamily="18" charset="-127"/>
              </a:rPr>
              <a:t>Their collaborations</a:t>
            </a:r>
          </a:p>
        </p:txBody>
      </p:sp>
      <p:sp>
        <p:nvSpPr>
          <p:cNvPr id="3" name="Content Placeholder 2"/>
          <p:cNvSpPr>
            <a:spLocks noGrp="1"/>
          </p:cNvSpPr>
          <p:nvPr>
            <p:ph idx="1"/>
          </p:nvPr>
        </p:nvSpPr>
        <p:spPr>
          <a:xfrm>
            <a:off x="609600" y="1501109"/>
            <a:ext cx="10972800" cy="4525963"/>
          </a:xfrm>
        </p:spPr>
        <p:txBody>
          <a:bodyPr>
            <a:normAutofit/>
          </a:bodyPr>
          <a:lstStyle/>
          <a:p>
            <a:r>
              <a:rPr lang="en-GB" sz="1800" dirty="0">
                <a:solidFill>
                  <a:schemeClr val="bg1">
                    <a:lumMod val="65000"/>
                  </a:schemeClr>
                </a:solidFill>
                <a:latin typeface="Batang" panose="02030600000101010101" pitchFamily="18" charset="-127"/>
                <a:ea typeface="Batang" panose="02030600000101010101" pitchFamily="18" charset="-127"/>
              </a:rPr>
              <a:t>They worked with refugees and asylum seekers that to help in the local community that is called Refugee Fund Newham</a:t>
            </a:r>
          </a:p>
          <a:p>
            <a:endParaRPr lang="en-GB" sz="1800" dirty="0">
              <a:solidFill>
                <a:schemeClr val="bg1">
                  <a:lumMod val="65000"/>
                </a:schemeClr>
              </a:solidFill>
              <a:latin typeface="Batang" panose="02030600000101010101" pitchFamily="18" charset="-127"/>
              <a:ea typeface="Batang" panose="02030600000101010101" pitchFamily="18" charset="-127"/>
            </a:endParaRPr>
          </a:p>
          <a:p>
            <a:r>
              <a:rPr lang="en-GB" sz="1800" dirty="0">
                <a:solidFill>
                  <a:schemeClr val="bg1">
                    <a:lumMod val="65000"/>
                  </a:schemeClr>
                </a:solidFill>
                <a:latin typeface="Batang" panose="02030600000101010101" pitchFamily="18" charset="-127"/>
                <a:ea typeface="Batang" panose="02030600000101010101" pitchFamily="18" charset="-127"/>
              </a:rPr>
              <a:t>Giving them support though difficult issues in their lives </a:t>
            </a:r>
          </a:p>
          <a:p>
            <a:r>
              <a:rPr lang="en-GB" sz="1800" dirty="0">
                <a:solidFill>
                  <a:schemeClr val="bg1">
                    <a:lumMod val="65000"/>
                  </a:schemeClr>
                </a:solidFill>
                <a:latin typeface="Batang" panose="02030600000101010101" pitchFamily="18" charset="-127"/>
                <a:ea typeface="Batang" panose="02030600000101010101" pitchFamily="18" charset="-127"/>
              </a:rPr>
              <a:t>To engage with others when</a:t>
            </a:r>
          </a:p>
          <a:p>
            <a:r>
              <a:rPr lang="en-GB" sz="1800" dirty="0">
                <a:solidFill>
                  <a:schemeClr val="bg1">
                    <a:lumMod val="65000"/>
                  </a:schemeClr>
                </a:solidFill>
                <a:latin typeface="Batang" panose="02030600000101010101" pitchFamily="18" charset="-127"/>
                <a:ea typeface="Batang" panose="02030600000101010101" pitchFamily="18" charset="-127"/>
              </a:rPr>
              <a:t> help is needed </a:t>
            </a:r>
          </a:p>
        </p:txBody>
      </p:sp>
      <p:pic>
        <p:nvPicPr>
          <p:cNvPr id="2051" name="Picture 3"/>
          <p:cNvPicPr>
            <a:picLocks noChangeAspect="1" noChangeArrowheads="1"/>
          </p:cNvPicPr>
          <p:nvPr/>
        </p:nvPicPr>
        <p:blipFill>
          <a:blip r:embed="rId3"/>
          <a:srcRect/>
          <a:stretch>
            <a:fillRect/>
          </a:stretch>
        </p:blipFill>
        <p:spPr bwMode="auto">
          <a:xfrm>
            <a:off x="7412785" y="1966580"/>
            <a:ext cx="3733517" cy="292484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Image preview"/>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3076" name="AutoShape 4" descr="Image preview"/>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3084" name="AutoShape 12" descr="Luxury Vintage Gold Color Wedding Crown Alloy Bridal Tiara Baroque ..."/>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3316" name="AutoShape 4" descr="Lack of easy access to water at Guptapada village | Download Scientific ..."/>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3318" name="AutoShape 6" descr="Lack of easy access to water at Guptapada village | Download Scientific ..."/>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3320" name="AutoShape 8" descr="Lack of easy access to water at Guptapada village | Download Scientific ..."/>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3322" name="AutoShape 10" descr="Lack of easy access to water at Guptapada village | Download Scientific ..."/>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grpSp>
        <p:nvGrpSpPr>
          <p:cNvPr id="3" name="Group 2">
            <a:extLst>
              <a:ext uri="{FF2B5EF4-FFF2-40B4-BE49-F238E27FC236}">
                <a16:creationId xmlns:a16="http://schemas.microsoft.com/office/drawing/2014/main" xmlns="" id="{C56C41A4-DD6A-84E7-8B81-66DD593F2781}"/>
              </a:ext>
            </a:extLst>
          </p:cNvPr>
          <p:cNvGrpSpPr/>
          <p:nvPr/>
        </p:nvGrpSpPr>
        <p:grpSpPr>
          <a:xfrm>
            <a:off x="3252445" y="686187"/>
            <a:ext cx="5371851" cy="5485626"/>
            <a:chOff x="3252445" y="686187"/>
            <a:chExt cx="5371851" cy="5485626"/>
          </a:xfrm>
        </p:grpSpPr>
        <p:pic>
          <p:nvPicPr>
            <p:cNvPr id="9" name="Picture 4" descr="C:\Users\Samsung 2022\Downloads\gmmmmmmmmmmmmmmmmm.jpg"/>
            <p:cNvPicPr>
              <a:picLocks noChangeAspect="1" noChangeArrowheads="1"/>
            </p:cNvPicPr>
            <p:nvPr/>
          </p:nvPicPr>
          <p:blipFill>
            <a:blip r:embed="rId3" cstate="print">
              <a:alphaModFix amt="70000"/>
            </a:blip>
            <a:srcRect l="5469" b="3043"/>
            <a:stretch/>
          </p:blipFill>
          <p:spPr bwMode="auto">
            <a:xfrm rot="5400000">
              <a:off x="5215893" y="1552895"/>
              <a:ext cx="3852985" cy="2963821"/>
            </a:xfrm>
            <a:prstGeom prst="rect">
              <a:avLst/>
            </a:prstGeom>
            <a:noFill/>
            <a:ln>
              <a:noFill/>
            </a:ln>
          </p:spPr>
        </p:pic>
        <p:pic>
          <p:nvPicPr>
            <p:cNvPr id="8" name="Picture 5" descr="C:\Users\Samsung 2022\Downloads\tttttttttttttttttt.jpg"/>
            <p:cNvPicPr>
              <a:picLocks noChangeAspect="1" noChangeArrowheads="1"/>
            </p:cNvPicPr>
            <p:nvPr/>
          </p:nvPicPr>
          <p:blipFill>
            <a:blip r:embed="rId4">
              <a:alphaModFix amt="70000"/>
            </a:blip>
            <a:srcRect l="37914" t="19791" r="31944" b="56250"/>
            <a:stretch>
              <a:fillRect/>
            </a:stretch>
          </p:blipFill>
          <p:spPr bwMode="auto">
            <a:xfrm>
              <a:off x="4683330" y="686187"/>
              <a:ext cx="2232525" cy="2366039"/>
            </a:xfrm>
            <a:prstGeom prst="rect">
              <a:avLst/>
            </a:prstGeom>
            <a:noFill/>
            <a:ln>
              <a:noFill/>
            </a:ln>
          </p:spPr>
        </p:pic>
        <p:pic>
          <p:nvPicPr>
            <p:cNvPr id="3078" name="Picture 6"/>
            <p:cNvPicPr>
              <a:picLocks noChangeAspect="1" noChangeArrowheads="1"/>
            </p:cNvPicPr>
            <p:nvPr/>
          </p:nvPicPr>
          <p:blipFill>
            <a:blip r:embed="rId5">
              <a:alphaModFix amt="70000"/>
            </a:blip>
            <a:srcRect/>
            <a:stretch>
              <a:fillRect/>
            </a:stretch>
          </p:blipFill>
          <p:spPr bwMode="auto">
            <a:xfrm>
              <a:off x="4959547" y="2907933"/>
              <a:ext cx="1864956" cy="2565547"/>
            </a:xfrm>
            <a:prstGeom prst="rect">
              <a:avLst/>
            </a:prstGeom>
            <a:noFill/>
            <a:ln w="9525">
              <a:noFill/>
              <a:miter lim="800000"/>
              <a:headEnd/>
              <a:tailEnd/>
            </a:ln>
            <a:effectLst/>
          </p:spPr>
        </p:pic>
        <p:pic>
          <p:nvPicPr>
            <p:cNvPr id="13324" name="Picture 12"/>
            <p:cNvPicPr>
              <a:picLocks noChangeAspect="1" noChangeArrowheads="1"/>
            </p:cNvPicPr>
            <p:nvPr/>
          </p:nvPicPr>
          <p:blipFill>
            <a:blip r:embed="rId6">
              <a:alphaModFix amt="70000"/>
            </a:blip>
            <a:srcRect t="9835"/>
            <a:stretch>
              <a:fillRect/>
            </a:stretch>
          </p:blipFill>
          <p:spPr bwMode="auto">
            <a:xfrm>
              <a:off x="3555798" y="2582449"/>
              <a:ext cx="1631495" cy="2136699"/>
            </a:xfrm>
            <a:prstGeom prst="rect">
              <a:avLst/>
            </a:prstGeom>
            <a:noFill/>
            <a:ln w="9525">
              <a:noFill/>
              <a:miter lim="800000"/>
              <a:headEnd/>
              <a:tailEnd/>
            </a:ln>
            <a:effectLst/>
          </p:spPr>
        </p:pic>
        <p:pic>
          <p:nvPicPr>
            <p:cNvPr id="13314" name="Picture 2" descr="Clothing For Poor People - Spay-Neuter Assistance Program"/>
            <p:cNvPicPr>
              <a:picLocks noChangeAspect="1" noChangeArrowheads="1"/>
            </p:cNvPicPr>
            <p:nvPr/>
          </p:nvPicPr>
          <p:blipFill>
            <a:blip r:embed="rId7" cstate="print">
              <a:alphaModFix amt="70000"/>
            </a:blip>
            <a:srcRect r="14541"/>
            <a:stretch>
              <a:fillRect/>
            </a:stretch>
          </p:blipFill>
          <p:spPr bwMode="auto">
            <a:xfrm>
              <a:off x="3252445" y="4565908"/>
              <a:ext cx="2057566" cy="1605905"/>
            </a:xfrm>
            <a:prstGeom prst="rect">
              <a:avLst/>
            </a:prstGeom>
            <a:noFill/>
            <a:ln>
              <a:noFill/>
            </a:ln>
          </p:spPr>
        </p:pic>
        <p:pic>
          <p:nvPicPr>
            <p:cNvPr id="3085" name="Picture 13"/>
            <p:cNvPicPr>
              <a:picLocks noChangeAspect="1" noChangeArrowheads="1"/>
            </p:cNvPicPr>
            <p:nvPr/>
          </p:nvPicPr>
          <p:blipFill>
            <a:blip r:embed="rId8">
              <a:alphaModFix amt="70000"/>
              <a:extLst>
                <a:ext uri="{BEBA8EAE-BF5A-486C-A8C5-ECC9F3942E4B}">
                  <a14:imgProps xmlns:a14="http://schemas.microsoft.com/office/drawing/2010/main" xmlns="">
                    <a14:imgLayer r:embed="rId9">
                      <a14:imgEffect>
                        <a14:backgroundRemoval t="7643" b="92994" l="4762" r="96337">
                          <a14:foregroundMark x1="8791" y1="64968" x2="5128" y2="33121"/>
                          <a14:foregroundMark x1="5128" y1="33121" x2="12821" y2="57325"/>
                          <a14:foregroundMark x1="29670" y1="33758" x2="32601" y2="34395"/>
                          <a14:foregroundMark x1="46154" y1="35669" x2="47619" y2="36306"/>
                          <a14:foregroundMark x1="45788" y1="15287" x2="45788" y2="35669"/>
                          <a14:foregroundMark x1="28571" y1="18471" x2="34432" y2="46497"/>
                          <a14:foregroundMark x1="61905" y1="17834" x2="59341" y2="50955"/>
                          <a14:foregroundMark x1="52747" y1="35669" x2="52747" y2="59236"/>
                          <a14:foregroundMark x1="53114" y1="30573" x2="53114" y2="30573"/>
                          <a14:foregroundMark x1="91941" y1="25478" x2="87546" y2="53503"/>
                          <a14:foregroundMark x1="96337" y1="33758" x2="90110" y2="68153"/>
                          <a14:foregroundMark x1="24176" y1="85987" x2="42491" y2="86624"/>
                          <a14:foregroundMark x1="42491" y1="86624" x2="80220" y2="77707"/>
                          <a14:foregroundMark x1="26740" y1="84076" x2="63736" y2="92994"/>
                          <a14:foregroundMark x1="63736" y1="92994" x2="68132" y2="91720"/>
                        </a14:backgroundRemoval>
                      </a14:imgEffect>
                    </a14:imgLayer>
                  </a14:imgProps>
                </a:ext>
              </a:extLst>
            </a:blip>
            <a:srcRect/>
            <a:stretch>
              <a:fillRect/>
            </a:stretch>
          </p:blipFill>
          <p:spPr bwMode="auto">
            <a:xfrm rot="378532">
              <a:off x="6276435" y="4256794"/>
              <a:ext cx="1897603" cy="1091295"/>
            </a:xfrm>
            <a:prstGeom prst="rect">
              <a:avLst/>
            </a:prstGeom>
            <a:noFill/>
            <a:ln w="9525">
              <a:noFill/>
              <a:miter lim="800000"/>
              <a:headEnd/>
              <a:tailEnd/>
            </a:ln>
            <a:effectLst/>
          </p:spPr>
        </p:pic>
      </p:grpSp>
      <p:sp>
        <p:nvSpPr>
          <p:cNvPr id="4" name="TextBox 3">
            <a:extLst>
              <a:ext uri="{FF2B5EF4-FFF2-40B4-BE49-F238E27FC236}">
                <a16:creationId xmlns:a16="http://schemas.microsoft.com/office/drawing/2014/main" xmlns="" id="{A69B0151-3E99-4009-30BF-8708CB60B056}"/>
              </a:ext>
            </a:extLst>
          </p:cNvPr>
          <p:cNvSpPr txBox="1"/>
          <p:nvPr/>
        </p:nvSpPr>
        <p:spPr>
          <a:xfrm rot="5400000">
            <a:off x="7887884" y="3331745"/>
            <a:ext cx="1747145" cy="276999"/>
          </a:xfrm>
          <a:prstGeom prst="rect">
            <a:avLst/>
          </a:prstGeom>
          <a:noFill/>
        </p:spPr>
        <p:txBody>
          <a:bodyPr wrap="none" rtlCol="0">
            <a:spAutoFit/>
          </a:bodyPr>
          <a:lstStyle/>
          <a:p>
            <a:r>
              <a:rPr lang="en-US" sz="1200" dirty="0">
                <a:solidFill>
                  <a:schemeClr val="bg2">
                    <a:lumMod val="75000"/>
                  </a:schemeClr>
                </a:solidFill>
                <a:latin typeface="Arial" panose="020B0604020202020204" pitchFamily="34" charset="0"/>
                <a:cs typeface="Arial" panose="020B0604020202020204" pitchFamily="34" charset="0"/>
              </a:rPr>
              <a:t>Manchester Art Gallery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778" y="1246051"/>
            <a:ext cx="10972800" cy="1143000"/>
          </a:xfrm>
        </p:spPr>
        <p:txBody>
          <a:bodyPr>
            <a:normAutofit/>
          </a:bodyPr>
          <a:lstStyle/>
          <a:p>
            <a:r>
              <a:rPr lang="en-GB" sz="2800" u="sng" dirty="0">
                <a:solidFill>
                  <a:schemeClr val="bg1">
                    <a:lumMod val="65000"/>
                  </a:schemeClr>
                </a:solidFill>
                <a:latin typeface="Batang" panose="02030600000101010101" pitchFamily="18" charset="-127"/>
                <a:ea typeface="Batang" panose="02030600000101010101" pitchFamily="18" charset="-127"/>
              </a:rPr>
              <a:t>Another Collaboration</a:t>
            </a:r>
          </a:p>
        </p:txBody>
      </p:sp>
      <p:sp>
        <p:nvSpPr>
          <p:cNvPr id="3" name="Content Placeholder 2"/>
          <p:cNvSpPr>
            <a:spLocks noGrp="1"/>
          </p:cNvSpPr>
          <p:nvPr>
            <p:ph idx="1"/>
          </p:nvPr>
        </p:nvSpPr>
        <p:spPr>
          <a:xfrm>
            <a:off x="6391422" y="2198915"/>
            <a:ext cx="3709182" cy="4525963"/>
          </a:xfrm>
        </p:spPr>
        <p:txBody>
          <a:bodyPr>
            <a:normAutofit/>
          </a:bodyPr>
          <a:lstStyle/>
          <a:p>
            <a:r>
              <a:rPr lang="en-GB" sz="1800" dirty="0">
                <a:solidFill>
                  <a:schemeClr val="bg1">
                    <a:lumMod val="65000"/>
                  </a:schemeClr>
                </a:solidFill>
                <a:latin typeface="Batang" panose="02030600000101010101" pitchFamily="18" charset="-127"/>
                <a:ea typeface="Batang" panose="02030600000101010101" pitchFamily="18" charset="-127"/>
              </a:rPr>
              <a:t>This collaboration is with West Field East Bank Creative Future Fund that helps young people who are in issues that involve street crime.</a:t>
            </a:r>
          </a:p>
          <a:p>
            <a:r>
              <a:rPr lang="en-GB" sz="1800" dirty="0">
                <a:solidFill>
                  <a:schemeClr val="bg1">
                    <a:lumMod val="65000"/>
                  </a:schemeClr>
                </a:solidFill>
                <a:latin typeface="Batang" panose="02030600000101010101" pitchFamily="18" charset="-127"/>
                <a:ea typeface="Batang" panose="02030600000101010101" pitchFamily="18" charset="-127"/>
              </a:rPr>
              <a:t>To help others that need in education, training and employment. </a:t>
            </a:r>
          </a:p>
          <a:p>
            <a:endParaRPr lang="en-GB" sz="1800" dirty="0">
              <a:solidFill>
                <a:schemeClr val="bg1">
                  <a:lumMod val="65000"/>
                </a:schemeClr>
              </a:solidFill>
              <a:latin typeface="Batang" panose="02030600000101010101" pitchFamily="18" charset="-127"/>
              <a:ea typeface="Batang" panose="02030600000101010101" pitchFamily="18" charset="-127"/>
            </a:endParaRPr>
          </a:p>
        </p:txBody>
      </p:sp>
      <p:pic>
        <p:nvPicPr>
          <p:cNvPr id="3074" name="Picture 2"/>
          <p:cNvPicPr>
            <a:picLocks noChangeAspect="1" noChangeArrowheads="1"/>
          </p:cNvPicPr>
          <p:nvPr/>
        </p:nvPicPr>
        <p:blipFill>
          <a:blip r:embed="rId3"/>
          <a:srcRect r="5562"/>
          <a:stretch/>
        </p:blipFill>
        <p:spPr bwMode="auto">
          <a:xfrm>
            <a:off x="2836985" y="2188047"/>
            <a:ext cx="3502856" cy="2678854"/>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217" y="457201"/>
            <a:ext cx="4773637" cy="1143000"/>
          </a:xfrm>
        </p:spPr>
        <p:txBody>
          <a:bodyPr>
            <a:normAutofit/>
          </a:bodyPr>
          <a:lstStyle/>
          <a:p>
            <a:r>
              <a:rPr lang="en-GB" sz="3200" u="sng" dirty="0">
                <a:solidFill>
                  <a:schemeClr val="bg1">
                    <a:lumMod val="65000"/>
                  </a:schemeClr>
                </a:solidFill>
                <a:latin typeface="Batang" panose="02030600000101010101" pitchFamily="18" charset="-127"/>
                <a:ea typeface="Batang" panose="02030600000101010101" pitchFamily="18" charset="-127"/>
              </a:rPr>
              <a:t>Act 1 = Programme </a:t>
            </a:r>
          </a:p>
        </p:txBody>
      </p:sp>
      <p:sp>
        <p:nvSpPr>
          <p:cNvPr id="3" name="Content Placeholder 2"/>
          <p:cNvSpPr>
            <a:spLocks noGrp="1"/>
          </p:cNvSpPr>
          <p:nvPr>
            <p:ph idx="1"/>
          </p:nvPr>
        </p:nvSpPr>
        <p:spPr>
          <a:xfrm>
            <a:off x="609600" y="1600201"/>
            <a:ext cx="10672689" cy="4525963"/>
          </a:xfrm>
        </p:spPr>
        <p:txBody>
          <a:bodyPr>
            <a:normAutofit/>
          </a:bodyPr>
          <a:lstStyle/>
          <a:p>
            <a:r>
              <a:rPr lang="en-GB" sz="2000" dirty="0">
                <a:solidFill>
                  <a:schemeClr val="bg1">
                    <a:lumMod val="65000"/>
                  </a:schemeClr>
                </a:solidFill>
                <a:latin typeface="Batang" panose="02030600000101010101" pitchFamily="18" charset="-127"/>
                <a:ea typeface="Batang" panose="02030600000101010101" pitchFamily="18" charset="-127"/>
              </a:rPr>
              <a:t>Is an after-school program that helps young people to be creative though project.</a:t>
            </a:r>
          </a:p>
          <a:p>
            <a:r>
              <a:rPr lang="en-GB" sz="2000" dirty="0">
                <a:solidFill>
                  <a:schemeClr val="bg1">
                    <a:lumMod val="65000"/>
                  </a:schemeClr>
                </a:solidFill>
                <a:latin typeface="Batang" panose="02030600000101010101" pitchFamily="18" charset="-127"/>
                <a:ea typeface="Batang" panose="02030600000101010101" pitchFamily="18" charset="-127"/>
              </a:rPr>
              <a:t>To engage with making garments for each person having meaning when designing them. </a:t>
            </a:r>
          </a:p>
        </p:txBody>
      </p:sp>
      <p:pic>
        <p:nvPicPr>
          <p:cNvPr id="4098" name="Picture 2"/>
          <p:cNvPicPr>
            <a:picLocks noChangeAspect="1" noChangeArrowheads="1"/>
          </p:cNvPicPr>
          <p:nvPr/>
        </p:nvPicPr>
        <p:blipFill>
          <a:blip r:embed="rId2"/>
          <a:srcRect/>
          <a:stretch>
            <a:fillRect/>
          </a:stretch>
        </p:blipFill>
        <p:spPr bwMode="auto">
          <a:xfrm>
            <a:off x="4029075" y="2447292"/>
            <a:ext cx="4133850" cy="2581275"/>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637" y="263899"/>
            <a:ext cx="10972800" cy="1143000"/>
          </a:xfrm>
        </p:spPr>
        <p:txBody>
          <a:bodyPr>
            <a:normAutofit/>
          </a:bodyPr>
          <a:lstStyle/>
          <a:p>
            <a:r>
              <a:rPr lang="en-GB" sz="3200" u="sng" dirty="0">
                <a:solidFill>
                  <a:schemeClr val="bg1">
                    <a:lumMod val="65000"/>
                  </a:schemeClr>
                </a:solidFill>
                <a:latin typeface="Batang" panose="02030600000101010101" pitchFamily="18" charset="-127"/>
                <a:ea typeface="Batang" panose="02030600000101010101" pitchFamily="18" charset="-127"/>
              </a:rPr>
              <a:t>Social Media For Caramel Rock Advert </a:t>
            </a:r>
          </a:p>
        </p:txBody>
      </p:sp>
      <p:pic>
        <p:nvPicPr>
          <p:cNvPr id="1026" name="Picture 2"/>
          <p:cNvPicPr>
            <a:picLocks noChangeAspect="1" noChangeArrowheads="1"/>
          </p:cNvPicPr>
          <p:nvPr/>
        </p:nvPicPr>
        <p:blipFill>
          <a:blip r:embed="rId3"/>
          <a:srcRect t="4097"/>
          <a:stretch/>
        </p:blipFill>
        <p:spPr bwMode="auto">
          <a:xfrm>
            <a:off x="953202" y="1222354"/>
            <a:ext cx="6650453" cy="3878261"/>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7556496" y="1205414"/>
            <a:ext cx="3600442" cy="2084787"/>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r="2771"/>
          <a:stretch/>
        </p:blipFill>
        <p:spPr bwMode="auto">
          <a:xfrm>
            <a:off x="7556496" y="3390808"/>
            <a:ext cx="3600442" cy="2780805"/>
          </a:xfrm>
          <a:prstGeom prst="rect">
            <a:avLst/>
          </a:prstGeom>
          <a:noFill/>
          <a:ln w="9525">
            <a:noFill/>
            <a:miter lim="800000"/>
            <a:headEnd/>
            <a:tailEnd/>
          </a:ln>
          <a:effectLst/>
        </p:spPr>
      </p:pic>
      <p:sp>
        <p:nvSpPr>
          <p:cNvPr id="7" name="TextBox 6"/>
          <p:cNvSpPr txBox="1"/>
          <p:nvPr/>
        </p:nvSpPr>
        <p:spPr>
          <a:xfrm>
            <a:off x="76049" y="6171613"/>
            <a:ext cx="327806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They are on Twitter/X, Instagram and Facebook </a:t>
            </a:r>
          </a:p>
        </p:txBody>
      </p:sp>
      <p:sp>
        <p:nvSpPr>
          <p:cNvPr id="5" name="TextBox 4">
            <a:extLst>
              <a:ext uri="{FF2B5EF4-FFF2-40B4-BE49-F238E27FC236}">
                <a16:creationId xmlns:a16="http://schemas.microsoft.com/office/drawing/2014/main" xmlns="" id="{AA543752-1E24-97AA-696A-697DD2EAD20A}"/>
              </a:ext>
            </a:extLst>
          </p:cNvPr>
          <p:cNvSpPr txBox="1"/>
          <p:nvPr/>
        </p:nvSpPr>
        <p:spPr>
          <a:xfrm>
            <a:off x="1846452" y="5201222"/>
            <a:ext cx="5757203" cy="1169551"/>
          </a:xfrm>
          <a:prstGeom prst="rect">
            <a:avLst/>
          </a:prstGeom>
          <a:noFill/>
        </p:spPr>
        <p:txBody>
          <a:bodyPr wrap="square">
            <a:spAutoFit/>
          </a:bodyPr>
          <a:lstStyle/>
          <a:p>
            <a:pPr algn="r"/>
            <a:r>
              <a:rPr lang="en-GB" sz="1400" dirty="0">
                <a:solidFill>
                  <a:schemeClr val="bg1">
                    <a:lumMod val="65000"/>
                  </a:schemeClr>
                </a:solidFill>
                <a:latin typeface="Batang" panose="02030600000101010101" pitchFamily="18" charset="-127"/>
                <a:ea typeface="Batang" panose="02030600000101010101" pitchFamily="18" charset="-127"/>
              </a:rPr>
              <a:t>Address 17-18 Lower Dock Walk, </a:t>
            </a:r>
          </a:p>
          <a:p>
            <a:pPr algn="r"/>
            <a:r>
              <a:rPr lang="en-GB" sz="1400" dirty="0">
                <a:solidFill>
                  <a:schemeClr val="bg1">
                    <a:lumMod val="65000"/>
                  </a:schemeClr>
                </a:solidFill>
                <a:latin typeface="Batang" panose="02030600000101010101" pitchFamily="18" charset="-127"/>
                <a:ea typeface="Batang" panose="02030600000101010101" pitchFamily="18" charset="-127"/>
              </a:rPr>
              <a:t>London E16 2GT</a:t>
            </a:r>
          </a:p>
          <a:p>
            <a:pPr algn="r"/>
            <a:r>
              <a:rPr lang="en-GB" sz="1400" dirty="0">
                <a:solidFill>
                  <a:schemeClr val="bg1">
                    <a:lumMod val="65000"/>
                  </a:schemeClr>
                </a:solidFill>
                <a:latin typeface="Batang" panose="02030600000101010101" pitchFamily="18" charset="-127"/>
                <a:ea typeface="Batang" panose="02030600000101010101" pitchFamily="18" charset="-127"/>
              </a:rPr>
              <a:t>Email= </a:t>
            </a:r>
            <a:r>
              <a:rPr lang="en-GB" sz="1400" dirty="0">
                <a:solidFill>
                  <a:schemeClr val="bg1">
                    <a:lumMod val="65000"/>
                  </a:schemeClr>
                </a:solidFill>
                <a:latin typeface="Batang" panose="02030600000101010101" pitchFamily="18" charset="-127"/>
                <a:ea typeface="Batang" panose="02030600000101010101" pitchFamily="18" charset="-127"/>
                <a:hlinkClick r:id="rId6">
                  <a:extLst>
                    <a:ext uri="{A12FA001-AC4F-418D-AE19-62706E023703}">
                      <ahyp:hlinkClr xmlns:ahyp="http://schemas.microsoft.com/office/drawing/2018/hyperlinkcolor" xmlns="" val="tx"/>
                    </a:ext>
                  </a:extLst>
                </a:hlinkClick>
              </a:rPr>
              <a:t>admin@carmelrock.com</a:t>
            </a:r>
            <a:endParaRPr lang="en-GB" sz="1400" dirty="0">
              <a:solidFill>
                <a:schemeClr val="bg1">
                  <a:lumMod val="65000"/>
                </a:schemeClr>
              </a:solidFill>
              <a:latin typeface="Batang" panose="02030600000101010101" pitchFamily="18" charset="-127"/>
              <a:ea typeface="Batang" panose="02030600000101010101" pitchFamily="18" charset="-127"/>
            </a:endParaRPr>
          </a:p>
          <a:p>
            <a:pPr algn="r"/>
            <a:endParaRPr lang="en-GB" sz="1400" dirty="0">
              <a:solidFill>
                <a:schemeClr val="bg1">
                  <a:lumMod val="65000"/>
                </a:schemeClr>
              </a:solidFill>
              <a:latin typeface="Batang" panose="02030600000101010101" pitchFamily="18" charset="-127"/>
              <a:ea typeface="Batang" panose="02030600000101010101" pitchFamily="18" charset="-127"/>
            </a:endParaRPr>
          </a:p>
          <a:p>
            <a:pPr algn="r"/>
            <a:r>
              <a:rPr lang="en-GB" sz="1400" dirty="0">
                <a:solidFill>
                  <a:schemeClr val="bg1">
                    <a:lumMod val="65000"/>
                  </a:schemeClr>
                </a:solidFill>
                <a:latin typeface="Batang" panose="02030600000101010101" pitchFamily="18" charset="-127"/>
                <a:ea typeface="Batang" panose="02030600000101010101" pitchFamily="18" charset="-127"/>
              </a:rPr>
              <a:t>Phone = 440207 7476 3222</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7954" y="2773654"/>
            <a:ext cx="127700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Carmel Rock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endParaRPr>
          </a:p>
        </p:txBody>
      </p:sp>
      <p:cxnSp>
        <p:nvCxnSpPr>
          <p:cNvPr id="7" name="Straight Arrow Connector 6"/>
          <p:cNvCxnSpPr>
            <a:cxnSpLocks/>
          </p:cNvCxnSpPr>
          <p:nvPr/>
        </p:nvCxnSpPr>
        <p:spPr>
          <a:xfrm flipV="1">
            <a:off x="6568966" y="2002222"/>
            <a:ext cx="1135117" cy="717866"/>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82910" y="1324303"/>
            <a:ext cx="17657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bg1">
                    <a:lumMod val="65000"/>
                  </a:schemeClr>
                </a:solidFill>
                <a:effectLst/>
                <a:uLnTx/>
                <a:uFillTx/>
                <a:latin typeface="Batang" panose="02030600000101010101" pitchFamily="18" charset="-127"/>
                <a:ea typeface="Batang" panose="02030600000101010101" pitchFamily="18" charset="-127"/>
              </a:rPr>
              <a:t>Empowering and supporting young people </a:t>
            </a:r>
          </a:p>
        </p:txBody>
      </p:sp>
      <p:cxnSp>
        <p:nvCxnSpPr>
          <p:cNvPr id="11" name="Straight Arrow Connector 10"/>
          <p:cNvCxnSpPr>
            <a:cxnSpLocks/>
          </p:cNvCxnSpPr>
          <p:nvPr/>
        </p:nvCxnSpPr>
        <p:spPr>
          <a:xfrm>
            <a:off x="6738445" y="3311852"/>
            <a:ext cx="1561493"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522880" y="2887570"/>
            <a:ext cx="1450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For the Tag line use three words </a:t>
            </a:r>
          </a:p>
        </p:txBody>
      </p:sp>
      <p:cxnSp>
        <p:nvCxnSpPr>
          <p:cNvPr id="15" name="Straight Arrow Connector 14"/>
          <p:cNvCxnSpPr>
            <a:cxnSpLocks/>
          </p:cNvCxnSpPr>
          <p:nvPr/>
        </p:nvCxnSpPr>
        <p:spPr>
          <a:xfrm>
            <a:off x="6096000" y="3842311"/>
            <a:ext cx="433554" cy="1158238"/>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922581" y="5227171"/>
            <a:ext cx="250671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Empower , success , creative 	</a:t>
            </a:r>
          </a:p>
        </p:txBody>
      </p:sp>
      <p:cxnSp>
        <p:nvCxnSpPr>
          <p:cNvPr id="18" name="Straight Arrow Connector 17"/>
          <p:cNvCxnSpPr>
            <a:cxnSpLocks/>
          </p:cNvCxnSpPr>
          <p:nvPr/>
        </p:nvCxnSpPr>
        <p:spPr>
          <a:xfrm flipH="1" flipV="1">
            <a:off x="4409091" y="1427504"/>
            <a:ext cx="898633" cy="1138698"/>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55733" y="641116"/>
            <a:ext cx="21914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What are you waiting for</a:t>
            </a:r>
          </a:p>
        </p:txBody>
      </p:sp>
      <p:cxnSp>
        <p:nvCxnSpPr>
          <p:cNvPr id="21" name="Straight Arrow Connector 20"/>
          <p:cNvCxnSpPr>
            <a:cxnSpLocks/>
          </p:cNvCxnSpPr>
          <p:nvPr/>
        </p:nvCxnSpPr>
        <p:spPr>
          <a:xfrm flipH="1" flipV="1">
            <a:off x="3053255" y="3258751"/>
            <a:ext cx="1781507" cy="16003"/>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44717" y="2963918"/>
            <a:ext cx="1308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bg1">
                    <a:lumMod val="65000"/>
                  </a:schemeClr>
                </a:solidFill>
                <a:effectLst/>
                <a:uLnTx/>
                <a:uFillTx/>
                <a:latin typeface="Batang" panose="02030600000101010101" pitchFamily="18" charset="-127"/>
                <a:ea typeface="Batang" panose="02030600000101010101" pitchFamily="18" charset="-127"/>
              </a:rPr>
              <a:t>Start Young go hard</a:t>
            </a:r>
          </a:p>
        </p:txBody>
      </p:sp>
      <p:cxnSp>
        <p:nvCxnSpPr>
          <p:cNvPr id="24" name="Straight Arrow Connector 23"/>
          <p:cNvCxnSpPr>
            <a:cxnSpLocks/>
          </p:cNvCxnSpPr>
          <p:nvPr/>
        </p:nvCxnSpPr>
        <p:spPr>
          <a:xfrm flipV="1">
            <a:off x="6032939" y="1225891"/>
            <a:ext cx="15765" cy="120200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565148" y="536028"/>
            <a:ext cx="21914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bg1">
                    <a:lumMod val="65000"/>
                  </a:schemeClr>
                </a:solidFill>
                <a:latin typeface="Batang" panose="02030600000101010101" pitchFamily="18" charset="-127"/>
                <a:ea typeface="Batang" panose="02030600000101010101" pitchFamily="18" charset="-127"/>
              </a:rPr>
              <a:t>Encouraging </a:t>
            </a:r>
            <a:r>
              <a:rPr lang="en-GB" sz="1600" dirty="0" err="1" smtClean="0">
                <a:solidFill>
                  <a:schemeClr val="bg1">
                    <a:lumMod val="65000"/>
                  </a:schemeClr>
                </a:solidFill>
                <a:latin typeface="Batang" panose="02030600000101010101" pitchFamily="18" charset="-127"/>
                <a:ea typeface="Batang" panose="02030600000101010101" pitchFamily="18" charset="-127"/>
              </a:rPr>
              <a:t>E</a:t>
            </a:r>
            <a:r>
              <a:rPr lang="en-GB" sz="1600" dirty="0" err="1" smtClean="0">
                <a:solidFill>
                  <a:schemeClr val="bg1">
                    <a:lumMod val="65000"/>
                  </a:schemeClr>
                </a:solidFill>
                <a:latin typeface="Batang" panose="02030600000101010101" pitchFamily="18" charset="-127"/>
                <a:ea typeface="Batang" panose="02030600000101010101" pitchFamily="18" charset="-127"/>
              </a:rPr>
              <a:t>m</a:t>
            </a:r>
            <a:r>
              <a:rPr kumimoji="0" lang="en-GB" sz="1600" b="0" i="0" u="none" strike="noStrike" kern="1200" cap="none" spc="0" normalizeH="0" baseline="0" noProof="0" dirty="0" err="1" smtClean="0">
                <a:ln>
                  <a:noFill/>
                </a:ln>
                <a:solidFill>
                  <a:schemeClr val="bg1">
                    <a:lumMod val="65000"/>
                  </a:schemeClr>
                </a:solidFill>
                <a:effectLst/>
                <a:uLnTx/>
                <a:uFillTx/>
                <a:latin typeface="Batang" panose="02030600000101010101" pitchFamily="18" charset="-127"/>
                <a:ea typeface="Batang" panose="02030600000101010101" pitchFamily="18" charset="-127"/>
              </a:rPr>
              <a:t>powerment</a:t>
            </a:r>
            <a:endParaRPr kumimoji="0" lang="en-GB"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endParaRPr>
          </a:p>
        </p:txBody>
      </p:sp>
      <p:cxnSp>
        <p:nvCxnSpPr>
          <p:cNvPr id="27" name="Straight Arrow Connector 26"/>
          <p:cNvCxnSpPr>
            <a:cxnSpLocks/>
          </p:cNvCxnSpPr>
          <p:nvPr/>
        </p:nvCxnSpPr>
        <p:spPr>
          <a:xfrm flipH="1">
            <a:off x="3049316" y="3721199"/>
            <a:ext cx="2116519" cy="835036"/>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728952" y="4493172"/>
            <a:ext cx="18918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bg1">
                    <a:lumMod val="65000"/>
                  </a:schemeClr>
                </a:solidFill>
                <a:effectLst/>
                <a:uLnTx/>
                <a:uFillTx/>
                <a:latin typeface="Batang" panose="02030600000101010101" pitchFamily="18" charset="-127"/>
                <a:ea typeface="Batang" panose="02030600000101010101" pitchFamily="18" charset="-127"/>
              </a:rPr>
              <a:t>Young empowerment </a:t>
            </a:r>
          </a:p>
        </p:txBody>
      </p:sp>
      <p:cxnSp>
        <p:nvCxnSpPr>
          <p:cNvPr id="30" name="Straight Arrow Connector 29"/>
          <p:cNvCxnSpPr>
            <a:cxnSpLocks/>
          </p:cNvCxnSpPr>
          <p:nvPr/>
        </p:nvCxnSpPr>
        <p:spPr>
          <a:xfrm flipH="1">
            <a:off x="4795346" y="3842311"/>
            <a:ext cx="701566" cy="1612558"/>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999187" y="5644055"/>
            <a:ext cx="160808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bg1">
                    <a:lumMod val="65000"/>
                  </a:schemeClr>
                </a:solidFill>
                <a:effectLst/>
                <a:uLnTx/>
                <a:uFillTx/>
                <a:latin typeface="Batang" panose="02030600000101010101" pitchFamily="18" charset="-127"/>
                <a:ea typeface="Batang" panose="02030600000101010101" pitchFamily="18" charset="-127"/>
              </a:rPr>
              <a:t>No limits </a:t>
            </a:r>
          </a:p>
        </p:txBody>
      </p:sp>
      <p:cxnSp>
        <p:nvCxnSpPr>
          <p:cNvPr id="33" name="Straight Arrow Connector 32"/>
          <p:cNvCxnSpPr>
            <a:cxnSpLocks/>
          </p:cNvCxnSpPr>
          <p:nvPr/>
        </p:nvCxnSpPr>
        <p:spPr>
          <a:xfrm flipH="1" flipV="1">
            <a:off x="3337035" y="1996853"/>
            <a:ext cx="1497727" cy="757638"/>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744718" y="1513490"/>
            <a:ext cx="15923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bg1">
                    <a:lumMod val="65000"/>
                  </a:schemeClr>
                </a:solidFill>
                <a:effectLst/>
                <a:uLnTx/>
                <a:uFillTx/>
                <a:latin typeface="Batang" panose="02030600000101010101" pitchFamily="18" charset="-127"/>
                <a:ea typeface="Batang" panose="02030600000101010101" pitchFamily="18" charset="-127"/>
              </a:rPr>
              <a:t>Thrive within </a:t>
            </a:r>
          </a:p>
        </p:txBody>
      </p:sp>
      <p:cxnSp>
        <p:nvCxnSpPr>
          <p:cNvPr id="36" name="Straight Arrow Connector 35"/>
          <p:cNvCxnSpPr>
            <a:cxnSpLocks/>
          </p:cNvCxnSpPr>
          <p:nvPr/>
        </p:nvCxnSpPr>
        <p:spPr>
          <a:xfrm>
            <a:off x="6434960" y="3780953"/>
            <a:ext cx="2104699" cy="775282"/>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626369" y="4356202"/>
            <a:ext cx="17026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Rise above Now</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058" y="244555"/>
            <a:ext cx="10972800" cy="1143000"/>
          </a:xfrm>
        </p:spPr>
        <p:txBody>
          <a:bodyPr>
            <a:noAutofit/>
          </a:bodyPr>
          <a:lstStyle/>
          <a:p>
            <a:pPr algn="l"/>
            <a:r>
              <a:rPr lang="en-GB" sz="2800" u="sng" dirty="0">
                <a:solidFill>
                  <a:schemeClr val="bg1">
                    <a:lumMod val="65000"/>
                  </a:schemeClr>
                </a:solidFill>
                <a:latin typeface="Batang" panose="02030600000101010101" pitchFamily="18" charset="-127"/>
                <a:ea typeface="Batang" panose="02030600000101010101" pitchFamily="18" charset="-127"/>
              </a:rPr>
              <a:t>Storyboard 1</a:t>
            </a:r>
            <a:br>
              <a:rPr lang="en-GB" sz="2800" u="sng" dirty="0">
                <a:solidFill>
                  <a:schemeClr val="bg1">
                    <a:lumMod val="65000"/>
                  </a:schemeClr>
                </a:solidFill>
                <a:latin typeface="Batang" panose="02030600000101010101" pitchFamily="18" charset="-127"/>
                <a:ea typeface="Batang" panose="02030600000101010101" pitchFamily="18" charset="-127"/>
              </a:rPr>
            </a:br>
            <a:r>
              <a:rPr lang="en-GB" sz="2800" u="sng" dirty="0">
                <a:solidFill>
                  <a:schemeClr val="bg1">
                    <a:lumMod val="65000"/>
                  </a:schemeClr>
                </a:solidFill>
                <a:latin typeface="Batang" panose="02030600000101010101" pitchFamily="18" charset="-127"/>
                <a:ea typeface="Batang" panose="02030600000101010101" pitchFamily="18" charset="-127"/>
              </a:rPr>
              <a:t>(Young change )</a:t>
            </a:r>
          </a:p>
        </p:txBody>
      </p:sp>
      <p:sp>
        <p:nvSpPr>
          <p:cNvPr id="3" name="Content Placeholder 2"/>
          <p:cNvSpPr>
            <a:spLocks noGrp="1"/>
          </p:cNvSpPr>
          <p:nvPr>
            <p:ph idx="1"/>
          </p:nvPr>
        </p:nvSpPr>
        <p:spPr>
          <a:xfrm>
            <a:off x="1981200" y="4350463"/>
            <a:ext cx="8229600" cy="4525963"/>
          </a:xfrm>
        </p:spPr>
        <p:txBody>
          <a:bodyPr>
            <a:normAutofit/>
          </a:bodyPr>
          <a:lstStyle/>
          <a:p>
            <a:r>
              <a:rPr lang="en-GB" sz="1600" dirty="0">
                <a:solidFill>
                  <a:schemeClr val="bg1">
                    <a:lumMod val="65000"/>
                  </a:schemeClr>
                </a:solidFill>
                <a:latin typeface="Batang" panose="02030600000101010101" pitchFamily="18" charset="-127"/>
                <a:ea typeface="Batang" panose="02030600000101010101" pitchFamily="18" charset="-127"/>
              </a:rPr>
              <a:t>Opening Scene is when see a young woman is running away from home to a park begging on the bench.</a:t>
            </a:r>
          </a:p>
          <a:p>
            <a:r>
              <a:rPr lang="en-GB" sz="1600" dirty="0">
                <a:solidFill>
                  <a:schemeClr val="bg1">
                    <a:lumMod val="65000"/>
                  </a:schemeClr>
                </a:solidFill>
                <a:latin typeface="Batang" panose="02030600000101010101" pitchFamily="18" charset="-127"/>
                <a:ea typeface="Batang" panose="02030600000101010101" pitchFamily="18" charset="-127"/>
              </a:rPr>
              <a:t>Then a rich businesswoman goes and gives her business card and note to the young woman. </a:t>
            </a:r>
          </a:p>
          <a:p>
            <a:r>
              <a:rPr lang="en-GB" sz="1600" dirty="0">
                <a:solidFill>
                  <a:schemeClr val="bg1">
                    <a:lumMod val="65000"/>
                  </a:schemeClr>
                </a:solidFill>
                <a:latin typeface="Batang" panose="02030600000101010101" pitchFamily="18" charset="-127"/>
                <a:ea typeface="Batang" panose="02030600000101010101" pitchFamily="18" charset="-127"/>
              </a:rPr>
              <a:t>But instead of the money it’s paper in the cup= saying the words of confident, empowering and independent. </a:t>
            </a:r>
          </a:p>
          <a:p>
            <a:r>
              <a:rPr lang="en-GB" sz="1600" dirty="0">
                <a:solidFill>
                  <a:schemeClr val="bg1">
                    <a:lumMod val="65000"/>
                  </a:schemeClr>
                </a:solidFill>
                <a:latin typeface="Batang" panose="02030600000101010101" pitchFamily="18" charset="-127"/>
                <a:ea typeface="Batang" panose="02030600000101010101" pitchFamily="18" charset="-127"/>
              </a:rPr>
              <a:t>She decides to call them on the business card. </a:t>
            </a:r>
          </a:p>
          <a:p>
            <a:endParaRPr lang="en-GB" sz="2800" dirty="0">
              <a:solidFill>
                <a:schemeClr val="bg1">
                  <a:lumMod val="65000"/>
                </a:schemeClr>
              </a:solidFill>
              <a:latin typeface="Batang" panose="02030600000101010101" pitchFamily="18" charset="-127"/>
              <a:ea typeface="Batang" panose="02030600000101010101" pitchFamily="18" charset="-127"/>
            </a:endParaRPr>
          </a:p>
        </p:txBody>
      </p:sp>
      <p:pic>
        <p:nvPicPr>
          <p:cNvPr id="5" name="Picture 10" descr="Premium Photo | Giving money to homeless men on the side of the road."/>
          <p:cNvPicPr>
            <a:picLocks noChangeAspect="1" noChangeArrowheads="1"/>
          </p:cNvPicPr>
          <p:nvPr/>
        </p:nvPicPr>
        <p:blipFill>
          <a:blip r:embed="rId2"/>
          <a:srcRect/>
          <a:stretch>
            <a:fillRect/>
          </a:stretch>
        </p:blipFill>
        <p:spPr bwMode="auto">
          <a:xfrm>
            <a:off x="5816676" y="1387555"/>
            <a:ext cx="4063535" cy="2706859"/>
          </a:xfrm>
          <a:prstGeom prst="rect">
            <a:avLst/>
          </a:prstGeom>
          <a:ln w="88900" cap="sq" cmpd="thickThin">
            <a:noFill/>
            <a:prstDash val="solid"/>
            <a:miter lim="800000"/>
          </a:ln>
          <a:effectLst>
            <a:innerShdw blurRad="76200">
              <a:srgbClr val="000000"/>
            </a:innerShdw>
          </a:effectLst>
        </p:spPr>
      </p:pic>
      <p:pic>
        <p:nvPicPr>
          <p:cNvPr id="6" name="Picture 5">
            <a:extLst>
              <a:ext uri="{FF2B5EF4-FFF2-40B4-BE49-F238E27FC236}">
                <a16:creationId xmlns:a16="http://schemas.microsoft.com/office/drawing/2014/main" xmlns="" id="{7D2AA3B4-4941-8719-2893-74AF6691FF66}"/>
              </a:ext>
            </a:extLst>
          </p:cNvPr>
          <p:cNvPicPr>
            <a:picLocks noChangeAspect="1"/>
          </p:cNvPicPr>
          <p:nvPr/>
        </p:nvPicPr>
        <p:blipFill>
          <a:blip r:embed="rId3"/>
          <a:stretch>
            <a:fillRect/>
          </a:stretch>
        </p:blipFill>
        <p:spPr>
          <a:xfrm>
            <a:off x="2326503" y="1387555"/>
            <a:ext cx="3389670" cy="2706859"/>
          </a:xfrm>
          <a:prstGeom prst="rect">
            <a:avLst/>
          </a:prstGeom>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3588" y="365760"/>
            <a:ext cx="10972800" cy="1143000"/>
          </a:xfrm>
        </p:spPr>
        <p:txBody>
          <a:bodyPr>
            <a:normAutofit/>
          </a:bodyPr>
          <a:lstStyle/>
          <a:p>
            <a:r>
              <a:rPr lang="en-GB" sz="3200" u="sng" dirty="0">
                <a:solidFill>
                  <a:schemeClr val="bg1">
                    <a:lumMod val="65000"/>
                  </a:schemeClr>
                </a:solidFill>
                <a:latin typeface="Batang" panose="02030600000101010101" pitchFamily="18" charset="-127"/>
                <a:ea typeface="Batang" panose="02030600000101010101" pitchFamily="18" charset="-127"/>
              </a:rPr>
              <a:t>Storyboard 2</a:t>
            </a:r>
            <a:endParaRPr lang="en-GB" sz="3200" dirty="0">
              <a:solidFill>
                <a:schemeClr val="bg1">
                  <a:lumMod val="65000"/>
                </a:schemeClr>
              </a:solidFill>
              <a:latin typeface="Batang" panose="02030600000101010101" pitchFamily="18" charset="-127"/>
              <a:ea typeface="Batang" panose="02030600000101010101" pitchFamily="18" charset="-127"/>
            </a:endParaRPr>
          </a:p>
        </p:txBody>
      </p:sp>
      <p:sp>
        <p:nvSpPr>
          <p:cNvPr id="3" name="Content Placeholder 2"/>
          <p:cNvSpPr>
            <a:spLocks noGrp="1"/>
          </p:cNvSpPr>
          <p:nvPr>
            <p:ph idx="1"/>
          </p:nvPr>
        </p:nvSpPr>
        <p:spPr>
          <a:xfrm>
            <a:off x="2036298" y="4336682"/>
            <a:ext cx="8063132" cy="4525963"/>
          </a:xfrm>
        </p:spPr>
        <p:txBody>
          <a:bodyPr>
            <a:normAutofit/>
          </a:bodyPr>
          <a:lstStyle/>
          <a:p>
            <a:r>
              <a:rPr lang="en-GB" sz="1600" dirty="0">
                <a:solidFill>
                  <a:schemeClr val="bg1">
                    <a:lumMod val="65000"/>
                  </a:schemeClr>
                </a:solidFill>
                <a:latin typeface="Batang" panose="02030600000101010101" pitchFamily="18" charset="-127"/>
                <a:ea typeface="Batang" panose="02030600000101010101" pitchFamily="18" charset="-127"/>
              </a:rPr>
              <a:t>When she calls them, they pick up and she starts to change her life by going to collage. </a:t>
            </a:r>
          </a:p>
          <a:p>
            <a:r>
              <a:rPr lang="en-GB" sz="1600" dirty="0">
                <a:solidFill>
                  <a:schemeClr val="bg1">
                    <a:lumMod val="65000"/>
                  </a:schemeClr>
                </a:solidFill>
                <a:latin typeface="Batang" panose="02030600000101010101" pitchFamily="18" charset="-127"/>
                <a:ea typeface="Batang" panose="02030600000101010101" pitchFamily="18" charset="-127"/>
              </a:rPr>
              <a:t>Starts to change by the person who gave her the note. Gets inspired  by what the businesswoman gave her in the park. </a:t>
            </a:r>
            <a:endParaRPr lang="en-GB" sz="2400" dirty="0">
              <a:solidFill>
                <a:schemeClr val="bg1">
                  <a:lumMod val="65000"/>
                </a:schemeClr>
              </a:solidFill>
              <a:latin typeface="Batang" panose="02030600000101010101" pitchFamily="18" charset="-127"/>
              <a:ea typeface="Batang" panose="02030600000101010101" pitchFamily="18" charset="-127"/>
            </a:endParaRPr>
          </a:p>
        </p:txBody>
      </p:sp>
      <p:pic>
        <p:nvPicPr>
          <p:cNvPr id="6" name="Picture 5">
            <a:extLst>
              <a:ext uri="{FF2B5EF4-FFF2-40B4-BE49-F238E27FC236}">
                <a16:creationId xmlns:a16="http://schemas.microsoft.com/office/drawing/2014/main" xmlns="" id="{4ACB84A0-8D36-D257-2FDB-928ACB86D220}"/>
              </a:ext>
            </a:extLst>
          </p:cNvPr>
          <p:cNvPicPr>
            <a:picLocks noChangeAspect="1"/>
          </p:cNvPicPr>
          <p:nvPr/>
        </p:nvPicPr>
        <p:blipFill>
          <a:blip r:embed="rId2"/>
          <a:stretch>
            <a:fillRect/>
          </a:stretch>
        </p:blipFill>
        <p:spPr>
          <a:xfrm>
            <a:off x="6731396" y="1311812"/>
            <a:ext cx="3151905" cy="2840982"/>
          </a:xfrm>
          <a:prstGeom prst="rect">
            <a:avLst/>
          </a:prstGeom>
        </p:spPr>
      </p:pic>
      <p:pic>
        <p:nvPicPr>
          <p:cNvPr id="7" name="Picture 6">
            <a:extLst>
              <a:ext uri="{FF2B5EF4-FFF2-40B4-BE49-F238E27FC236}">
                <a16:creationId xmlns:a16="http://schemas.microsoft.com/office/drawing/2014/main" xmlns="" id="{690910CD-F4D1-0A11-42A8-FB2B33F3234F}"/>
              </a:ext>
            </a:extLst>
          </p:cNvPr>
          <p:cNvPicPr>
            <a:picLocks noChangeAspect="1"/>
          </p:cNvPicPr>
          <p:nvPr/>
        </p:nvPicPr>
        <p:blipFill>
          <a:blip r:embed="rId3"/>
          <a:stretch>
            <a:fillRect/>
          </a:stretch>
        </p:blipFill>
        <p:spPr>
          <a:xfrm>
            <a:off x="2198077" y="1311812"/>
            <a:ext cx="4375584" cy="284098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467" y="74714"/>
            <a:ext cx="3882143" cy="1143000"/>
          </a:xfrm>
        </p:spPr>
        <p:txBody>
          <a:bodyPr>
            <a:normAutofit/>
          </a:bodyPr>
          <a:lstStyle/>
          <a:p>
            <a:r>
              <a:rPr lang="en-GB" sz="2800" u="sng" dirty="0">
                <a:solidFill>
                  <a:schemeClr val="bg1">
                    <a:lumMod val="65000"/>
                  </a:schemeClr>
                </a:solidFill>
                <a:latin typeface="Batang" panose="02030600000101010101" pitchFamily="18" charset="-127"/>
                <a:ea typeface="Batang" panose="02030600000101010101" pitchFamily="18" charset="-127"/>
              </a:rPr>
              <a:t>Storyboard 3</a:t>
            </a:r>
            <a:endParaRPr lang="en-GB" sz="2800" dirty="0">
              <a:solidFill>
                <a:schemeClr val="bg1">
                  <a:lumMod val="65000"/>
                </a:schemeClr>
              </a:solidFill>
              <a:latin typeface="Batang" panose="02030600000101010101" pitchFamily="18" charset="-127"/>
              <a:ea typeface="Batang" panose="02030600000101010101" pitchFamily="18" charset="-127"/>
            </a:endParaRPr>
          </a:p>
        </p:txBody>
      </p:sp>
      <p:sp>
        <p:nvSpPr>
          <p:cNvPr id="3" name="Content Placeholder 2"/>
          <p:cNvSpPr>
            <a:spLocks noGrp="1"/>
          </p:cNvSpPr>
          <p:nvPr>
            <p:ph idx="1"/>
          </p:nvPr>
        </p:nvSpPr>
        <p:spPr>
          <a:xfrm>
            <a:off x="1981199" y="4868594"/>
            <a:ext cx="8229600" cy="4525963"/>
          </a:xfrm>
        </p:spPr>
        <p:txBody>
          <a:bodyPr>
            <a:normAutofit/>
          </a:bodyPr>
          <a:lstStyle/>
          <a:p>
            <a:r>
              <a:rPr lang="en-GB" sz="1600" dirty="0">
                <a:solidFill>
                  <a:schemeClr val="bg1">
                    <a:lumMod val="65000"/>
                  </a:schemeClr>
                </a:solidFill>
                <a:latin typeface="Batang" panose="02030600000101010101" pitchFamily="18" charset="-127"/>
                <a:ea typeface="Batang" panose="02030600000101010101" pitchFamily="18" charset="-127"/>
              </a:rPr>
              <a:t>Jessica begins to work hard in collage so she can get a job to change her future for the better as you can see in the scene.</a:t>
            </a:r>
          </a:p>
          <a:p>
            <a:r>
              <a:rPr lang="en-GB" sz="1600" dirty="0">
                <a:solidFill>
                  <a:schemeClr val="bg1">
                    <a:lumMod val="65000"/>
                  </a:schemeClr>
                </a:solidFill>
                <a:latin typeface="Batang" panose="02030600000101010101" pitchFamily="18" charset="-127"/>
                <a:ea typeface="Batang" panose="02030600000101010101" pitchFamily="18" charset="-127"/>
              </a:rPr>
              <a:t>To prove herself that she can do this even though she had so many problems in her life. </a:t>
            </a:r>
          </a:p>
          <a:p>
            <a:r>
              <a:rPr lang="en-GB" sz="1600" dirty="0">
                <a:solidFill>
                  <a:schemeClr val="bg1">
                    <a:lumMod val="65000"/>
                  </a:schemeClr>
                </a:solidFill>
                <a:latin typeface="Batang" panose="02030600000101010101" pitchFamily="18" charset="-127"/>
                <a:ea typeface="Batang" panose="02030600000101010101" pitchFamily="18" charset="-127"/>
              </a:rPr>
              <a:t>No matter what she gets herself together and works for her dream job.</a:t>
            </a:r>
          </a:p>
        </p:txBody>
      </p:sp>
      <p:pic>
        <p:nvPicPr>
          <p:cNvPr id="6" name="Picture 5">
            <a:extLst>
              <a:ext uri="{FF2B5EF4-FFF2-40B4-BE49-F238E27FC236}">
                <a16:creationId xmlns:a16="http://schemas.microsoft.com/office/drawing/2014/main" xmlns="" id="{25302031-67EE-8128-F8E1-1E6298CC4FE9}"/>
              </a:ext>
            </a:extLst>
          </p:cNvPr>
          <p:cNvPicPr>
            <a:picLocks noChangeAspect="1"/>
          </p:cNvPicPr>
          <p:nvPr/>
        </p:nvPicPr>
        <p:blipFill>
          <a:blip r:embed="rId2"/>
          <a:srcRect l="8359" t="9607" r="2178" b="26451"/>
          <a:stretch/>
        </p:blipFill>
        <p:spPr>
          <a:xfrm>
            <a:off x="3903649" y="1028027"/>
            <a:ext cx="4384701" cy="368956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939" y="271119"/>
            <a:ext cx="3577883" cy="1143000"/>
          </a:xfrm>
        </p:spPr>
        <p:txBody>
          <a:bodyPr>
            <a:normAutofit/>
          </a:bodyPr>
          <a:lstStyle/>
          <a:p>
            <a:r>
              <a:rPr lang="en-GB" sz="2800" u="sng" dirty="0">
                <a:solidFill>
                  <a:schemeClr val="bg1">
                    <a:lumMod val="65000"/>
                  </a:schemeClr>
                </a:solidFill>
                <a:latin typeface="Batang" panose="02030600000101010101" pitchFamily="18" charset="-127"/>
                <a:ea typeface="Batang" panose="02030600000101010101" pitchFamily="18" charset="-127"/>
              </a:rPr>
              <a:t>Storyboard 4</a:t>
            </a:r>
            <a:endParaRPr lang="en-GB" sz="2800" dirty="0">
              <a:solidFill>
                <a:schemeClr val="bg1">
                  <a:lumMod val="65000"/>
                </a:schemeClr>
              </a:solidFill>
              <a:latin typeface="Batang" panose="02030600000101010101" pitchFamily="18" charset="-127"/>
              <a:ea typeface="Batang" panose="02030600000101010101" pitchFamily="18" charset="-127"/>
            </a:endParaRPr>
          </a:p>
        </p:txBody>
      </p:sp>
      <p:sp>
        <p:nvSpPr>
          <p:cNvPr id="3" name="Content Placeholder 2"/>
          <p:cNvSpPr>
            <a:spLocks noGrp="1"/>
          </p:cNvSpPr>
          <p:nvPr>
            <p:ph idx="1"/>
          </p:nvPr>
        </p:nvSpPr>
        <p:spPr>
          <a:xfrm>
            <a:off x="2704951" y="5070526"/>
            <a:ext cx="7101547" cy="4525963"/>
          </a:xfrm>
        </p:spPr>
        <p:txBody>
          <a:bodyPr>
            <a:normAutofit/>
          </a:bodyPr>
          <a:lstStyle/>
          <a:p>
            <a:r>
              <a:rPr lang="en-GB" sz="1600" dirty="0">
                <a:solidFill>
                  <a:schemeClr val="bg1">
                    <a:lumMod val="65000"/>
                  </a:schemeClr>
                </a:solidFill>
                <a:latin typeface="Batang" panose="02030600000101010101" pitchFamily="18" charset="-127"/>
                <a:ea typeface="Batang" panose="02030600000101010101" pitchFamily="18" charset="-127"/>
              </a:rPr>
              <a:t>Then you see Jessica going to a job interview she goes in.</a:t>
            </a:r>
          </a:p>
          <a:p>
            <a:r>
              <a:rPr lang="en-GB" sz="1600" dirty="0">
                <a:solidFill>
                  <a:schemeClr val="bg1">
                    <a:lumMod val="65000"/>
                  </a:schemeClr>
                </a:solidFill>
                <a:latin typeface="Batang" panose="02030600000101010101" pitchFamily="18" charset="-127"/>
                <a:ea typeface="Batang" panose="02030600000101010101" pitchFamily="18" charset="-127"/>
              </a:rPr>
              <a:t>She passes  the interview and gets her first job that she dreamed of getting into fashion.  She gets happy with the results. </a:t>
            </a:r>
          </a:p>
        </p:txBody>
      </p:sp>
      <p:pic>
        <p:nvPicPr>
          <p:cNvPr id="6" name="Picture 5">
            <a:extLst>
              <a:ext uri="{FF2B5EF4-FFF2-40B4-BE49-F238E27FC236}">
                <a16:creationId xmlns:a16="http://schemas.microsoft.com/office/drawing/2014/main" xmlns="" id="{FC6E3625-E148-D318-E5F8-87A5FC6252AB}"/>
              </a:ext>
            </a:extLst>
          </p:cNvPr>
          <p:cNvPicPr>
            <a:picLocks noChangeAspect="1"/>
          </p:cNvPicPr>
          <p:nvPr/>
        </p:nvPicPr>
        <p:blipFill>
          <a:blip r:embed="rId2"/>
          <a:stretch>
            <a:fillRect/>
          </a:stretch>
        </p:blipFill>
        <p:spPr>
          <a:xfrm>
            <a:off x="3294770" y="1183763"/>
            <a:ext cx="5921911" cy="378476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170" y="256634"/>
            <a:ext cx="2806429" cy="794507"/>
          </a:xfrm>
        </p:spPr>
        <p:txBody>
          <a:bodyPr>
            <a:normAutofit/>
          </a:bodyPr>
          <a:lstStyle/>
          <a:p>
            <a:r>
              <a:rPr lang="en-GB" sz="3200" u="sng" dirty="0">
                <a:solidFill>
                  <a:schemeClr val="bg1">
                    <a:lumMod val="65000"/>
                  </a:schemeClr>
                </a:solidFill>
                <a:latin typeface="Batang" panose="02030600000101010101" pitchFamily="18" charset="-127"/>
                <a:ea typeface="Batang" panose="02030600000101010101" pitchFamily="18" charset="-127"/>
              </a:rPr>
              <a:t>Storyboard 5</a:t>
            </a:r>
            <a:endParaRPr lang="en-GB" sz="3200" dirty="0">
              <a:solidFill>
                <a:schemeClr val="bg1">
                  <a:lumMod val="65000"/>
                </a:schemeClr>
              </a:solidFill>
              <a:latin typeface="Batang" panose="02030600000101010101" pitchFamily="18" charset="-127"/>
              <a:ea typeface="Batang" panose="02030600000101010101" pitchFamily="18" charset="-127"/>
            </a:endParaRPr>
          </a:p>
        </p:txBody>
      </p:sp>
      <p:sp>
        <p:nvSpPr>
          <p:cNvPr id="3" name="Content Placeholder 2"/>
          <p:cNvSpPr>
            <a:spLocks noGrp="1"/>
          </p:cNvSpPr>
          <p:nvPr>
            <p:ph idx="1"/>
          </p:nvPr>
        </p:nvSpPr>
        <p:spPr>
          <a:xfrm>
            <a:off x="2192421" y="4595018"/>
            <a:ext cx="7528560" cy="4525963"/>
          </a:xfrm>
        </p:spPr>
        <p:txBody>
          <a:bodyPr>
            <a:normAutofit/>
          </a:bodyPr>
          <a:lstStyle/>
          <a:p>
            <a:r>
              <a:rPr lang="en-GB" sz="1600" dirty="0">
                <a:solidFill>
                  <a:schemeClr val="bg1">
                    <a:lumMod val="65000"/>
                  </a:schemeClr>
                </a:solidFill>
                <a:latin typeface="Batang" panose="02030600000101010101" pitchFamily="18" charset="-127"/>
                <a:ea typeface="Batang" panose="02030600000101010101" pitchFamily="18" charset="-127"/>
              </a:rPr>
              <a:t>She comes out and is totally different version of herself having more confident in herself and way better approach to life than before as a homeless person</a:t>
            </a:r>
          </a:p>
          <a:p>
            <a:r>
              <a:rPr lang="en-GB" sz="1600" dirty="0">
                <a:solidFill>
                  <a:schemeClr val="bg1">
                    <a:lumMod val="65000"/>
                  </a:schemeClr>
                </a:solidFill>
                <a:latin typeface="Batang" panose="02030600000101010101" pitchFamily="18" charset="-127"/>
                <a:ea typeface="Batang" panose="02030600000101010101" pitchFamily="18" charset="-127"/>
              </a:rPr>
              <a:t>She walks with heels, beautiful dress on and hair long and strong woman </a:t>
            </a:r>
          </a:p>
          <a:p>
            <a:r>
              <a:rPr lang="en-GB" sz="1600" dirty="0">
                <a:solidFill>
                  <a:schemeClr val="bg1">
                    <a:lumMod val="65000"/>
                  </a:schemeClr>
                </a:solidFill>
                <a:latin typeface="Batang" panose="02030600000101010101" pitchFamily="18" charset="-127"/>
                <a:ea typeface="Batang" panose="02030600000101010101" pitchFamily="18" charset="-127"/>
              </a:rPr>
              <a:t>Walks in the park all changed</a:t>
            </a:r>
          </a:p>
          <a:p>
            <a:endParaRPr lang="en-GB" sz="2400" dirty="0">
              <a:solidFill>
                <a:schemeClr val="bg1">
                  <a:lumMod val="65000"/>
                </a:schemeClr>
              </a:solidFill>
              <a:latin typeface="Batang" panose="02030600000101010101" pitchFamily="18" charset="-127"/>
              <a:ea typeface="Batang" panose="02030600000101010101" pitchFamily="18" charset="-127"/>
            </a:endParaRPr>
          </a:p>
        </p:txBody>
      </p:sp>
      <p:pic>
        <p:nvPicPr>
          <p:cNvPr id="5" name="Picture 4">
            <a:extLst>
              <a:ext uri="{FF2B5EF4-FFF2-40B4-BE49-F238E27FC236}">
                <a16:creationId xmlns:a16="http://schemas.microsoft.com/office/drawing/2014/main" xmlns="" id="{4985D5C1-3DEC-D789-2116-8E711F8016AC}"/>
              </a:ext>
            </a:extLst>
          </p:cNvPr>
          <p:cNvPicPr>
            <a:picLocks noChangeAspect="1"/>
          </p:cNvPicPr>
          <p:nvPr/>
        </p:nvPicPr>
        <p:blipFill>
          <a:blip r:embed="rId2"/>
          <a:stretch>
            <a:fillRect/>
          </a:stretch>
        </p:blipFill>
        <p:spPr>
          <a:xfrm>
            <a:off x="4211340" y="948066"/>
            <a:ext cx="3490722" cy="353854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0542" y="527857"/>
            <a:ext cx="10972800" cy="1143000"/>
          </a:xfrm>
        </p:spPr>
        <p:txBody>
          <a:bodyPr>
            <a:normAutofit/>
          </a:bodyPr>
          <a:lstStyle/>
          <a:p>
            <a:r>
              <a:rPr lang="en-GB" sz="2800" u="sng" dirty="0">
                <a:solidFill>
                  <a:schemeClr val="bg1">
                    <a:lumMod val="65000"/>
                  </a:schemeClr>
                </a:solidFill>
                <a:latin typeface="Batang" panose="02030600000101010101" pitchFamily="18" charset="-127"/>
                <a:ea typeface="Batang" panose="02030600000101010101" pitchFamily="18" charset="-127"/>
              </a:rPr>
              <a:t>Storyboard 6</a:t>
            </a:r>
            <a:endParaRPr lang="en-GB" sz="2800" dirty="0">
              <a:solidFill>
                <a:schemeClr val="bg1">
                  <a:lumMod val="65000"/>
                </a:schemeClr>
              </a:solidFill>
              <a:latin typeface="Batang" panose="02030600000101010101" pitchFamily="18" charset="-127"/>
              <a:ea typeface="Batang" panose="02030600000101010101" pitchFamily="18" charset="-127"/>
            </a:endParaRPr>
          </a:p>
        </p:txBody>
      </p:sp>
      <p:sp>
        <p:nvSpPr>
          <p:cNvPr id="3" name="Content Placeholder 2"/>
          <p:cNvSpPr>
            <a:spLocks noGrp="1"/>
          </p:cNvSpPr>
          <p:nvPr>
            <p:ph idx="1"/>
          </p:nvPr>
        </p:nvSpPr>
        <p:spPr>
          <a:xfrm>
            <a:off x="2171114" y="4187055"/>
            <a:ext cx="8229600" cy="4525963"/>
          </a:xfrm>
        </p:spPr>
        <p:txBody>
          <a:bodyPr>
            <a:normAutofit/>
          </a:bodyPr>
          <a:lstStyle/>
          <a:p>
            <a:r>
              <a:rPr lang="en-GB" sz="1800" dirty="0">
                <a:solidFill>
                  <a:schemeClr val="bg1">
                    <a:lumMod val="65000"/>
                  </a:schemeClr>
                </a:solidFill>
                <a:latin typeface="Batang" panose="02030600000101010101" pitchFamily="18" charset="-127"/>
                <a:ea typeface="Batang" panose="02030600000101010101" pitchFamily="18" charset="-127"/>
              </a:rPr>
              <a:t>Her walking see a homeless person the same way she was brought up than decides to give them her business card and note to the person on the bench. </a:t>
            </a:r>
          </a:p>
          <a:p>
            <a:r>
              <a:rPr lang="en-GB" sz="1800" dirty="0">
                <a:solidFill>
                  <a:schemeClr val="bg1">
                    <a:lumMod val="65000"/>
                  </a:schemeClr>
                </a:solidFill>
                <a:latin typeface="Batang" panose="02030600000101010101" pitchFamily="18" charset="-127"/>
                <a:ea typeface="Batang" panose="02030600000101010101" pitchFamily="18" charset="-127"/>
              </a:rPr>
              <a:t>They start to get it out of the cup Jessica gave and starts to read the note and the business card.</a:t>
            </a:r>
          </a:p>
          <a:p>
            <a:r>
              <a:rPr lang="en-GB" sz="1800" dirty="0">
                <a:solidFill>
                  <a:schemeClr val="bg1">
                    <a:lumMod val="65000"/>
                  </a:schemeClr>
                </a:solidFill>
                <a:latin typeface="Batang" panose="02030600000101010101" pitchFamily="18" charset="-127"/>
                <a:ea typeface="Batang" panose="02030600000101010101" pitchFamily="18" charset="-127"/>
              </a:rPr>
              <a:t>Circle repeats itself. </a:t>
            </a:r>
          </a:p>
        </p:txBody>
      </p:sp>
      <p:pic>
        <p:nvPicPr>
          <p:cNvPr id="6" name="Picture 5">
            <a:extLst>
              <a:ext uri="{FF2B5EF4-FFF2-40B4-BE49-F238E27FC236}">
                <a16:creationId xmlns:a16="http://schemas.microsoft.com/office/drawing/2014/main" xmlns="" id="{27CA4D91-1CE4-E470-E5EB-B5A15A5B5238}"/>
              </a:ext>
            </a:extLst>
          </p:cNvPr>
          <p:cNvPicPr>
            <a:picLocks noChangeAspect="1"/>
          </p:cNvPicPr>
          <p:nvPr/>
        </p:nvPicPr>
        <p:blipFill>
          <a:blip r:embed="rId2"/>
          <a:stretch>
            <a:fillRect/>
          </a:stretch>
        </p:blipFill>
        <p:spPr>
          <a:xfrm>
            <a:off x="6204930" y="1437684"/>
            <a:ext cx="3958684" cy="2588648"/>
          </a:xfrm>
          <a:prstGeom prst="rect">
            <a:avLst/>
          </a:prstGeom>
        </p:spPr>
      </p:pic>
      <p:pic>
        <p:nvPicPr>
          <p:cNvPr id="7" name="Picture 6">
            <a:extLst>
              <a:ext uri="{FF2B5EF4-FFF2-40B4-BE49-F238E27FC236}">
                <a16:creationId xmlns:a16="http://schemas.microsoft.com/office/drawing/2014/main" xmlns="" id="{5A487A4E-733C-074A-A2ED-084F7DB8866A}"/>
              </a:ext>
            </a:extLst>
          </p:cNvPr>
          <p:cNvPicPr>
            <a:picLocks noChangeAspect="1"/>
          </p:cNvPicPr>
          <p:nvPr/>
        </p:nvPicPr>
        <p:blipFill>
          <a:blip r:embed="rId3"/>
          <a:stretch>
            <a:fillRect/>
          </a:stretch>
        </p:blipFill>
        <p:spPr>
          <a:xfrm>
            <a:off x="2071079" y="1437684"/>
            <a:ext cx="3986949" cy="258864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AutoShape 3" descr="Image preview"/>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2292" name="AutoShape 4" descr="Image preview"/>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2" name="AutoShape 2" descr="data:image/png;base64,iVBORw0KGgoAAAANSUhEUgAAAKYAAAC0CAYAAAAellfnAAAAAXNSR0IArs4c6QAAIABJREFUeF7sfXV42/e5/RGDLZmZ2Y4dZqY2TZqkSUNl3NquzJh2K69b13YrpZDyyhSGhhoGhxyyHTOzZcmWLNbvnldt//ndbXe767be2s+Tx0lsSV/pez7nfd/zkgI/wa9AIKC129sjPvv4o8mGUEPtxRffcFyhUHh/gm9l4JL/wieg+Cl9MoFAQAdAXXayeNTBw/snlZ4pyw01hey64qprN6SnD2r5Kb2XgWv965/ATwaYgUDAUFtbNmb/7p3nNTQ2TQg1GTM1Go2ytaXjwMjhw549f8HFxQqFwj9ww/9vfAL/8cAkSzY11eQfOnRoTkND3dyYyMhsr9cTf+z4EbS3t2PkiNF1GrXm/fMvuGBlVlZh/f+N2zLwLv5jgRkIBFSdnU1ZmzduntHS1jY/Jyuj0Nnfn3bw4H5UV1ejqqoKFosFy5Yt8yQnJ59IS8v49eJlV2xRKBSegdv60/8E/iOBabVaIzs6mjNamprn23ptixwOR3ZFealh9erVCAkxIDs7GzU1NTAYDNBoNJgwYUKH0RiyfvS4Cb8bNWpC2U//tgy8g/8oYAYCrSHl5W3JXpevSGvQLwn4/VN7ursSdu7cierqSvB7cmISLrvsMjQ0NODIkSPw+LxITExEQUHhGbVGteLWK375viIqyjZwa3/an8B/BDADgYCmv78rtqamLdPvd58XHRl1gdVmzTpy5Ijxg/feRSAQwJVXXg6FQoF9e/aiu7sbTqcTo0aNwrYd29Hc3IyFCxdZFAHsuu6Xv3ogIy9vgDV/2rjEvx2YAas1srqzJdNmsY2JT4yfp9Vqx6xfvz58w9p1qpycHGRkpqOlpQWWrm5cdNFFWLNmDdLS0pCdmY6SkyexY+cuuN1uDBs2DGazuUKr071+590PvKJQKJw/8Xvzs778fxswA11d5saenji70z4oJNS4ODklddbXq7429Fh6zE1NTehsa0dfXx9cbieSk5PR2d6BBx54ACdOnMAnn3yCi5ctwakzZ6BWa1HXUI/Tp09jwYIFFp1Ot3P0yJFPjJ8y8+jP+s7+xN/8vxyYHR0dJktLbQzUuuTUlOQhCrX28v0H96ds27otcdq0abDbeiXqrquvFVNdXlqGkpISxMXFIT4+HukpqTh06BCuuOIKDB0xHBs3bsLpM2fw+RefCWvOnz//tK3X+u51N9xG1uz/id+fn+3l/8uAyTTi8YMH0xRqJBcNLozs6bZcUFxcPGHd+o3Z3dYeAgptbW04uG8/pkyZgtq6GjgcDiQlJGLQoEHYvn07yKRR4RH43e9+J8HPH154HhERkZh/wQUSpZefLUN2dpY1Pj5hS1Z6+pNFI8aW/Gzv7E/8jf/owAwEAupTp4oTAh5kxkbFDIPCP+3EydN5W7Z8k9PQ0KAONZuQm5srf1pbW5GVlYWYmBhUlJ8V37G/vx/Hjx/H/PPnobS0VMBJoBKYo8aOwYzp5+Dk6RNYsWKFPLbP3ovFS5Ycb25tfm3+/CUfKhSKvp/4PfpZXv6PBkwK5C0tLRG+/v4Ep7d/SnRE5IK6urqMVatWZe7bt08ZEhKCGTNmIDY+TqLt6Ohoib4PHz6McePGYd2atbjgggtEp2TUffzIMeTl5aGsrAzl5eW4+uqrkZ+fjy3bdqC7xwK7vRcqlQonTpZg/rx5lgWLF3zW0WFZmZdXVDIguv/0sP1PB2YgEFA0NjZGqHy+OKenPzs6KmrcseMl51eeLR9UWlqq9fl8yMzMRGx0JKJiYhBqDhPwMYtz8uRJDBkyBPv27UNifIIwYEpiElwuF7xeH77++mvo9XqcPXsWCXHxOHn6FCZMmoLK6ioMHlwopr+jsx1OpwPX/eqGksjIyNdCY6I3RBoiB1KVPzFs/lOBabFYwru6WpI9Lu+QiPCwsQa9Ycwbb76R77A7wnVarcg+BA+j7NTUFGFAr9eNlrZWfLNpM5xuF3QarYBz4sSJwqA6jQZxsQkgoBn0dHR0wmLphkalQVJKMhJTkvHpZ1+gvLwUo0ePRli4GfHxsThYfMR/9z13bTCbw97U6837TSZTx0/s3vysL/efAszm5majxu9Pbu9qGZKTkz+5paVl5tatW1NPnz5tOnLkGM455xzU19cjNDRUIuvOzk7odDqMGjkcx0uKcfz4UeTn5GPOvLkICzWJSebv2u12AaROZxBBnb7nurUb4HQ5kBCfBKfHjc6ubuhDjOjq6pLnpZ86fvw4FBQMQllZac/UKdM2h0WEr4iIiDkRHh5u+Vnf7Z/Qm/9fAZN+ZHtNTbQhXJft9eIic1j4+V9++YVp06ZNsYOLhkiGpq/PIUDz+/0IDw+HyRQGpVIpP+vp6URbcx2WXbQYE8ZPFBB6vV7JgTPwsdlsiIyMFrlIoVBhxIgROHbsGNatWweK74OHDkVkVCzWblgvmiclpYiICHkej8cjj4+PT2iZMXPGm/39jjUqlb4qIyOj5yd0f362l/oPA5PRdlNTZXxSXHKuy93/2OrVa5MPHz6cTsZi5HzerNniN4rf19GBCRMmCVAIVKvVKr5iS0sDJo0fhdlzzoXZFCZyEYMitVotjzOZTPD7gZ6eHrhcHqSkpIg7UFFRgYyMDKSkpaHbYsPeA/vlufkYrVYrrkJUVJT4svv376eUVPHI8uX37D90qDU9PftUYmKi42d7x38ib/wfBmZFRUWM1+ucXFF25hf79u0d29zcGkUt8YUXXhDgHTxwSABFE0uzPHLkaGFCmnYCluyZmpqIBQvmwOdxwtpjEyb9PjonYxqNRrS0tCEpKQlWa6+YdkbwZrNZftbc2or4xCQcOnwEdXV1IitNmDBBfp8Ar62tld8H4FSpVGUzZs54tb6+bs+IEZpKhWLUQHncfzBI/2Fg7t69O9Xh6Lvy5T+9cFlGRnr6JZdcome1j1qlET+SpprSDtmP4EhJScPw4cPl3wQMGS0pKQEuVy/0eg30+qAfyQicQKb5J4B9vgDCwsKg1ejl5/wZGZnAZnAEpQoujweVlZWibZJ1ydDURemT0qyPHz8eH3zwgXvsuHGHRo0a/bvu7o7yQEBbV1hY6P4Pvjc/60v7h4HZ3d0d1tPTOWbz+o2PHDi4b0ReXl4I04S//92zAsBZs2bhtddeE2DQzAJKXHvttcJ2BCoBaDBq4XbZodOpYTAY5XdpjvlzApP+Znh4pICusqJaAF9UVCTgpvBO4OoMRoSYTBL4UIBnATF9UmaPIiMj5fVo/ik9ffvtTttFy5ZtiYiKWG2x9JTGZ6Y0RRuj6XPqT506FWm323WNjVWexYsvbRgoAvn3not/GJi87O7u5tT25s6Lj5cc+0VZaVnuLbfcgnfeeUdMNuWep556CrNnz8apU6fE96MMRFGcYFEq1XC5HYiKNKO7uwN+f0CARE2TrgBNOZ+np8cm7FpX2yCgJRMTnDT5jOypZZId6bPS1BcXF4sgT3ATuGPGjBHQ0vTTZ12zZo39+huuP6pRq5v9ChRv2/ZtpDkyIryy/GyG0+kKKAOB+iuuumplfn5ShUIxUNf574Ln/wqYzH8319UVlleU3bvyzTcXZmdnG1iSRsaaO3eu+Hu7du3C5s2bfwhMZs6cibFjx4qJdpIttUAg4IdCoRTTzD9kRDImwcnqIYKutqZeenxozsnIsbGx8pzWXpv4sjT3BDzNOU05wU0lgGAniOn/0g348ssvMXzECPeFCxd6dUaDfdu2ba6K6hqdTqPV1NfXe0cNH95VW1e/54qLr3gxIySkQpGSMlAI8m9A5/8KmEHW7A7zOu3j33///SerqqqK9Hq97sknnxRg/OlPfxIw/epXv8LatWul4pyiOpnupptugk6vhT/ghNXaA5PJLECkzENQkvHIckZD6A+uAE07zX1Wdjbq6+qEXf0+j7AxI3V+TZgyBaeOHxfzn5qaKkFRby/9WL1UujMoeu+99zB58mTMmDkToRFhWLtuAyrPVshBGlRQgCOHio/l5xduijCHfhgaGV+mUCh8/4Z787N+yf81MPnp2e32hPqqisWff/nlzZkZ6flkqffffx/nn38+rrj6ahw+eFD8TWqPzHMPHTpUgHThooUoGJSF+Pg4VFRUCpjJhGQ4siH9SJVSI2ByOJwC2O/9UIKMwNQadKgoLRW2JFOSJWnaWbfJ/9u2bZuY8+8lKB6KM/9VJldYWAhHfz8GjxgGl9uNupp6JCUmIjoi6E4o1TprVVnps3qz8b3k5JzGnzVK/g1v/p8CTF63tb09u8dmW3TLrbfcrVAoYt944zVhvN27d4uWSJCQtZKSE8VPpOnV67UYMnQQqOicPn1Gfk7Qfu8TEiA6rUH+rdXqBaAU0BsbG8WP5PNERoQhNNSIomHDcLqkRBiSqUn+nEzJ16UoT/+SjEtzTgDT783MzsI4smRRITraOpGcnCK3oKG2FqdOnHYOGzb0RI/V9tuCwSN3KBQK67/h/vxsX/KfBkymJQNu97Cvvv7qCQAjjhwpDqdpJnuRCdlAxui4qblRImSCo7CwAG6PA263Cz6fX3xH+pAMYgggBj8d7V3fmeQGJCQk4JtvvsHevXvF1LvdTjQ3NYgcxIidkTgfz8ic3wlQ6qisbqcgz+ugD0u2ZcHIlGlTpZAESgU0Kh1cLifWrV4jv3+2rAJLly5pzcrK/tZmszw/YerskwOR+r/unPzTgMlLttls0Y6engnPvfD8Mx6Pq4C+HxmQVUHDRwwTgF144YUCqs2bN6K5uRFGkxGxcTGYOGGS5NOPHj0qTMvSNzKo0+kWMFE2IlOuXLlSQEuQDR8yGMlJCaiqqhQwEpwLFiwQUJKRg48LF3+TDMkDQfGdv8efGUwm8WubWppx6MBBfPjhh4iNjsaQosHYuX0nr91/2223db735z+/MnfB/Lezs4c0D0z7+NeA858KTF5yS0tL+sE9e+78+NMPL9JpdXEEAn3D9o42aSKbPn26pBYVigA4vKBoaBHcHheio2LEP2RU/b2PSdDExsZLcMOcOQMoRvnMEN15552IMJsQagrBc8/+Xkw1WZH5cspLjNTJuDwEfN2glgox59Hx8XDYbNIr9M3Wbfhm6xZkZ2ZJBJ+RkirPU1FWIa7C0iVLHZYey949e/e/ddV1V20zmxM7/zW35uf9Kv90YLKwA3Z79POvvvz67l27pxcVDTITiPUNdcJOZEVG7X6/FxqNCj74oNVpEB4WIcAkGBggkS2Z846JiZPHDB48FG+99ZYAjixIfXTT+nVY8erLyM/Nwa9//WsBJ5n0+6wQDwSfh89JsJvCw2GzWMQP/fTTT9HZ3Y3FFy/D5198gTCzWdSDrMwcieqPHzkqsldh4WD3pZdean/r7XdWZmVnfDpr7lKa9IGM0Y98bv7pwOT1tpaUhITl5sa88erLHyqVilFtbW3aAPxigslcjLYvueQiMasEJk0r/U9GzAQXq9EZuDTW10t0PqigSFiW5nj16rUSANGf/NMfn8ek8eNw3uxZPzDk95E7WZUA1Wp0MISb0VJXJ4BnRE4fls9fW1+PxOQkGEJDkJ2RiUmTJmHDug1yLfPPnyvyFkF80003eU+Xlpbs3rN76+JFF36UP3hoh9EYbQMsaiDCPjAC8Z+P0h8FmALO1tbYjo7mRau/XnW3o9+RHWo0CnhMphBhMAL0oYcegkqjEwA5+vrk/5RKICYmCg2NdVArVWLGyYL0T/l7b772pgROlH/ImubQEBhDDOh3OOV3Q0yhAjqab5bC1dTUoaTk2A+1nTFR0fJ7LChWadRQqNTyM5p/Mjqb3fi9qrpSPm0+ByWq3l6rzefzNweUOOXxeOrUGnWL0RDSGJ+UVDtixPDOlJTEDsDjA+I4cY6zOr0K+isDX//QJ/CjAZNXU1VVmnuk+PB9vb19s1uam5IIrEmTJgjQqGtedNElGD12nFy4Tq1BdU2VmPeoqAgo4BczbOuxiNw0bux4EdZbm5rx9NNPY9CgIpx33nnweFziCigVKtFAXR63MO++fQckImfWiXWcBQV58nxet0eYm2Cm/6lQqoSlg7WfkVJgwt9jUxsBSsmqrq5G3IyIiDB/b2+vrb293e50Op12p8PlcLksWo26Xq3St/t8PqtGo21LTU+rLCoa2pKUFNsbH5/fCrSpFIp4+z90h36mD/pRgRkIVOg6W3SDt+/a+cCJ4yVT7rrrzhiaU+qR4eFmfPDBh7j+uhukIojgoMa5c+cO+HweTJwwTpivp7tL2EwBpVQr+b0+qS6aNGmKgCklJUmyS4zCyWw7dn4rUThfp6CgQDTQpUuX/lBp5Oizi+/KwIhg8wUAjV4nLE5XwWjUiwbKQ3Ts2FFxO5SqYNDESJ7XSdbnYxn99zvdvqjYGI/T6Xa4XC630RjSb7Va+3ttvR3x8fFlUVGxZwoK8vdNnHhuKQCW2vkGMkl/+7T9qMDky3d3V4Upleacb9ZveDw2Pm6sSqWKJIj6+1lbqRJQkZnIchMmjBNQbty4EaNHjRAwRUaEo6G+Hlu3bJMpb1q1RkBlNrMa3gSHo0+i/gMHDggw2zraBWSsXmLWh+C87rrr5Gd0JdxOl/yMf29ubUFoWLgcDP7hdZFF29paRB3gY+mTtrQ0S9GxyRwiOXcGUvSLq6qrERkTjX6XE7HRcfL/BCyfJyE+0a1Wq3utVmufQqGujYyM2BMfH783Kyv7TEpKbndMTEzv3749P9/f+NGBKVkhqzWys7N5gt3We11tbe0Ul8sVTtCRlZiaJKjYKz5z5nSEhhjE1Hd3d0KpVIAl7DTRrIwna9LMJiQkCZMxSKEeSj+QRSNkvNTkFGFUdloSgEyDstWXGSi2ZOiNQRNOTdPr9UOh0kCj0wqY+boE7OWXX4ovvvgCoSajVChJalSlQnR0lGis1Ez5GmTe6vo68Ws5W4nXwcCMgRd9YPq5UZGRSE1Jc8XFxHT5A6h3uZ1rvV7/2vvnX1yuGKgH/Ysn718CzO/0zRiFzzG2obH5yq1bt06Ojo6O500nQDMy0kS+GTp0MOaefz4MBh1UKqWwE4Mi+oQEJ2+82RQhoCPDUYwnQK699mqRdugjGvUGYTeK8RxbyKKRG2+8UZ5/w4YNGDt+nDwfgdnU2oay8ioBMPPpa9euFnM9cuRIUQN6eoJg7XfahQlpzvV6nQCbz9/VY0Eo2z8QkKwUmbLXapPf5ReDtO6uLtFWmYNPSIhzJCWlnFFr1X944JbbtytMCQOdm38Bmv8yYPL16+rqImLCQ3JrGxsWHy4+NKev157rdbu0BMaVV16J5Q8/iGuuuUaicoNBL8z0fauFEsynn0ZdbaNUB82aNRthYSY0NDdJF+bpEyU499xzoVIoBRj2vl7J5JDB7rjjDrz73vtinmfNPk8A7vEHBPjhETGIjI6W16K5p296xZWXCVNu3frND9mj3l6rPJ4sSZmLj21tb0N2bg567XY5IHzecLNJLEFkeIQcurbWYM6+p6sbWp0aMdGxTQUF+e/fefddr0ZFDRSH/CXK/JcC8zsZKcTr7c/RqbUFf3ju2XtMRkPe8kcfCbF1d+PEieN48cUXcdVVV8pgLZpCmmIC8usvv5Tvo0aOFRZbvHgpNm7ejIzMNGFKZQDCvPRBOfSAAxNuv/12cFDXb37zG3zy6WdiXlPT04RJW9o7AIUKHl8A+fkFCAszC6Ap5tPHvfueO3/wNzk3Sa0OuhF0Kfg89InpW0ZGR6G1vV0YluZepVBAo1FDo1JLCZ8p1CjBnl6rFl+6o63dNmLEyG/uuPnWB3IGT6z6+XqRf/2d/8uBycthtN5c40v3AXlPPfXkY2NHjSw6ffq0mj1ANNmffvYJMrKycNHFSyXbQzbKSM8SJlqwYJEwV2dHtwBo8ODByMrOQFx0DKKjI7F96zakpqUgNjoGn3/6sfiuV11zDY6VnECPxYpTZ05LpVLRkGEIKAC1Vo/wcLoHe4UdyW58/sioYE8Rr4myEw8NgUslgABl4GUMDcGx4yfg8fvk/yhbBnw+YU7qtmRgrUYlFU75udniemjVKv/oMaP3zZw27fb5i64/NqB1/vcA/bcAk5dSU1OjVyg8GV67Y8pDy+97OCkxMdnWaxWg0Wx2WrqxZMkSmYXJyPjXjzyKqVOnor29S4KYqsoaAeyYcWMFMEWFBYiLjoLP44VapURyYrxopZR06CZU1dRJxG7p6YXd2Y+lyy6WKnp6g+yuZBDGKJz+J4MeMmJl5VkR3wnCvj6bmHtKVlQSeIDCIsJRXVMHi80q/iRbR3wel1yXWqkU3zUtNRVWqwWRYeHw+tyAP8Do/sS0KVNvv+WOXxxQKDIGBsz+N9j8twGT19LeXhNvaWmf9c2WzY8cPXo0m0xHn7C1tVmi33nzzseqteuExa668hphyP0HinH55ZfL4IT169cjNTUdOp1G5KXkhHi58Q57HzLTU7F//14pWF6+/BFYrL3iExKYxUePICWVk4rbJArnazJIokxEP5VlcQQgfVjOSTKHBbs22ezW3NwkAJW8fo8VDqcLao1G9NJFixZBrVLIcwZ7kPqgUioF4BxES9eEAZTH4zw9d/78O2+//bFvBwZ+/Ycxppj0ri7zzuI9F3V2t90RHR09iNIPI17KLWVlZyTDU11XL4zWa7NLdHvDr26G1mDAbTffKiaW/epkL6NehxHDioKMFGqAx9UvIGDakwUefihx4FAxwiOihT177Yy6ewRg48aNkddgoMUJcw0NdfJanV3tIkmR+cicDQ318pzf14ySOc9WVyMqOhb9Doc02nEWkxREsw7A50NEWDha21pQcvQYo3JprvP7faeXLFty269+dfG+Acb8TwRmIGA4dnDnklCj7s66urqi7du3ashqWq1afDm2A5vCI3D//ffj9jvukkIOS7dN0owTJ06W4GLfgUMYPnSoALMgLwtxMbEIMerQ2d6K9LQUPPzww5g9Zy7yBxXhlRWvIb+gSPxKW5/9uzRkOJoag41u7ENigEKzTbPOAIwFxSxkJmt3dXf8EPwQrMaQEBQfOS75dub1g5NG+iSNyYic36VvyagX856YlABLdw+0eu3Jq6649JZLL71570AW6D8QmI7OzqRee8e8nh7LDTZbT+GHH36o9fo9wprMjz/22GMoKBosE4Q7uyzSQDZzxiz8+c9/RlhYhADp4kuvwODBRRg1bCgMOg3GjhkJp8MONQJITEvGipdegskcjqVLL8Irr7+BPrsTyekZsNn6giNpDHpYbRbMmzdPTDjz4qzHJJCSkhJlXmdHZ9DkE4zBqDw4eykqKgYNjS1oamkTn5Tg5ZcEPdpgdycVBKoGdAVYA9DVZUEA/lOXXH75zTffcPe+gcqk/zBgsvrIabNMgr9/oVIZmOpyuVIJxl17dgoAPv98M1aufB4zZ52LNWvWobmlTcCTlJgqwU9zW7tonm+/9Z50WWalpYokQ2DGx8bAqNXIVDhmlerqG3HFFVdh09Zt2L1nP4aMGCm+KdnM6+lHTmaGMB2BSrdApsz5vQI2AvLIkWL5GeduEmDfVzyFR0Wi29KHxoZm+Tl/xi/+XGswygGzSsWUUgIot8cJZ7+bwVXJsksuu/lXv7hl/0BF/H8QMLu6usyWjtYJSgUu1ekVk139jgSVSqUjG/3uD7+T9CG1wmnTpuCxx56QrM7qNeuQmpqGmO9y0qWl5Zh3wUI0NTWj/Ewp1BoVwsxGWLs6cM6M6YiKjoBaAZF+Dh8+iiuvvlZWr2z+ZhvCI6NxzrmzkZObDUt3uyy3IgAZVYebzFLyRn+TJXg08QSmy+lEW3u7XFdvn1XciNiYeGh0IfD4fDh+9BgMIcHSPkb2bKJr7WgXcNv7HTCFhKKmrlYOQ1Z29vElSxffdO2VNx8aMOX/QmAGAgE96xF7e5vCTCaDB4jk0AAmb1QN5cfCfSrlYJVau9Dv98+w2fpSzBHhBkoqBOS7b69Ef38wMBk7ZhQeefg3YhKfeeYZJCUlY86cuVJl/uWXX8sUjpzsfPHt/AEPoiLCodOrUJCXi5ycDAlUCCj6pIsXLZWI/sypUpl3NH7cJGTlZqPfbUN1XQ3iY2IFbO2tbbBauqRghHl7lsEFU6N2VNVUCjB9Pq9sZNNqdTCFRiAyOha9Visamprkunk9bK7j7xCI/S4XTCEhcHu9kndPTE46Oue882696ab7yZgDNZs/plwUCOxQb9zYH1FTU560ecs383sslviomNhAVHSEk1OBI8LM1nHjxpdlpqfExMfEnWe1WHKhUmeaIiK1FZXVKC4+iMamepSePiODXPVajUTMn3z0seSgDx0qlqyMWqWX76zHPHXqNFLTMiRPzWg4LT0ZuTlZ8Ps9sPR0SdARYQ7DRx99hCVLlmHv3v2oOlsjvmF4WCSGjRiOgM6P7d9uh9/nQ0ZqGlKSEyWLY9AEMzdNDY3ynVX1u/bslgyRzPa0WRESEgqzKVz0UGalaMLVOq1UP3V39QiIWeDB/+dz0qQ3t7XCHGYuWbRw0c133PHIgCn/MXPlnJX58ssvp/T0dM9yeZxXbNu2LbmtrUWdnJKiDgszqZqbm50nj5+MeP31V8pmTp8a1drcogvRG2LSMrPUNQ2NeHPl2xIZZ2dnymV2drbj3bc/RWyskVPaRHpxO9146aWX4PcppT6TOubu3XswZOhwSVvm5+ciJzcTDnsvHI5eqDVKASuBSU0yMTEZtbX12LNzH/r7XZg0cQqGjhgCr8oHl8cFj9sJhT8g1UD0N+3WHpGFOtrag+unR48QeYogZzFyREQ4nE6XAJzmuq2tQ0R2pUYtJXH0U5l3T05Jk/fEFg3m2V0eL6//yJgxE26fO3dx8cDEuR/RlDc2NkatW7f6HLfbc0/x4UODjhw9YszOyZJqoVWrVmHG9KnYtmUrzbF7cEG+lgyUmZaOHbt24qPPvkRefj58Xi+amhpYJS4FFDu2bcXZs414++2XZUCXSqESYLIyfeKEyRKVU/zW6Q3YryXHAAAgAElEQVRyw+PiYwWcZlMItFqVVATV1lYjNio4fCsQUAizrV+zHq2t7dw9KQMPPEov9AYdvC5nsGLeakXxgYPwelzSA0TTzsh81uxzxe9c/sjDArrYWHZ1BoIleS0sVI6QT7imvk6+U9qi2S4rr5BUKt0KHqjmVs77TC4ePLjwrvvvf5I+5kBj249lyg8d2lNYXV1zk1anu+zdd98No9QybsI4yR3v3rkLU6ZOEuH7+ut/CYWPA7QU6LNZsWXbdth6+zFyzGgBGYt+mcXhAINXXn0Za9fuwP333Cjdi322PpFjHn30cYl+zzvnPJRXVEGj1Yk/WFF5FsnJ8Zg/73xK96iprZLyudTkRAGO0RgqYvmaVWthCjVzWy+ycrJhjjLD7rSjrblFXAZTaChC9AbYrBaRelhGx3RldGyU/Jt+LQMqh9Mpr2vp6hJAc5QNK98PHzsqQ8Oys3OFYTVaragMer1RJCjm7IcPH344Ozv7/mefXbF7IPPzIzFmIBDQ7dy5/XwFAg81NDSMeva5P8hEi9FjRwUnX/i94pMtmD8PFy9bBqulBz09Fnz68cfQG42Iio5DakYmFi68APfdd58UC/PGsgLol9ddj4zUZHz88cdQBBRSpfPuu+8L+/RZ+1BZXY3p02dKlQ/TiUVFg1A4KB/hESaJjFkNf7LkmPiqLALh8IQP3ntflg1w5jsrg2ISY3Dk+DH4PV6MHzcOpadOS61lmDm4yICtHEw3pqaniNi+cfOm4BjusDCkp6dLRMeAx+vxi2/JhQUEuEqlCc5a8vuDRSgZWRJInSkr902ZMmVPXFzsg48//kLxgI75IwHT0tycduzUiWsdrv5r9+7dm3ymLDiDiGaZvp3BqBOgzTlvFjLT0xETFSVC9if/FZCw4lyl0cPj9SI7L1cYkRM4UlOTEREVKUL6g/c/hrfeehkzp81EV2enpA77rDbx30JMYRg7djyqa7nerw9ZWRmSq87NC1YirVmzCmGmEGFo+qFktRf/+JJkdy6++FKwVm7Q4CIcLD4gviQXYlk6u+TnSoXiB9GcwOIgWr72XXffDYfLKelHzl7KycqCVquBUhmcgBwWESEAbW5ulWi+sSmY0pw/f4G4AKdLy1xDhgzZlZeXf+8DDzwxsFLwLwU/3M2jUCgUYWFhLgD0d9gs9T+SMCgLbd20fqrRaHiwp7d3zDPP/NbAm6PVa6QiKCIyTPyyq6+8Ai1NTSgoyMe4MWNld4+jr1d0xbqGRhiMoVi4cCFM4WGiWTKV19jcIP7bs7/7vVSb33vXvZK/bm1sklI4TpLjAVi/cTOmz5wh5rW9vRUZ6akYOqxI2OrUqRNIjI/Fnj17MGfOHGG6Dz/4SJiQPiCnvEVIPWWb9AJdcskl6O7olNlIPAQcS8gvPjcPzK7du7F63VoZ0kX2ZiZn/NgxAmSysk6nF2mIRSHd3cHgSa0JTpfLyyuQoKq+salv2LBhW6ZMmXT/NdfcHpydOPD1/30Cij/84anfm82mLp/P3202h7QDKnt4eESn0ah2Go1ml8lk8sfFxfp8Po83Jib9+z05AaBb73L5E3Zs2XVVQKG4pPhQcfr2b7+VdFy3pRPhERGSyiPEly1bAq/shXQgLSUV58yYhtzsHGzYtFn+MKBQQAW3z4uDBw+io6tTwMAgie7Arm934oN33xNAKf0BfPvtt8jNzhJQV9fWS7sE95hXVVVg0sTxGFSYJxLSmTOnEBluxo4dO3D11VcJML/64ithNKYJbb12ZOZky8hCBlgMopx2B9paWyVwISuSmVlPOXzECHz11VdSjkdflWJ5Z3sbkhLikZOTJebeYAiBzmgQWajX1oeGhib09jlENqK8RZ+zsbnFMnhw0ZqlSxf9Zu7cy4KR0sDX/w/M3/720WadTtsfGmpyqtVqp0aj7u/r6/P4/b5+v9/X53Z7+0NC9NbeXofDZDK0GAxGe2hoSG9vryM5NjYm3W6zTzEaQ3P37t2rP3z4kJg59npHx8ZIhE1hmhE6+8a7OtuhVihlBDYHpdLcEphsob3iyqtF42MKccKkiXjllVeEbck61AgnTZiIxQsvhFajQUNtDWqqqkXAdrjcyC8oEJ+UEpFBp0NuXrawFvPeAZ8Ha9asxm233SaFv1998aUEKZxC5wsEBEQ9tj4B34J58xEbEyOHguAlI8ug2KwsvPvee+KCNLY049333/vuZx4oEJCU5vctIE5PMJXZ12uXMjmlWoMQowlDhgwLXqNW1zZkyODPb7nlht8NHTp9YO7mXzLlF8ydEeANoynizaEYHBER4dXpdN5Qk9EfYjQFlGq41Qqtxw+fm/9P9uzpsapzc/N0yoA6wmaz6Tds2ihBg0r8LYhfZTYHm8jCI8IEmEaDDp9/8imuuvJyzDt/LuITktBj68W6DRsEJKxaLy+vkGg5OydPgh6ZcRlqgr3PhjtuvQ0hRj3c/U5s2rBRwJCYlgb6HZy97vG64Pd6BaD0KZnb7upow6pVX0tBCMcWfv7ZZxLEkA3dHg/CwiJx/MQJOB0OXHXVVVi2ZKmwtlatk6Y2rhEku159zS+kDZiH54knnxT2pqvS2dEsRclMZ5I1rb12pKdnwuP2itJQUVWNYUNHYPjwkVJP6gugceTIkSvvvff+1zMyClsHyPIvBD/z5kwTf5JpNPp20lAVYf5h5DTNH79oGj0etwCXLMbpFmxbUCu1OFFyCgeLD8ljmW2BSgmLpUvAmZ6RhqT4OGE6Pn97c5MEBa+9ukLmUrLyp7a+EV9+/TXiExPR0dGFhKREDCocLLsjKW5TYPc4XRgxdAimTZ2M3u4eVJwtl+WmeYWFEvzwtY8cOYwJ48bj4KH9mDt3DlQqBRrq6vDZZ5/iyScfR5/dhm+375DrJ1PyILncfqnN9Hk8olsuXbxEGO/E8ZPih+bm58mEuVOnS5GRnYWU1FQsX74cLOBQBHyoripD0aB8YVV+hvWNzTLRrrKyGp0dXcKYdBE87oB0d4ZHRlfPmDHt6VtvvW2NaaBL8i+eS8U1Vy4NUH6hIE0T9/0uHdYTsq+bUy3IpsH22eBALILg7rvvRkREFNxOL7Zu2S6FDT3fDeSXof46tbCdSgEZC4NAADZbDxJiYoNLqYwG3HPf/eix9iIxORUlJ0/i8y+/REiICR6vH00trcgfNAhaWZ1il9aEmsoK3HnrLXD1OxFiNODRRx/F6IkT4PZ6JCKmfknd0e7oRWZmunRbfv7ppzI/889/fh+1ddV4fcVrUrZGKyHBVFsXTp48jd7ePhkcO3H8BAHsoPxCCXj6HHa8++67UCjV0Br0yMnNlXGI1j47tFolmhuqMaQoXw4pU55hEVFyiCni26wc3NUALkRQKXXCxObwiIpJkyY/9thj964aGBvzl+2FYsbUMQGacJq/7xv+abqYE6Z/RZbjjfx+Xw81Scov991/D2zWPigCGrz/3p+ln4W/Yw4Lg8vdLwJ0c0sTsjPSJYLNyc6UHLdBo5XnrKo4izvuuhsTxk+C0+tDS0srDh8/hq3bdqJwcBFcHl9w2anRKFFvWkoyqsrLMG7UaBQW5CMuKgqPP/UkkjMzoNZq0NtrkyCjpblRAJecnCjNaUeKi7FlyyZceumlkos/ergYKalJwU0X5gjExSejuroWW7duEytg67GKTvr4o09Iu8XTz/wWp06fFu2Tm36nTZ+O9z/8M0rLzsqOohC9ClMnjxefk5bA6wfS0jIk8JFOSqdHAqvTp8olyEpNzzizePGSu2+66d5tA+L6XwHmzKmjAgQOQRUcj9Im/pPX6xFmHDpssGQ4eCMDgeAyKU5e46TgxsZm2Kx2fPbZF2K2+bicvOxgwFJain6nQ6b+8obRNyQLq2R1igJdHZ1SRb7i1dfR3m1BQkIimtpa8fY7H8i6Z06B47Xwuihi52RlymO9ThdmnTMToXo9jpYcx5GTJSKUf79LssfSJf4eV0PHxkbj7ZUrUV5+Rq63ta0Z8PPwBCfCBYMcDvqaAqejX0y2KcQkzWuzZ58vfelnKytgMpvR3t4JoykU48ZPxKq1a7B9xw6Eh4VA4e/HmFHDZG8RrYnbyxExnBgXbMGAQi3APHb0pBzM6Ni4U2PGjLnzN7+5fa9CMbCq5S9BU3HFJRcEKPySlURYZlFrGJeLMmPRIAFAfl6O+Ef84Jlzvvaqq8X/0hlC8Omnn+H06VJ5XHp6KmLjY8WsHjt2BIVFwaFWrEVkWRtbW6dNmSpCNaeudfdwp2Qk3nn3XdQ3NUvvzP6Dh7B5y1Yx5xTPKW6fPVsm8yt1ahViIyMwcsRwaWXodznwh+dfQHpmppSXlZ8tFZNKNYCBEVOSa1atktYIpjpPnioR8Z5MRnF8/fptdHMFSJMnTkJJyQmZu3nffQ9g9669Mh+Th9YUFtzm9vlXX2LuvHnYunUrDh05hJysDESFG5AQHwu7wynugdMdLHWLj0+Wg5WQmCKvd+jgYQH39OkzDhlCQn/9zDMvceHAQJ78L0Xljz1yT4AyyEeffCimk+lErUGLuDj2aUdLGi0hLk5MFcXp4UOG45233kZrS5tErK+9+Qa6LMEtFJztk5aaDMpGFJ9ZBc6KG5eDe8cDwiA6jVaquT0eTk/zo7OjDRdeuAALLlwEu4MyUzw+/2IVdu7eh4cf+Y0ckPffe0/AFhsdKUJ9SlICpk+fil6bDR9+9In8TnA3ZZL4yVQDZD6m3YZde/bA6QrukOJhYSDC7kcW79KX9Di8Ii0dPlyNC+ZPxRNPPCVtF9u2bheG42cye8558ll89dVn6OrpgsGol8PCVg6jQSNDDtRaLXx+wN7vCqYmXT7pIy8sHCIWpqfbGhzcZYo4VJhfeM/jv3+RJW+coznw9d98AooH7rk5wJzvug1r0dfXi4BSIU59eGSE9HerVSq5mSE6Ez7885/xm+WP4sIFC6GECsVHDmPtpnUyuye4zYyBdkD0w6zsTLhc/SJYszbS3tcv5tPn8YuPyU1oRqMBBi1wtuosfvv0s5g4ZSqs1j60tHVhy9YduPaX12PDhk3iL+7YtkWCGw6vSkiMwcxp02XkynO//6NcH803he/K6gqRisaNHyOH4tDhw+Iznjx9EidOlGLwkFxxOVi0W3zwIBLiEuUaMzNyJKBLTk6XgmU2mRHsvOZBg/IxYthQHDtWjAMH92LosELZnqFS+qFnDaZSCZVGA6/fL8EcU6Vk4YbGZtmRyTnyXR3dZFJ3WGjYQWOI8YFnnnvjwEBbxV/xMe++/foAb+TW7VukuIKZC5fLDoVKiY6ONmRlZsqNtlv7cbi4GC//8RVpSTWHhmHr9m1Q6jRS2R3seVGi38EpvhWIT4hDSIgBPprs7m7JE9MVYJsrv/u8AYSEGpCdnoLmtmbk5gzCvQ88CLWarQgenCktR3HxYcTEJYhprCgvFTanCT9TegK33HgT4hNisWXTdkkRMuChO8F0KH1ZXjNTgZ2WTnFR9h3YJ34o/5+HiBaA2md3lxuJcSF46cVXJaf/4YefCtOlp2WJGWcrL5dVTZ4yCXV1Vfjiy0+xZOlCPPfcc1AqfAgPNQqr8vnYItzR1SVpSDI/05KxcYmyc/3g/kNkcXdeTt6OuNj4e+5d/vSpAar8K8C84ReXBhiNbvpmI5zOfslXW61dIpPQD4sID5fK7p7uXjFJN153k+SVnQ4Xjh4/hh57L1paW8WMVladBQJe6aEhKFVqJTzOoLzE4IiBjLO/XwDCfxMgGjUweHAhvt25VyYMX3f9jWjv7EZMbCJWrnwLEVFsg1Vh9qxZuO22WzFm9EgBYFFBvgCwtrpOmtMIDmqJHl9w7d+oUaNElio5VSK+3559e0R1oHWg28Gv/ftLYDYqpM5z8qRpkiPftGmrZHgokLOgmL7x3HnnIy8vR3zunbu2Y8GC+fj1bx6GTqtECOcUaYLA1Oj06OiyyHSPsPBI6Z60210YMngozp6tRFJSijU2KnZTQnzKI7ff98hAnvyvnEzFgrkzApwtuWbdalgs3TBHsFXAJeBJSk5AWKhJzFmv1SHtshPHThIQHCk+KhFrZ3cPYuJiBVzHS45i7erVGDFyGGy2bnh9HthtVvEtHf19wlyMfvlvBhMEpqW7U3w+Ct2smVz+8K+RkJSKyKg4EfMZXDFLQ1XgzJnT6GhvFUCmpaVIoLNx3UYJkBhgcCsvp17wesly/P/6pnrJ3DDirq3tQEFhmgRurCivqGjAB++skEVVx46ekFGFURGxMpKQwORCVAZDM8+ZIbWlbPNtbW8W//v1N1bA5+6H2u+WNhDOc2cwyOkcUKplghxNucvpw+hx41Fxtprvr8toCP10xODhz1x7890NA4z5VxiTwOTSph07t6OsrFRE5JAQnQQUKrVCimYpq9h7nXjjjTeQlpQuPtrKN97C2coq5OYPQmNzk3Q0UoAvPXMKUVEskOgWhrFauiUVyJtK5uy3O4TRCDqmLlmvSWZLSc2UfZH5BYV4+unfwuH0IiTUjMbGJtxwww14+OHl4vO9tuIVeTxnqrP6p7enV6JkaV4bO1YyTgQmn5/Pa7PbhCEpbvM9xSXE/7Dz54J583H5pZfK+3vyiaclaFl4wWIBfk11rfjClJkiIsOlcklvUIs/XVdXKzuKyktLYFQDoZznqdbIUFiyPXP/cQlJaG5tlVaQ9Iwc1De2ICI8tikxMfGl2TNmvD9l9uKWAWD+FWBesmx+gCaQGl95eZncHKXKL9mL8vJSAYOsz9OFylQLszFMqnReeWUFysrO4pfX/woVVZXCgCzUVSkhtZFt7c0y+LS1uUEyPi2tTcKUPo9bzDhBwmwTQUbT7LAz3amH2+PDc889jzHjJgWjZrdP2I3SEv1UwC8yDnvGH35ouVSeswyOfihdDbIwD0B1XRBYdB/Ipix9I3N+P1SVZXA33ngDSk+fxurVq+F2eWWgQlxMogA73Bwm0XpwO5sTnd0dCDXpZcJbfX2dTDz+4rOPEK5XwGjQihk3mcMkhdpr70dcQjLaO7vQ3NKBgkFFgFIHQF0VGRn51MWXXbZm7NhzugaA+VeAOWfW5IAsC40Kl8EBvBmWng4xZ7t2fSug5N8LC4ZI5JubmSdBA4stWts7RZs7b/Yc1NXXinlNSkiESh2QQIrlbw11VWhsbBATy+yQThOcE0kph4zGv+t1Rhk7zaBIqwuRFdGPPfGUaJwy4cJmxx//+Ec8uPwBSZGyj4jZJW5HYzD0xaefie/IIIipU2qv7CdiVM6InAdv06ZN8Eg2SSFZII6/JvC5aKqqukIKLXJz89HZ3iHz1Clp8b3bbb1QapSS5nQ47cK+Xr9XFIffP/OkAFOjVkCl0cprd3R2SSFHUlIKOnv4Hi3IzM6HSqlHV7ftdEZm+n3Lf/PcnqioqOCqtoGv//YTUFxwwTkBMgLFaA7lq6+pxfARg5GSlCzdimQcRqezZs4Wny7MHCmVOhzsXzh4KD7++FOMHjMW4yeME/CxEqhgUA7S09MkN93W3CQg3Lt3l9Rnup39wrg6vSbIiF6//Ds01CxMZdAHxf2lS5fhl7+4XtiKpWQ0xQxiEhIT8fWqL4VFCczoyCgZJ8N/E0gEO8FLLZJsR12TZt3l6Edzcx8uv/wCGdbFx9DscyQhd/tIT05Dowx+pU/L8jkeGoNOL3qtPkSPPkevWBS31y17MD/95M8IOG1QKoKrX8jafXYHbH0OxMUloKfPjpqaemRk5dGMuzweHMotKrrjoYeeKhkYdPDXT6Ri0aLZAalJ7OmWFCJnhecXZCPEYJS1evTd6FMuW8x5koyqPXj77bfBSRjnzJqNLkuPCNH0xSIjKSOZUFp2WiLVcePGItwcKv04FZVlAvTGhjo0NtaL6SeDdnR2S7kdp6ARQGRHq5WT03KlbjM0xCyvf+zESdEO/fAJOFhCxjK1i5Yuw+uvvy4aJn1D1nMGK6WCs4R4qAjO9hYH5s6djOeff15aPlgrSZeCW9GYatWAOqwKWRmZSIyPl1nqPAjBdK1HfEu3zy15+c7uTjlMa9Z+geaaShj1wQnD3++uZJ4/OjZOmLO2rhEZmblQa0N6nG7flrnz5j5w2WU3VQ8Q5d8A5mVXLArISbdZJYoePKgQJrNBboyrPzhbnHLS5EnTRcjed6BYTHlnZ7dIMn32fmEo+nYyAlqjxew5s4Q9W1tb4GXgY7UgMSleBPWG+mpUVJQLW5IZuTFCoVahrblNGE+j0qKhoRE9FmDevMl44qmnBARM9X322WfIyMoUELyy4nUx308/+biwKYtwCayqimqRhfiHZpc9PPRNR4wYJdojTTvrPHkYKGmNHjdWuiD7vysWjo+Ng5F+paMfRp1emJ3iORveWDHl9fvQ1NIkpv6zzz9CdUWpVMkrv0sy8Nq8/oAwaFtHNyqr6pBfMBhQaFoB9Wf3Pvjws+PGDRQI/62Dqfjl9ZcFeOPVSoXM/0lNShbhmM3/zS2NcoPZXzN0yEi50c+98KIA84UX/iRs8t7778sqEwZDlGF6ui3i//FnzEt7XE5h3smTJ0rxRGMDR65UiXzT1NIowVVHdxeUgeCMcwKTjNfW2oG+PuCVV34v/d/xicnBzbtqFez9/ZKfJ/M9+fijMoFtxYoVEkS1t3YIs5MNCUJLZzdmzJiOhx8OLkElu/Ig0S3h9VIQZ+CXn5WDokGF0MgcdSU0SlVwAvB3Q7LIlgajUTZVWHqtyMzMwLPPP4uzZ04iLj5G1r7QCny/K4js2d7ZCUt3L3LzCtHZZa1W6PSvvfLSq+/Fx2e3/60b83P/ueKiSxcE2tvaZNtCdEyU+FsKeGWCRV19jQy5Z+ErzREZ7omnnhEAvfDHF2XBE9nmrrvvwEsvvoJbbrkFJceP44knnpBtZIzGG+vqJQvEtlxqgR3tLRJI7N27G2fKSqUNg5snWG9JtmltbhOTaNSHoL2zA5ER0XjnvXdFH2RU/aeXXsbCRYskm0JTf/GyJcKUrARi0FNTXSfyDyf5NjRYsXjhuTJfk9fOVOPxI8eFacmiI8eMFPBQGcjPzpKFAn02mwDTHGqExxVsMgso/MLqnBzc1NoCpVaNYcOG4cnfPoXVq7+WOe2cNMeDwSp9Wg66FQ67Uwqf8/KLfA1NbaXJaZm/fvnl57YqFAPLp/7WwVMsXDw7IO0LIUbk5uUgOS4BXp9TenM4UZc+F039mLETZbR0S1unDCQYOmyETOq9/oZfClB58ylwX//LG4Q5KOlw20NKYoKI3UWDC+Fw2GSEC006AyEyJgsrDhQfkr7uoJwU3KcTExUrwUdtXQseeug+TJ0+HYweqmpq0WOzYfHSZVKexgN13S9+ISAlc7LG8vDhszDogdtvvxGzz50tmZyVK1dK1VPAG5D5lyzKYGKA7ksII3Du7wkAikAAam4NCPi+m3MZnGGkM+jhYdGJpRt+JWQX0I7/2n5xw413IC4+VA6NQRccbuD3ukW6otLAgzJo8BB7e1vP0UVLL77tppvuZeDzP+pC/Vs37//yzxWLlp4vFexMHQ4eUoSM5FT4/C7JcVOTZJWObLUNDReBvamlHRTk8/IHYd/+PfjVr26QQIQ3pqKiEq5+t0zjZV8NpafeHqYBU3nHZZYQ14tERJiDux0DXtQ31GLfwX2oraoODs1SaoJbeMnbnNbm8cp8oBdffhkaBhghoXhj5UrMmTtPWn2PHTksz9Xc2CgTgI8fq0VeXgKuv+46AY/JaJJUI6uFGKAd3H9ADlZ8fCKSU5PgD/hgDA1FwONGwOeXqWxahQo+r1ukKJ/fI0MLGPT0Mb3a70DJ6WDbRcHgIkw/5zxAAURGmBATFRGswfT7pMhYpse1dyI7K6+9u7t361PPPP3w0KFTa/4vA+qf9d4U586aEmCGh92MY0ePlIgUCr/M8iGIePLpm3E7Ayt92DKQnJqGyy+/UiJ57llkQHDZJZdJBqaiokpEcfp5DHA4hpqgra+vlXK0hPgYudkELSPs+Pg4yRgxnclJb7JyRKuV5rMQmaYRwJkz7Xjs8Tuw9OJLYOvtw9mqSny7Y5f4iSwEZsdjYz3nYJ7BjBkTJFNEX4/p1K++WiWRelZm9g8pUZphDsE6f95c0SOZ09eo2GGpF8b0OJwyS4luBq+dBS1eBNDR0yngfOudt6WvafnDD+MX112PhoY2aSGJjwsX0x9q1GPEsOECTPrCOdm59V6f6uOvVm17VKFQDGyp+B+gVzFt8rgAsymctGbQa5GRkS66IzdA0A/Lyc0SHy7gEyKQtGFVTTXaWttlewP9wosvuxSJcYk4eLAYy5ZejB07vhVQHi4+KrriqNEjEBcXKzvI2e7AfhyK6WQrAoJV8gTIzm93yFKA8rOnodaqxFfkijy3xwu73YPXXnsVCUkpwWqhfQcQHhaBDz/4QPxcrogmU+dk54nQzcoedlLu2bMPt956q6yNZvRutbIfKFMqzrNzsyRAo0xG/ZIsTTC7XS6UnT6D0FAj8gYVoKWtFQGNCiGRZqzZsA6VtTUoOXNCAqp1X6/F2tUbYTJqoVErZRKIyWjEyBEj5PMz6I1kzfL58xbfddtdD7M4OFgcOvD1Vz8BxVWXLgsQLKwMYgUNGUJv0Igpp77H0jL2f7PMjRJLdFSszABiLpnBBDMeNL1sJWBQkZjAQuEjMBpCgwGAwylT1/ILcqWSnGlINpexTI5+3jD293w3e0irU8Lnd8salPauFvFFrb02MYdhZrOI8BT0ycgHig+L7GPvsUnrQkpKqmR4oqNjhXV3bN8pAJ42bUawVlSpFlG9r88hPiYLRliJdO65M8XP5IyiUGOIyEt1tbUyWZiBTmFREaLio1FeU4WEtBQ89dwzyC3IR6e1SzJE7Y2t2LLhG2hVSvgDXpgMITIWpzAvD/Y+BywWqycqMrpk4tTpd95//5MsDvYNYPJvfwKK88+bFqBkU3zoAObMOU/qGhVKPwJeCtnfFWRFppMAACAASURBVHOw3lCnE5POab70r9jNyJSf1dYrvt7GjZsRGRmNokIW7LZKoEHg0T9kywMXS7Fek73YLItjreSMGdOQGJsoeXSmMJOS4wClHydOHkdJyREBMTsvv895l5R04K57rpYRgpR8Pv/sC9RUVEoGiNdGAJ46dSYoKynU4guzFYSHYNzY8cKYdEWYJSKI6TeSqeecP1vaP5iOzM3i+OtumbrBeUUqjRJuv08Ys9XSjtfeeQsXXrQU9Y11sFpscPc5sXPrt9Bz0KvXhRCdQRZYDR1UJP5mU1OLRa3U7/7Dn56/e8KE2ZV/+5YM/AY/AcXQopwAfSG/zyOSDgtp6TdGRYRJjzjNOKN2bqqi32jQc2ZPFIqKhgjztLV3iD9HLZRFHdu27ZB2DI06CGpG5NQ9WVqmZ7GDRiVtElJK19sLa5dVUoAZmanih3oDLmRnZ6GmtgKffPKRTO4lUzPFyIi3sbkDd915lygBNPWb12+QKiNuUWOmZv36jTJCZsrkafLaNTV10i/+5hsrZZwhW3WpFtDsd1k6JWkwYvRIxEfHSOWTOSQUPRaLiP1K+t5OJ06WnkR2QR627d6JPo8L5uhI1DXUQqVQw6jQYsPqtXKNnKnZa7OKKWd/OzXgs2erm2fOOHflays/+e2Af/k/P3SKqZNGB2jyCBbuZGTmgzPGGQDRf4SPBQsuKaiQ5UuOfvEPOaeHAJ00ZbKYbEo1GrVWAhe2rpJByVQMUKTgOCJCUpF8DkpHBHNjQxPcDrdkl9IyUuH2uKBQchWJGgFFQFKBrPzhrEvu5jGbw2WIAGdbMrJmFF5XVSk+5s033ywAp9knMOly8LBw/B9Bs2njZilCKSwcLH3hZGFDiF7cgJj4WHj6nRKVd7S1SAqU18dSN5fXI6K6O+DDgaOHMGT0SJwsL5WeIfrdWYlpeGvF68HmN51WkhIGrU7602V2e7/71JqvV12Vlj2ydMC//DuAee6MieJjEmxh4SbpZGQ1UXtHq4CMHVY0dwQFb7Req5P/Z3DBPDpnjPOmsGSMpXJkCQ5GpdjMESmcxsvqJbKXOcwkfh4FezLz559/jpTENPi9AUREhUsbg8GolUqns5XlckCY56arQBE+CHy9HAqyIE1lc0M9ykpPCyg5rY3XSR9z/bqNchgmT54q13Wi5OR3mZkIYXS6LKNHj5QaSoUSsoOSmmpqYhISE9kW0S1jq6V21KhFZUMddu7Zjfi0FCSmJuP4qZPCskmRifjD039AWJhBgi4uFqClGDZkKEdr+6dMnrZr+UMP3xaXnH9qQL/8O4DJgQcMeMiKzAuz9I0gYl+PQhkQU05/UYZidXHgvvGHJi1GnbIKWaWSbA19PDIQ89L8IosSxEwdkhXpGvAxnExBAJNZbZY+qVQKzjvqh0qrkgKOLVs2wxiil5XLbAGm5GO398sEYrIZQcCb7+jrAXvJOY+S6/ZYLMwDtHbNegEmGZOvlZyUIsESW0AISk4RGTlyuOTAGZUHfF4x66dLTsBkChHNc/PWzRL4mSLMqG1swKoN6+BTKjBv4QKs37wJ82bPARx+rPjTSwjAJ79LgHd2dqGwcBD9cOfQYSO2jhoz5t4lS64p+5/floHfVCxbfH6AhbWMvnnSu7o6pVJn/tx5wqI057beHiTExskNp9mnOZapuiYTuro6hLnoAxIIZEqyFwOk8847V7ao0JekWefzkjEJfBbajhs3AY117TJQlWlK6oaci3n+3Dn46qsvJIV58kypFB4TlGS68IgoYWq2/44eORKpyfGorChHVVWNAO7BBx8UX5gZF5rszMxsKUJpbmoRn5R/qGOyzI2uwtgJY+XweN0utLW0yvZcuhKiQMREYf+hgyIZHTxyGMXHj0Kh0SA6Pg71jQ244rIr0VpVh68++1K2WsjiKa0W9fVtGDNmOKZOmd594uSptY88+vjDQ4eOG5js9necN8WkScMC9NF4Q+mbdba3C+Bo/lhT2drcInIQzTzBxlQlWY8gIgD4d/pSDDzIYgQmv6R6J9SAUSPHiG5Ic09AE1Q08ZwmTJF77Jgp6LHYMKgwX4DC1+JImvqmBimfa25qlWp1f0AhPiVfLz09QyrFmdc+f/YsCTpo7nkA2ILLbBXXnLz55psCTBYQp6WmC/MGW4eDS4fpc3KpAMHEAmZec7+9FxVny0R3jY2PwanSM5JA0Bj0WLN2PcKiomDps2HEyNGYPH4C6iur8cYrK+RQM11J9ne7fXho+UPsUWpNTk797ZNPv/jGQODzd6CSUfmIEbkBmnFGtQRmiMEglUE02TSZ9t5eAR3ByuogVt2QUWi+pQ3X5xMTz5tOU86bS7NGEDJyJsMyezR2zHhhUlmT5w3OZW9p6UB1VR02bfpG2I45bbIjDwoHC+Tn58nz8vk5VIGg7+93SuuEAFiplOH/3FXO+kqW4ZG1+TrcWsYD8PnnX0ow4/P6xdTSZyUgyfh8fwa9TnxqHgqyJZvdOAdJo1IgIjoCdocD1r5ehJrDUFVXK625BtlpHibF1OUnTuGjDz8UGYrbL6jxLlq6BJlZOVi1anXl8gcfvmrugos5a93z992an/dvKzKzYwO8USO/m98oZs3rRVpKigCKJpgEQ/GZcg+BSEYjeMW/BAck6MU0E4TRMZE/gJWPoyvALBCXNVGiyc7Kle8UwpmF6evth1qtxauvvoqTJ0sQmxD/XQV6T7DHR6kQ9iZAJafvC+rTZD17rw1apUK27M6ePVvy0++8/Z50NlLs52GiIE/NlAUm9HknTpgkzErQGv+r4HjsqFGS0qQ/beuxSA0qu0VDQ3QSkPH9VtZUIzYuAR7uQu93QaXTiWbL97Zr63YZeXPqVK3sfrvzrhvhQwB79x3wabTaYytee+2qnJwRZ37eMPv7372ioDAlwIAhMT5RKoKCfmYXigYNEgbjFwHBOkWmKjn6mZXoHMQ/bNgIuBwuAUDQ7+yDRqsS5uRQLoJHNFCFAqGhJvlu6bbKDR06dLhooQnxbOHoFPAwgrfYgkW+lJYohHd0dcskDPqxZFlOu/h+CBjbNHo67YiK1OKdd94Rl+KPL7woz//AAw9IRH3gwCFhVwZwBHhoiEmYnsHY0CFDYNBopMWYbggnfHCWUW11lQRerMjnwC4yOMe/hIaZUVNbD4Vag6FDRshB3LxhI776ajMSEsy4+757sWfvfhk9aAoLt5WfrSz5avXaawYPHlX199+an/cjFNNmjghIm4PHL6CMiYqRCD0/f5CwhckYIj3hajWb+rUiPlMIZ1qRsk1Xe5eYSMo/nFfEIuHgSuRgawNNO5+vpycISLZKcOwfgxX+e8zosVi0aBHqmxrF/2SAxDpPrV4n4OEfXhfXl/AA0FwSEAxi2AbS1tSMm268Tsw4v155eQUOHDiOX//6PgEio3WaeU6sY/DkcrrFdLPifVBBAdQAXPY+eQ/ZWWkyJqfP1i2HjK4LH8dDcfy/TDab1QjMuPhExMTE42BxMdau/lrGe//+2eewa+8e2fTb0taOI8dOOhYtvvCTBYuWPL548cCs9b/3mCkuXDIzQHPN/DP9M3NocC4mxzUTAAQmK7mDbbYBMX+MbzjXiH067Ou2WKwCGvqebKOIjYtGTk62+IR8DoLT4eiXBQA029QZWYVEV6GstFyCo6t/ca0ESDSxZLeGpkaJ4CniS9Ma+42cThhDDOKPEpjMT/f1WPD0U0/JY+k3ctkUq9kpX1F0Z36dIKRMRKZMSkyWwIlgr6yoQFZyCpKTEhAZTn/SyvQW1BrIIAbWCvB5mEBgVisjM1ty7DxcZWerZJ0gK6S424jDtN58ayV67S7UNTU4lWpdxX333/egOSJpz7Jly6x/7435uf++4sprFgak91prkJtls/WK70efkozGYo6ERM4hCoHNZhFW45DX6MgIAY05JFJYLrh1tkfMPPXQhAT2+BjlOYLtBkrp3WZmprj4CKw9NglSSk6dQFOTBRkZcbjwwgsxaFBwggb7yMm0dC8IbpfX/d2MzoDkuSnPsDrebnVi9nlTcekll/8wnptR+LPPvobly2+TLBFNMfP6zNfTPeA1NTU2IykxEdWlZYiPiUZ+Ti6crj6EmUNET+Xsdr4GS+KiIqPhcnkk/84FqTX1Ddi3N7hd46Zbb0J+4SAcOnwUr6x4FQGFxl9R0+Z67KmHHhs+cuyXs2cvGMiP/wOnTHHdDZe0+nw+rcPhCGlubtEGe69VsmKP5o3goJ7IdBvnGoUa9MHiWZ9Hpuy6HN4ferC/D44ITjInXQQGIZwBxE1hBCqlIW7NJUuTfRxul5TPkXFp+ilsL168WB7LFtmOtjYBKvP3vC7+H1UCiuGcLHfmTD24vv7VV5+V52eVE+s7X37xFcnls8qdYjo1TQZTNM1k5TBzOKoqKzFq8BA01dchLSUJhYPy4Pc4YbN2obm+HjqtWvYE0WdGQCnZroamVhw5cgwnzjTh9tt+gXmLF0oZ3OtvvoHGpmZU13e709ITdn3yyUd3Kk0Jdfn5+b3/wH352T9Eccc91z/p6LMnO13OVJu1L7mzq8ushMJkMocYCQAGJvQXA+x9oT5pMkkGh6xDILCTkGxEaYjAooZIE04QUKYh0/B5uJyJgRMj45ZmRvoK2F1uJGVk4kx5mbAhfUYK/KnJKSIDzZwxDd2dHTj7X01n9HHr62rQWNeAiMhQqS4PNZsAtQrllXU4d8ZkGWJQV8OV0fl49plncfDgUfz+d08iOSlVdFMWb8yaNVuAyaqoMJMZ/TYbTAat1FGG6TXQKvzobGmAUavGmGHDZHUfe9J5YOlTc5NbeRlnNlkwdNQoZA4rxLpvvpESwMamFktjsyPw7gcrls4575zDiqicgaEG/+ARU+w4tiO8tazGVFFTkdxjseb1OxxDFQpFocPhSGtrb43q7OgIAwJqqUBiu+13AjWBaTKHyMxy+opkIoKut9cuoCTwyH402QxC2JRFs8z2CYJY0pAaLRz+AJQqjbAmQUCxPMCWCmc/4mOipODW53VJ16ZUTbCoxOmQw9Bj64HWFCoHhsW9yx94EJnpGXJAtm/dio8//BxDhhTijjvuQHeHBWvXrwP8CmkB9grQDGisq4bJoEdbc+P/a+9NwOQ6qzPhc/dbt7bu6n1Ra7E2W5I3eTfGBmMDXsIyQAh7zPKzmBlwwh8CeUJImEDgJzAOQ37WhCRgsPEOxHgFJFtGki1LlmTtUmvpvatrr7vfyXu++0ltD3kmk2FmJNn1PG25u6uqb9177lne85730PjoPurvLNCFa1bRspEh6shlyNYN1oFXVYOlExElsFRqtlylfE+JRmenKddZojvvvAvM+vFbb/36+y+64uqndk5vKq9a9ZaXFIP/vYY5/3X7928ubtiwJb979+6hWqO61nW9C5IkWVGrzfXNzVWKrVYr5/u+zcNZlsU7uxv1Ooc6eEn8HPkk/n/HdrFTEjkeQjAKIBgfih/0zlG5+1FMVbdNy5av5M4Nig1sv0UBAhqerhB5rksrlp/B3rTUWeTdPeWZKX7PRqtFLdfjdGP/3hm6+uq19P/+wR/S+NgYQ15Y2YIFBtBcWnvuWrrt9h/Rz+7/Ke+PxFIoVSPK2Sbt372TquVpylsGDZaKtGblMlq5eIQyGpESJTzwZltZXlgAIQWA7FA/9uKQCC3IsWPUOzCYtD1vbzZbvHN4ZNFPz1i2cv++ydHWskuue8lr/juMU/TmfsNj3bp1ndv3bS4e3nN4QcttrGl73tlJGCxvu/5QtTLX2Wq7eUVJbHhMyxbAOx7wqvCWU5PTDKQDrkHxwgNt2Sznm/i92Ojg00R5lhecooBCHomwCcodRh28lsvGg1Ha/r5enrhEWoDOEoweCwbw98aOHGUP7LabdMstt4jFBYePsNjW00/to5ve8yZ6+9veybKC09MznLOCpwmicrtepSfW/4JD9/lrVlLRMqm7kKPlI0PkmAZ1FvLYhcr5MIwS4yWJqpGiGkD5qdZs8UJWLAWYmpluFLu7D83V6rtItZ7pWjC04aJXvWob5QdmX2IW/c9Z579qmPJtkiRRd+7c0PHMMzvzO3fuHJqamlnrB+1zklhZnChxX6U8U0oSygRBUMBzZYcGDPcbbriBScIwyGPHxjn8wgAB98Aw0e6zAbxrKhsucMbyzCz35Xn2xncFVOX5XOXnsmKTLvQ0mTCh6eQ2mtSsC4bS0cOj3BTAWHGr0eDtvRuf3MQwEVYAognw+L/MAKG9iSGx3u4u2rVjKxWzNvWWilR0LCphjHnRMA1AQ77dppEFQ9yGxWiJlXEYWUAHKGPn+Fhsw+QWKWk6K9VlOwpeuVZzI1UrV9vtPU5n18PLVpz5ywVrVh6g/FDlpdGKf5uB/g8N84Vvs2PHjtLevXuze/bs6Hruue2rkyRY7XneiiCIFrpuq3tiYqpYLpdzuVxOveqqq7jrAkMEoA54CYaJXBQGjMWhck68v7eXtSyhx4kHoBoxsBZyGtDTBZwSSwaEZwamOTgwQI5mMEUPgliMfx45Qjfd9B6+KX5y331MfxsdnaD33vR25oE+9ODDXLTdceddFPsuVSourT1riApZm6J2i4Z7u2igu0QZXaEObKzI2NTf18fz6hhgw9QmcmLDMMlt+1TMIAq0WeomV+igY0APIC2Tz9Fcs9lqBeG0l9BOK59dP7xi+aNnnnP+Acr1VRVFwbbjlx7/yhn4nzbM+e8zNbUjt2nTjtz27buLhw4dXFKtltcWi6VVrVZz6eHDhzvn5uYyjuPkNE1zNE3T0fbDrDckAWFs0Kh84Oc/581mYDFh8AwcSwzGsXhBsUgTk5NMHIZ3QuGFJgCME4bdxMTj0ALq7e4R+4A0hb0yvPEnPvEJmpqYpLvvvpsefvRJWraonxVCwOtEyxOtygP7DtOK4SL1FPM8Q2/rKvV05EnHLiDboMUjC3i30PDAYFqRgyRtM3SE/eRMIiaVxzBwA/b0YulAQLaTo3KjRqGikIoVh3HcqLfc2Zrf3qeY5tNdPb2PrVi9en/3yuVTRB2tl9aq/PfW+b9kmPPfLkn2Wj/5yab8rl3786Ojowtd113carVWTE5OrCgWO/qPHj3WfeTIaH7FipXm2NiYUygU9L6+Pm22XObOD0BxGN57fv9dvEMSfXHwJkGQ6CyVeO0KxhmwtaLltll+cPzYGC+kQkhfsWw5FTqKPJ4BOAgamJi7AUT04AM/p917j9Hn//OfMJD+xS9+kZ56ajurAZ99xgIyEp868hCnNUmLAuruLHCeGbRbNNgrlhxgqA03RT7XSbVmg42zkMuxiBhY/RDvgLGi0gfRA+z3dhCSaWWo2mpQrdXCRhDXymRnI5XGwoh2x6q2vW945InhhQsPlXI908rixS/NnKdG9VszzOcbaaKtX7++MDV1yK5O1jMHxw93HTt29MxGrbHS973BhJTuIPDytWotp+pKwfM85KhWLpczUVCpqmqC+4mwjwr/rNWr6N6776IPQPXjp9jUi55+N+8h91ug12k81Ql9odWrV3GxhQLpP37kZq7e8Zof/uhn9Pobr6aLL7iQvva1r9HMdIOWjvTQSEeeCiZrblPG0DnfzELxw9TYWxbzeU4VcBwTU5O09IyVogFBIi/GIgB0wpCCIK9G0RZFQuYmgQacqjABBDgoJG6EVrvtk6o13DguT1bah6x8bkPPgsGfnX35RXuU4oLyS/GdxU3+zzz27n2yMDrayJTLZb3ZbBpB0DTn5iqF6enJvigKe+v1+tJGowEvO1guz/Rj8UO9UrU9z7MyjmX29PRoyA2RQyIFAJMInhApAe/t8X3asmUPZfPEHg4fDBvcMAz3zNNb6Nvf/C51l4q0dMkyevLxzdTdXaDVy84gs9WgUtZiJQ0IY0HDyFCJLMT2KGYRCAmBAWHo7xtkYB94JphOEGZAHoAiCDwCS7dYOAHqRPCgiALwrkg1cEMBLkM+ijXYbhiTni9UZpvtWTcMthb7+3649uKLn6TBMyZe7PzN/2OG+a+ZPyr5cnlf7uDB8ey2bdsz02NTpYmpiSXTMxOrK3OVZbal9UZh3P3cjp09ikp5XdWyuVxOgUcCqA9Rfgym7d63h0nAYLnvfG4vjQz1cCv1wx/6EIvQfu+7f0dPb95DXUWDAi+gMxYtooFSB2UCl3oKDns621TJ0nVS4oh06CtHQhobr0duicJG10xuGOSLHVRvNilbyrMaHDpRWRQ9hs3aR1iDbWkWqQqoK6pgzasqGyY8LvpoWO4a2zYlhpHMVitlyti77Fzn/YtXn/mTUufwQWVwUOzkfhE+/q8b5m8650myw9yzp104uv9I8dmtT5cU0rrCKLi6UZm7OorikUMH9zuNak3fe2C/EatatHDxIr/ZbmmvfOVV6FCp+/fvZYLGnXfcTte88ho6d/UqeuShR+nRxzZRt6PQ4EAfq8nFrTr1Zm3qyTucK2LmHTqh2KQBwwRmqiSi2wUck5n05QqPmHR2dVOlXqFCdwfnl9IwHSPDRo4tw3jPyMeSVoW9JxoRCP8QWkBqgGDfjCOu4vMdnTTbqDfqrnesEYbrz7zwgm8sOOO83cqLVKv9pDTMF+SrJo2P6x//9B/8p3POXn3lcP/AOUePHFb6+3qN6dlyJVBpz47nnmubptGIglg/duxosVDMOoahFQ/u3TcwMTZRylqW2ao2yG02aahvgEYGB6kzV6Ty5DHK6QqV8jYbFpRCdJWF6ThvxL8gq+CRzxe5w7Rn734aHB5igguU3zJ5RzQMDIM9q2NarClqaiYbKFqpMHDkpKy4bFm8fQ4NAuhtIi8O4pi7YE6hSDO1Whhq+lhk2r8cGF74rQVrLtz6YjTOk94wj+7dOvz7b3vH7x8dPfKakcH+rnarkR/q71MXLVwYnH322YcHFi3+me1kNi0YWbRL0QK11fYNNU60faMH8wd27b5g4/rHP/CrRx9f01XM6mcuW0oZ1WLjAf+yUZ4mPfGo4FikUMIGhtCN8IvxETwA8uPn8JgIv89s2ca7gpi1n2ApgMkNAlTmuYzDYgcA5CGnyJvfoEwchhQmxCHcxObfrCNW1GQynNfC4A0rQ03XpWyxBHgpqgXR+HS9sf78Sy/7atfwsu1Kfz92ybxoHie1YT752M+GP/GRj73L81tvypr2Qi2JMzNTk1ZPdymuzJajiJJ634IF44PDwwey+dyByy699KGXvfyqZ4dG+hpYq7tr2+7BjY8/8bsP/fRnHzV1s6enUKCoHZAaJazFlAQuORZUgA2Kw1AYpq6wl0N+ioKFx0pSz4biBVBW/8AAV+Ds/SwxdWmZJjk2lrZa7H2RSwLG0i2T8U5s52BVYtNgdn4G4H02Q1ZClM1YbJhxonFBZOXzNNNoJ80wPqxlcw+suvDir+XOPHvPiwnvPGkNM0kS852vfeVryrPlP/aarVVJ4OcD36WMaVCz0SBVVdhrTczMtOvNVljoKMz6rutGUeh2dXbs7eoqTZ+7enVcm527zG+2zioV8jZkYDqdPOd/6LNjKrKQtyljwzD94x4TBokevBtA6prIzggSNcDzDRuepgULerl7hFYr8lKEanjHjI3iRxgkjBn/D6FZIAZBHJGiquxd+XdOhvJOhrryeYo8Xwz3GRZZdo4iRaOWH1CkG/7o5OzhwWVL/27p2rW32QtXjL5YNvaetIb5q9tv7/nUp2/5g1Kh4z2h5/aFbpuxSgyLwRBAWwsiwfXUTIMSjN9Gkee7bc9tx9qC/s7axRddmMRB0Bm6XgZDZ6aqc4vR1HWm6yFMQwUHM/Kg02EFNjwlb09TNFKwH8iPSYHnMw3as3sfTU6MU193t+jbawr5idgBhJwRE6PIS5FvwihhrPlsgQ1eklswfiKKKUeIKvT2sHpH6PkMcWXtrGA+GSb5cUweqa3R6dn9g8vP+ubKl19xr9I19KLYQXnSGubX/uyW5ffcee+XbEV5BYVhPglCUYiAl8kPlWEahEnkg2CzIwRD2B8L7vu6e2h4YIC8ptjI0ZkvsLAq5FkhYw0Jbuh1YqpTvi9GePEefhRSpKg8DVlzferoQh+/Rdu2bePfg/wB8ggkwbMdWV5FjbCOv40wLg0Ts+mszamoXJmzJzUhhyNyUqz/Q06J12JRKrifGaQASB0IRVFCrPJqO/WpZnt3aWTRN9dcc/U9Sn5g+nRPNk9aw3zHtS+/rFUtf8Vr1M5WKLaVMGZxVbm2hDmghipocEnE3hTtSMeweLgMgleAehRUu6ZBRSdHSRyR3xSb2VrNpngtnKMqChMUKpgJD8KQ0DsKNY0izSAyDNq1bz/t3jtBQwMF6i51UHWuQgVU5AmMWycT+SOKnXQdC7BM3CwY5sMGDewB4uJHE9xVjG1AkEwzMgzgY1sIclTMyeN5YEuFpBCYxqqTp5l2q17x42eHlq/86rlrX/YLZeD0Ns6T1jBfd/nZV+Qt66uNcnlVEvsWAYxG2xGMd5VSoFohzcJuSpfxQizR0hSFliwcYa0ljOUWs3luMaISh6d0601yWw0eVwZbKPBj5lciDEPyG5V2kBAFmkqRqlKScWjfkSO0bdchqsdEQ90OObbF4XfhUD9FboO0JGRjgyGCu6nDOyLnNEwmNwOwB1gPMicXRLpO2TSUg6mEkI6lqlh8hVAPrBPczwTHoBlUablk5otUC8O5qbr7zJmrV39l5SWveFwpFk/b9uVJa5g3v/W6C8ZHD31ZV+j82PdyKBCwyIrBag0gOKK66MwgFCuxwgsF/LbHIxkDPb2UYPNGQtwDR8sQjHikBFiKBVJGEoOibov3ioVRIomFenCo6+RrOo3NVeiZvXto1mNeMFkmcThG+M0aGvU6NqkonIjIYONUuJ2Zt20WgUU41+CZo5ANl6EkXeVCiRepZnIshgudJ7GPUuyk1CyTYkVFV4gLIT9RyMoXKVS0mblGe/PwgpG/PevK165TOjrmTsewftIaFKXUFAAAIABJREFU5n/93KcX3PXDf/iz/q7u6wPf7Ys8lxQYIuIuwmwYURD4LO2CUI5ZHqyE8bFqL2NRb2cXFRyHDcFQiBSMRWD7GykUs0qIRmEA6UOVYtKZ94nsNVaIw2fd92nOd2nfxARNeAnT4hKDqOURdffkqLOjg8rjY5THe4YR54jFfE4UV6pCNrwijCvw2VDxvYnOkmx5pkykrjTHFFV+hvvwmVyGh+wATymGSYmmU9sPgfqTaeeAd04rpG3qGlp068orXrXhdATgT1rD3Przn2f/5ltfeXV1eupTShStpCjMIiRiIA2eE4ukwG6PuYoOOZSjlQiMEhaH6c2ezg4uJuCxorbHk5AofigOWfoQqmwRIcQrXJlz0RMTNQKXJqAK0g4JqDYYvZqpUhsQUkg0PNzN7KbKzDS1Z2cpcolMnWiwt4N6S51smAoEIqASh7EM0yDHhI49ChuNjxeqeSiACk6e/81kHcrmHcphCQLGOSzRTwe+iUIMuGjb9cj1AtZNUhXt6O4jY5suevUN/3mgq3+7smzZaUU8PmkNE+HpH7/xlYEf/eM//J6hKO82FFqgJHEnvB1yRbYgRagdA47B+AXyOtswqFGtMZeyI1egDCpgA8YZc2cGv8cWNhQkbTegWt0j1w+4IEKFrxg6e6aq59Js06c67FwnakVEbbhUBRKL0DUqsSeOXY/mpmfJD4j6Omwa7uslBxiU75MS+WSiqMZx6QobqGmwz2bPmbMyvPWX8U/bZultp5inQmeBu0MKXpPLc5GGCU1mJqH/jnQkiOLEyBwabQTrL7ryii/2X3j5bkVRwtMlrJ/UhomTfP/t3xv63ne+de3UsbEbB/p6z00Crxi6nqMqiY3fe4HLHRrop6OAAfkCRovQH7kwjohMFfyehNQ44d9zDzwQW9caroCfLEtlmRmMf6imQXU/pKrvkUcaTdSqDBu1A48m51qUMYi3vQE4h0zOXLXFpGPks115hxb095CjG3xzgHhsJgmZOuaDdHIsncM+bysGKBQqPBnq5HOULWSp0NVJ+WKOchCXKAghMt5nmYDdqbGnRb4RhzG5ieJPtINDTUV7+JXXXffVwpnnHjhdZopOesOE0Uxs3Zq975F7F/3g779/jdusXpzVzZUZyxz0PLcXFw9Vue9iV4/PxRE8GV/0JObxC4DvFCANgGGyWiBT0RI1YfqamTGpmCtSV2cH62C6vk+z9QZVXZ8mqzWabTVpruUy4F2vt8gwVFo0spCyxTxt2bFLaDxlHNL/Rccoi0o875CtKJRBYhr4/HMLK2lgmDYME6x3U2CuqslM+EzO4Q6Tnc9QvligQqmTV8+At4l2KW48rvhVgwss+EYvJqrEScs37IO1dvvRa2649iv2iosOnQ4TmaeEYcrwlBw8aP/jj7+39OF/fuiSg/v3v9txrNWu63YwK0g3eMsaDBM5JmOeKHKimGLf49wT+R0YP3geLxqwDEKWiX1GGRMM9AwvF2j7Hh0en6Tpap18VadmGFG53qJ26PPgWcuLafHIAK1cvZp+uWkzNVpN9sJ5yyI1DHk+PWsY1FXIUeJ5BJ47F0ScZ4L3aVDGEiwkLUp4ItRybO4uYZkqip9SVxd1dndx2gH4COEeUBM+VwC58bZHHiIDxqBjarSj8JCRLdx15fU3flNZsOLYqR7STynDxMlGDx1khrddct63fvHklnd1ZnDdDMqAcoaLzZ0WeEQR1vEvPCY26sIwRatQI0s3eT97EIvOEcTDYAAs122YdGRiio5OzZBLKnmk0NRcjRpem8N/sx3S8sUL6JobXktb9+6jp7Y+Q7XyHA329lJlapIKtkW9kE00DTISQEQxQ1XwmpYuFJlBIsENYisaY5q2AwzTJCuT4UIIoHu+I09xEPOqm1JnJyMM2PlZr9X4eIEgYLYograSaVTLtfah/ED/bRf9zn/47qneHTqlDDNJEuuHX/iLs773ne+8Y/zI6Dv7+vtyU5OTGWDXPNX7LzvMUbvksjqv3IMAGOSwTbCGVJXBdybr6uBaqhTGQvaGZ3fgYYl44MzK5jiUT8xWqJkk1AhjOjYzS5VmnbXg615EiwZ76drrX0tmR5Huuf8+mjhyjFatWE47n9lBhYxKI4yjepQDDQ4CDujoqAnjmjBIbAFBi5Q5nGAb4V9H0OHwLzBNaEY5TpZyaF1m0GVKWH4n9APut4NyB8zA9Txqhfjwdi3Q7F1k5+562ete/w9Kz6LxU9VznhKGCS95x9e/MnLb3/39G8oTE68a6OlaoifxwOTYsaxQLw4Fg4c3vPHOVvaayCWzNrosGZZVdGzBKge1DR6H59ZJFUZgCBU76IQGFFMjSKjq+YTZhjnXp5lmk4HuWIUYWMR57PKzltGaC86nx375KM1OTNOlF66lTY8/RRmdaKSnxJV5AXNAGipzTXhy4J7cudK5hw/KG8I6RMfAMILQF44H/XY8B55TPBc9dnG5eHkWtPJtnShosmxOww8p29FNx2Yr1cTIPbdw+eqvL19z4UPK4sUTp6JxnvSGCaO87WtfXvLj79/20cGuzldFzVavFgW5QtbR52anhURg+gDQDtio2WowSQMr+NDMwbwYcjsOoYbJlS765phmRPcHgv6mYXHOibXTlYbL0FAzIXJVonJIFCB15fZOOq/jx2RlVBoeWcD68+XpJl1+wSrasWUH6QlRKaNRZzbL4RsTl4CKYJzoWsFARV8dPE6dPaMNyhu6SYC0TIuH2vA9GE/sHRHiHYuNlscz8HolIjNqkec2qdjVQ6NjU6Q6HaRliuWZpr+rb9GS7597yZX30+Dg2KlWrZ/0hrl/87qRP/rIf/pMp22+ppTP9nfmsqpCIdWgqd7fy8UBE3EDAbyj0gVOiJ+jPw19dQh/1WpV8toud30YHgINzrRJU7GXZ5b77z09BX6PetsloEgtUmguiGjGJwp0okZE5CVEds7kOR88F+65p7tEY4fLdN7qM+jI/gOU4EkR0eKhDkrAtYS2aMZm44SX1DWVW6lIKfB69pCmKcgd6O7oBjm22BwCeAh68Jxz5vNkgMUENhUG2ygizYecYpaOjU+SZgGkL1G1HZCbaJVmmBwoDS+857wLr/ixuSw3qiinznDbSW2YSXLQfvcVb/pwj239Pw4lZ5i6omFc1rB0Umx0bnyWiOE2ZUy83llAKhCejXmpFChkPHOO/ZigzKUzOFhNyErKGbEsAJU7SMhZx+bW5GyjRTNNl8pBSNsOHaVj9TZVkMuaRFo2Q17gC+JGElLOyVCj0qKFCwYoaHlUmSmTDoKxrjAROItKHPPkGlHetsjE/vc4ZMMG3AUPyFOUoO0xrGRy77yQE10hsJcQ5guFHPffeccnV4KY5ox4LASPOBZcUvQeIkWnUFFblaY7mu3p/dWK8877YffyldtOlbn1k9owt/zz3Yv+y2c/8+W+jHVVTlVLuhJRhBakQaRmkfgT2Qp6J2I8VjCPVDZGVOQA0XkYDBhgDJIxWI4Kg9UodvgiRmJYDM+34MVURfTLI3hMjabdgHYdm6Sto4dpwiPyNSI9Z3MPkndsZmzGJCszc1TqKJKpGTR+dIZz0LytUl9nF9mGQiYlZAI3Rdg2NT4mpB7w2oCIEK752FP6HPJhGGPgeaIowhgGV/JYX2NyjomvQi7LNyE+j9QWZTBe1ZidZGRz7WOzlZnAMLf0L176T6vWXrjRXnweQvtJvXfopDbML33y5qt2rXvir3ssc5UDJUo1oYBCCpWQNBgm8MuIVw6wXCETdTGJiIoXTCJ0TKJYGKxk9kBCEBYNfDOOqdVoM4SDL4RZGDAME/1pXzOp7EV0pNqgR596ho7UPHLxvhZRZ38vq7yBlAy6WnVmjiv/of4B2vHcQUJbquCoNNjdy55SZ+OPKGfqnHMKzy1UimGYMDbemwTCCdADiC7AM8bxccNkniYzqrTjox0wXuZ6QicJ/7JRIlXACdGojQo+W4jJsifHKo391WZrY+fQgjvWrjnnYO/FV8+djHNESZKku+tOwrItSRL9g298zfui2fInikqyxApjsiGRocUUqQmpNlZHwxhF8aMpgr2OC8KjuEC8Y3gpkG5B3hDVrJUSdWGwMEw1VthoQBBRSQgdgKfpJgm1Y4XmQqLplk8/e+LXNFZri4KIiBatGKEg8lnuEMbRqjc5hz33nHPo1+ufIqjOZC2NujuKDLibKtjzEdmoyGEzCQww4Zkg9oSGkR678BUwTJZaTGfRoQiC5+DnnEKkxieLIR6Ew99B/ppeT5CeVU0nRTU5tDe8oO6GyWSi69tV0/m1amU2XnbttfvsrlydiiPN/xUjhXAFN9RoH+TJVJq2xInvxsGoCs3hzsHQ0zyb4zDXVElxNZoNnMnqTLY8PWO0qnPOSesxkyQx3v2aK29J5qofyinJQgtyLYZGGkpeNSHdsdizoVsihAlOeBop0cKhXk8NUxFDYLYmRhtEjpZQzspytyYJPPaWzAzSMQwWUdUNqBLGdLTSoEc2baHpdkRthciNiRYtX8Ctw/GpCfbSMEzodL7s8svpV489zh4bjjFrmtRdLFBHBjNBEZkUkQqvx+O8Cs8ToaCBAeJ9gE3ycSIvhUpHKEjIwDzlzksBH4nPAHlE0RlCmxNJDSTBMeEZ8nkBLoqNIUAfolgl1/PDthdUNc2YTUzr0JTbHu0YGtpyxrJl2weHB8atvkKVIlOQQRK4dYyM4qQgnBgatV18gStoenHbaFUamSjyrFazbbmeb/uBl4mDyPaC0IqTxFJIUaLAs9ue1+F6bjHwfCcMQyOiWNUT0qrVKTsOA9Pz/UwURhlFVTKqqtons2Hqf3jT2958eOuznymZ5goHORoTwXChiHvKqq5SrCmsIcT4XhoKmbGJITV40BTPhOHCm1qstpEaJzxqAjjHoCxCuZaQoajsSedqLZqqNamt6bTn6CQ9O3qMZlyfPIWoEYbU2dtFi5eeQY1mncqVCpWnZxkduOLyl9HDD61jDw2yBwywtyNPpXxWeEsFRilyWmGY0NpEASdGKmCYPANkCaxSSRWa0XZnA0W3yLZ55ydW4GDYjaOEoTLflFd54zNjPp4Ufg+/7ZLX9lhvCUIMwGqVRPU9ldqzkddsJ0nVC4PpJIomFcOY0y2jreuar2pa1GohPiRqHCd6HIdWFISm74dWFIUWxbGd+LFDcWJHUWypClkgukJyUkOSqyiqoigqvKmiKLqmqXjg1/ivoqmxoiuxFoaumsSxpmqaYVuWphv4JCfx4/Zv/M2aO7/73b8uWdbFdhznwdRJ4oABcjC9Ey0hkNA9VNyEekQUEOiQYN4HXgUXjQuNSMyNS8/ERkuCXFzAKK0FkF3wNbFtd7Zao4lKnXzNpn3j09TWbBqr1mmm2aBqq8X66xddegkvxNq1Zw+Nj09wt+nCCy+mn97/ACkR9N0V5o2WsjblHYvzS7DeUWSpScx5sWnY7ClFwaLyjQND5b4+PKHMPVMnj8/FeGc2KyYqLUfMK/HrUgNlQrLG7Vmw9XEeIj/mGzdo+7xmEaFfy2SobSrUjoLYC3w3DEMvTGI34iGqJOExE1ABFdCq8V9F1VRVgWmxiSGJRU2Jzi/iWJLoMqRzlAZezCokwilIzJkFxiKgCVgFmVCcBKJAxTEj9dCY8XDyPvY+/XTPpz/8wT8oGsbvaYE3oqLnjXBoqOxRvNDjIghjvJyXpROJnDuC8wiWuGVxZ0hOQvJFBHmCc1FVhG/kZSiQ4kiA4IZOjbZP02AY+QmNVZvUs3g5HZqcoQNjx2hirkyVekhXXXUR9Q328w7Myckp3ml0/jnns9a714yo4BiUBAHnmBlTpRw03XMZho/AfALcg9JNbgLBMSFPxPcydGNcg48V3pUhpUhU72AoGTZ1F0rM0cyggLIN0jCFqWGeSeSawHRxmaMgoKxpM5wGD4rc3A0DCjBdghQAQl8YFw4DhuGYPY8iDO1aLiKFMfFoc/pgw4vABRD5sUwfpTGyI0hfj5dICh/TFOE8lIR0LeZjFN+fSENPasPE3fc3f/JHF6x/8OE/LzmZC3K61jVxdJQGe3sojnxSdYU8xacA3jARxQI8hSge0grd0Plk8lw3373iQsk7GsYL4Bs4Zhi4DIbjxFWbLjXDhHYePEpXXv86srt66YFfrKOJuQo9vWM/LVsxQi23SReuXcub18rlORoaWkBLFi+l2390N2VtjTw3opyBXFMhB6pxps46SZ15dIRUBvuxmGu+V8ENB4+I9IKnKtPjn9/GFJ4fwl02S94UcyAWI7VRSDNU0iyFdZHQyYKHbdarXAiCOMJkFgzEAXUIA34NTE16MdQprEYHZCKKWDIREjbwnFzGyPycjV4jt+WJIi317HiONF4cJ14Lx8ANAf3EtWAnkqIMPBqTvjcjE/j5yesvxZFVRkc7P/nRD74haXk3tSozSxcPDeVqM1PZMIA+e0SmrVGYTinydCGSsXkfEht6RagTYR6elLWE0i+uapECxAF7N5nLtfyQal5Ae49O06te/0YO6Ru376Adew5Q10AfHTpylA4fnqRz1iyh0PdpYmKadTqvv+5G+sY3vkGtplgHgzzTVhXWdHd0jToczAY5lINuJpTeXmCYzIBCjmmIC2elynCplBIXN4KIYrCn6rDznEJA2QNGhi8w3xUNzCONAq9NYYiWqwD5URghYnBrFrQ5fGYWooXwgyC1IJTiXME4YVwwYCa5pJmfNDw2YGjSq2IkeX7olnbFITslz+BfnHfpPVmeHJOoiBwJVEpSvimO/2Q3TBzfrvXrBz/58f94rRn5r7YU5WxLpWJPR4dRr84WFD2x8cHESK/OWKI4cSJnQ1XKhsp+QRRF87/wQoQpJEtKAs8L3DBHbpTQ+OwcPf70QXrbB95Fhb5heviJDbRh8zO0fPVZtGXrNqpV6tRZMLkQwXWD8X/sY7fQZz7zWWo2PQLHAmAWtN2zujDQnKVSwbGZu4mWpIS7ZBhjUQbAWiB94Ibirce4eYT4K45Peii0ETqcgugQ2TajFfgCARpiECiAJK0PM1BsBJg30sGkF8ohcdtl3JcNkFu7Yp03D81pYncTck32YZqY45fGBnVkYHb4/X8X4tPcEq/nz2OhLhJsfHkjyK15nF8ngritK7q4sU4Fw2SDGhtzvvHNv1n00L33vrwyNn554vsLF48M9Ldb1QWGqthYrCrxQAbekY8hiU7bfKha5QmRYll8MlWdvHaTcUbLgNIbsUJGteHR9n0H6LlRl266+V1U6B+mH9x9D23fs4/sQoEmxmco42ikhBGz0oNQ7Ld8xdWvpm9/+9sUeLFQKYZBwluCSKISZTSF8rbOBRfCNrze81KLVL2D817OLVUR2lPxLmmYogukk6kaPAKMwoc9Ebwmey9gmPgsDv+OvRu3QWMyrXR2nVRSfbDrBRbMRghxsfRvs7H6Pt/SMsTi9UidGCEwDNZkErmnwGXhPZEu4Xvk9RiTBt8VHS4hv8P6tewq8Ld4vjB1FjLS8fGfKoYpjxP4Ju3b0kG+1f7kx97/d09teOIGkMPxgcXJAbYJ2WqN9c7hzWRFyEUFfp5imdwzMk1qN5uc86loeXLVr9NUuU5bnpvlTs/v3vRWqgVEP7jnHvIShZBtNept5tX1dFicZ+EPg8t56eVX0o/uuJsc2yCvHZBjpngmYB4tITtJWGEul7GY2AEWEQyAZWSkQaW4paTGcehNhRDExUfrUtyIcZiw/jsrk3CxkWpwplU6yB9i3DnkqVI+B7ag1MELGjCcBLP5ERsZHsdv4HmekL0t9OTxvNSr4r2Oh2acS9z8qsH69xCUwN8DpIVzyrrKGiZNIh6VxiZjNkQdN8zz89JT0jBFOJ7Ifuvjn335vp3P/mlX1j47Y2oO2N1QZ+M96hgeq1R5y0WSoB8e8Z0fQmYmlT5CWoW7Mp/N88llcRiMYlBCds4hP1ZobLZJR2tEr7z+KsqU+ui2u++lQNWo1moz+aJRr1JPp1jFMj5Rp96BIp1/3kX0yGOPUuhjvZ9YMGAoCWU1kWdaFPMqwKxtUBZEYFPcOAyTMMQiDA8hnYuftJhD7gyEAd5GYrQwjATsI0dIdeM9YOw8DYouEJhKpsmGgSIEBorUxnYszhdlIwJiEbL4YaNI/yafF01j+EwWaPgZJHSYX5DK4eCYkCuzhpSKAgc5PM67mN/HaLT8veAmRMclv1H9y+JUVuZ8Hk49j3nQfucr3npz0bTesGx4cKkVeL0ZgMu6TlEKZUCTEh4GHVcUSEzagIygn87sQLuo1eAV0rOTZX4thULpA+wirGVRLYdc0mjd09vI6Oyi8y+/in797E56YtNT1AIEVCiQ5zcpYyhsBNMzbdItot99y1vp+7f9kL0AQjmODcaZRVg1MHwGED8RxRDT4XKCW5kWZwjV0jBFkSNCNN5LSBueaA6g3QDFDmCamAmyNYOH4qDfhKob3ScO77HwmLqlsxKybgJ0E0wmcFJFASKew8aRtjxlPojih8N1+n4yn+S/AegNRg53yPLg8H4I7fAACfmYa8Z8fDrSgt+D8Kxx+pBwWiDINAKKkmjJKWWYAHC/+qmPX/zkI498ee2ZZ57RrpS7SxlcXJNs2+GEP8HZS5vFLCGTLmBFVcogtOz6pHckKJW44Kje8YWqGCKrc80mNcKI9h2bogfXb6ALrryaekcW0q3f+C519nTTTGWOQxeWsZaKeaq3muwV3vH2d9G3vvMdiqCNxGIHOlPj4CXzGEYDO4hCQV42TMqjV87HJpsDwlCkagcMkzFJDvWUst2N4zea6WSYIse9ct0UUttoQQag+oljYJVk0thTwjARkkNwV02Dwgga8yKdEFElFbA1RKWNx/GfSygnxRu5bw/JHrYi4XUFZiwqcfl6eeNJ45dFKN7XYI8uXjMfZjqlDLO8f/PIh95x0+eGO/Kvzmtabx5eEeOxXLlmeKBLgaBBWoFz8cOgtNA84ulIblOm7UoDXtVgcBleE2EU3E03CHkBazsKqeaH9P0776HQyNANb3kr7TtylO5/6BGKcMcrCrXabcrnM+w5Zmbq9Jef+yx97nN/yS1AtCHR60b4NhUQSiKyeFULE+EZToJhohhBVc0kjTTXBKCOC4uKG+kId7PSXFSETPE50MLE66VhssYn2tvpFxjxkNJxrAyPCMu8DvkpDBSOre1BJ1TQCBlSU1U2RnHDeqJCV5QToHv6Pbo1GBGA4cNE5TrF+UVmWpzzShmJXTIUlWLLwF1ZNyqF7zhNORVwzHlFj/nVT338hm3rf/m5oqYs73YcTQk9xgLhSvjCOjZ7SMzs8D2cMsVZDIENA1WsYB4ZiiiOYoRxLiaEh8BzPT9kupgXhrT70CHSMnn64f3raGTFIL31Pe+jux54gNb/ejNliwUKQo/cZpssy6RGzae/+Oyf0q1fuZXFFrBXHXPmmJK0eEqSuABCG47xUkWQPDAyIdSJDfZwMAIJG8GwhNiBMEzZ5+dcFPmqjXAvijzevIGIgBwN7wNQ3RSkYuSh6JszIwu5KzoyoPCRQi50QpGvpm1RiTfy6m7XO26sfE7TViN7vbRZITF34fGEYeMhhBrSK8hrDoVxig4RDFIgAMg55xvmKVX8oOB5+7Vv/PM+23qbHfr9qutS4rc5B0MuyeA6lNfQD5YtLvaYgigMkgSeKwxTPS5H7eMC66CTpblbJPrDHvQ2o4hm6y3auHUbHZurkdXZSX0Lz6Dr/sNbaO/oKH35r2/lsw5n09vTw6IL2Pz7iVv+kEN5X2cnuY0GGybED2CYlo6bIhZCsyAnqyrlC1kem2CvBS+E95RAe2pY4IpyeEy7VgKXjVk/HoYJTqiU2YbXxPMYewRRJV3JLVufTBoxdMYfcRT4vDDW+a1EHAO8Kjyn9KTSEwqDg+Xj5oBn52ccD8XCMAVmKXkASLGkNxa/F2MlMExRLIlwfrwAkh7pZP+3NjbW/Z433/iFkq69rsexuuuTk7yQFIaHexcn2rCt44Ype72oDEXvXBA44DWZBa5b3Lbz0XVImT180VNF4TBKyE+gw55wG/LRJzczF7N7aCEVBwbpxje8kWarc/S9v/+2yE/9kCqzbfrCFz5LX/nyV6lerrDnQgECKAqGCTwThskyNbgo6PtjIwZIHnmxbIDlslOPyTQ4E5U4lIpTfJJZbcJbolCyLTCmxPOwmIBzaVDp0hsNHRt4S5Y2TPvZPMqhpThi2o2RXRvGFFPeAY5HFkTS28FOjhdJ8J6oyDkh/M2GeWIM5ERHTnhdOBSRBsiwLg1TZKynyCOpHim9+cY3/nkuit/Uaep97lyZ+rs6BWibCFgDFar0BMgz4VP4JKarpBk+QZ84NUwk3oBCpCfiU5FW8CgKoOhbabQp19XNBdCzByZpaPEgKdkcNT2fPvjhD9HKFYvp03/8Sdq58wAtXjhE733ve+nzn/s8Fx9cHEABhI0S4l7QzoQsoiAuUBKyx+Qc0bI51PJ4MTwePCpkZkzreAeIjzM1TJblxv5L0OR0jatyNkyeV8eeISGxjYuONEEaCDOXUHAkAqXg3HFeRYxTgIqd8U4A6GmljrzjeK6ZejbOc9PeOr8O5zkRvXb5Pah288O/NDcRzhFtdD4W6YUl2H7qGGaS2B94/XU3G677YW9ubnGHieVO6AEj6Q7ENghL50ozBvQB9k46pMWVZrpZQiyawsAXVjyL8Qy+Q3lQDVV9iqtB5Y0UagYRJbpJj2zYSKOTNepfPExOqYsWr1hJ45NjtGr5Errk0oto57M76f77fkJXX3013XnHj2l6skY9nQ5hUwa6Nxkw0pnyJgxT4xWokZC1SSt00eERNDgYJh6/yTDxc1D/eAwY+CiLdYkFBWgvcg4piGqi726j6yIoaJyLpytegG3ifHA3h7XsRZ4NQwHDinPN9KYW24Wf30PH9/z3ZA8dM/3ziB7zc07prSV0xz4AZGpTEDvrztp4AAAaFklEQVRkCBe+ARHlFHr8461fPueX9977Jbc8e/lwT7fjNqqkq+jdCrkU7NzBSY8BG6VZN1OLpSgVgOvUMHnnY7o+D/QzngEKhWochxYEWkWlQFGo7vq0fd8h2ntsgiiTocElZ7CgaldvF21/eiNdc83VdOnFl9CxY+O0Y8cOeujnD1Kp2EnV2TnBEkIuyeFZqA3z0gAeCxFtS7lEgL0Z8l3gmmnlLQ0Nxi09JuOcmBaFFLbn8mw6g+qpvhFHD+6CKSyjjffj9h+8Z17gpq7rMuiOMWFGIlyXzHQojo0xDfXozEgjgsAXh/RUrU7OUZ0odoQxzS9+4JXn47SyApfGyN2jFH+WnvaUM0yIH9z8O9d9OG42PpDXjcXtZs3WNCHgisiAxU64A7ng4eR8HgyBoTTOJQVeCAxRaJ0LTBDjvdxeQ3coNUx4TNW0qBGENDo5S1t27qYZj+hlr7iMLnnZlbR957M0cewQDfR3MziwatUqWn3WKvr7736XfvWLzWTpRHlHTGzyqAU8DKAi9I4RlpldjwJB9J05hENzCbllystEzinJHHzRJRPfhhFrzCGVholUAPklcluu7hOB0eJzw/BwkyKXhTeEHiiMpugUeAYfvwdDCR6Ww7eq8IiyIIcAKkqEJ5UISPq+KK7kmIfEIecbJht8ep4FoH8C64RBzi+6ZKuYr8cp5DD5UHc89NDIf/3ylz50eO/eN6w9/+z+ufJsUTeIZmamaGgQ26QTJmUATMdmCfYsMD6Mt6L7AZU3eEpNGCW8FV/wdIwXzHIYdRvyMBhHyOZIyTi0dfceembXURY+uPq1r6aOnn5quk1aONxHe/fspGeeeYYv6vWveS2tWbOGRvcdovvuvZuOHDxCOVujjnyOMdeg3aZSHrrrNos2gHzC+Ko0zBSYxnABe74UYgFhmEMzlqey6IEgDecgxoW+efp6rsxB40MqAgw1LWD4YqdgvczpYLgA5OE5mdyRcirRQYNh8vpq5JOgv+FYUm6ozEHRoxc9XlFI4SFZ6qi4cfx47+PdnDSdmN+C5K5Pes45pUrhqFPOMHHwG+6+bdHdP/jxDZs3/fpNSxYvXGRZej7wPMPJGKqTsaJ2s6YpSQylLAOz1rhQ8mRg5gUXiPdUKArlUtAZ61pACRNqvQF7EGCZYLIfm5mmA+MtClSiWiw02q//ndfSy6+6gnbv2kG1qpj3YdiFNd4juvG117HX27RhAz379NM0dnhUzJRrGvkemp0Ktz+RhrBHTLWKGOrhlENU4bzzBxc0hVPgERmTdFDoYJw34aocBgjUgd8HeSNr1Ae8zgUS3mw0KbdTGgKTqxWNPSduRplzc+qDVCPt/sCz8WsAyMv5Khb1EiQUSUCRZBkZphEJMOIsDU7ml7IFKZET6RwZv5Qs9lPNY8rjHV23rvPhxx4b2fDrx19x5PDBc7K2mZ+emshQ5GoU+r0DPT12Lmst0Smx5BZcnBDui6MSDcTJ5jECeIXAZ6PEl5wPSjCX7Qpl4WPlmA0SowgQTH33+99Dq9asoZ8+cD9DHjd/+CP0ne98h44ePsRqbK1ald71trfxyhW/3aItmzbS1s2bKXJd7p1HYchVOF/oFK4SuaUoQJCXSqKE6AgJo2DYC3KFaHViUzB7UQGYw2hZ+ia9EWGYKKZkCIYH5HCa0szwWtDmcLwI83gP/G1ZiSPk45jQz+bKPS1M8FwBYWlUSIfh+GZKvbYfuIIYk4Zucc1EJHohNMSkj/Sizv/9Kekx599M6J8/8eDdJQqTjF+rKRS29N580fzlYw9ef99dP75Fp6Sf1TVwYgPBI8QJAP3Kl1WkhupXdE+yKWyDoiFbyFM2V6RQVenw5Cxt27OX9hwu81z5K151BQ0vWki1Zp12791FF5y/lgYHB5kx/qPv/xN1d5XoAzf9Pu8AWtDXRxufeIIeuO8+XhoAVY12vcFGZefyjCLgwR5HjhenxoBQzhstbEH0PU6P4iUJ6HNrnK4wPAS0AXgms5DSFiEmcNNuD+segZeZohV4TsZyeF0gUAxpmHwDwNDSUA6PyakAEnmsm0kNDP9mMzkuHKXHlakDOmKMx4KpzwYtKHUSDsL/IyWAtrz8uaTUiUG10/CRJIn2Xz7yjptu//73P29p1IWNEUY6JyP1J8F2wUXq6u8lCL9CqB9rWFjjHOMHPDOToTBOqOa6lOnoonLLpXseeJA2PXeYOosmvfv972e99t379/LS1KVLFtPs9CRNTY7TO97yZurM56irmKMtGzfS008+wQuxOrM5cht1FnpVMJKQsVlzk5t0CN0p/Y3TiigS2GQqfMAhMX3e8QJPFZ5O5pli9tw8zhZCrsnz95hFB8SWGqZsKsCQfVfo2Mt0Ap00/D9CtSAKC08nW5bzoR8w8MFERy6Jv53PZ/lvSbCcN4ykheh8o5Soie+FzxvZkB71tDTMWz/90Use+PHtXxjsLp1byjnFLOCNtFLFHc35GKpzhM20OAIFjdXXUmEqQfHXKAb/stGmnpGFZBU76BePP0k/eehh2nN0jt70puuoGcW0aMliGujrp7/64l8yLPq5P/tTHp0Azuo3GvTwT39ClakpGuzpIixrhYGqMVEVXtO0+W+wsGy6NlD0ioUhSLhIDNIBxREhU/IyY+i7p1ilhJrQfuW2KsNBoj/O7wngG9EjDcXszeKE8+n5hik9nVT5wHHIXjbfPMeHzzAPL6Cner3Oxwu5cDkZKSpw0AnBgxVwlTRw6Q+ZBZCmFvN/f9oZZu3oc10fvel9f9KcnfjdlYtG+rQoUCF8ZUFkClQv7u2KWRsk9xCegifhKjjt/cI+Dc3kDbwG2DlJQq2YWJoQ6wfWb36aHnj4SSoNFOmMVaupb3iYQs+lfXv30BWXX0bnrF7JLUhTS+j+O39MQbNGnRmHTFKoWp4ixzAoZ2dofHKa6hAfSEFxDuWQUWQF5FRZJGUbcfc53YsuCBeiuOGpyHRwTS5Z5XCdguY5xzmOE7JRMhQmBtrAW8XcOwxYhmKZAnD++YIeO1fesYgm0mvapsiTUeRANQ/vy8ylRIxciDELYZjzqW3SMBE1xBjGifHgUw7H/LdkHX/+sQ9e/syGx7903solq2rTU4WsqVFHLkuOYTJ3Us6ncFhKPQgXDpC/loaJix2rnDtBd9PJFanhBrz0FOD6/Y88So+sW0eBptPK8y+g8alJOnb0CF137TV042uvpdmpCbrg7FX0nb/9OgWtOhVsG7vXSMPcOjTT/YCatTq5fsidJS0F1WX+K8M1ICKTSRxChwnGwEsCeFY7ZIOCLKMwAjEkxrP03NoEu11ATnzRGZIR1DXkjLI1CQOUoxLcQ09HbtHGlQUNE5EzGVHCHFfJE/CbbWGmSEhCAhvlPBcrsgFn8QsEY/153lAylICVeoLLIKv9U74q/01GCgD+fa+/+l2mH/xRp2MtjWEUAI0ZJ0wHruKIybGAPkRVKjxUrCVi5DWtNi1SyYJOVDukQq5Ilbk65bu6qK0oNOO26KePPUqj5TINL1tJEzPTdMmF59E1V76conaDFvT20MbHf0Ezx8aYJIziC3M1aASgBuAigqtscCF9NtDneSxf7GFHCxOzMWhZwuDYy6Xz2OxZIS4GoTHUtaxDL5TgBNCe9sM9AZaDhd5stLnCBtkFQDtL0EgwPp2MlDik9GCyVYnzfXxYbR71TRqSBM7hLZHHSwwTXhwzQBISw/vIWXNR9WC9d9qGTKEikcqcRo/9mzcX//QPb745o0QfyuvaUNBqUMEBo1t0QAzLIEBAoSKqQRiKo8NLEEVaQgnagNyDVslOVDJjhexAIVuBkIJBRjZLvm7QjN+m7915Bx2tRpQtWXTxZZfSWUvPYI2iS847l57b9hSte/BB6isVeQkVU+pweTDIxR0oDByJXZFCCfn5uRdf7DTlkFWt/F4aJ3JPGCxyTWaRybFaEtCRnFeHJ8WohB/F1IS0DVYJorfuOCLkpq1KWdjI/FH2zXFsslUosdr5OaG8weXvcLw8V4QNbvDgaTuU5SDnycZIbwwuqCyEuLg71XHM3+gxx8ac33vL697Xm89+PKhWFuVtbCdrijEGhEDb4nwS60zlsJSQAySKgGogsTOEYVqxmCDMIjMM0Ye3KdI0yvX2USUO6P//wffIVxRaftYauuiiixgSgsygFga0d/tW8msVviEikHDR58aq6ShMDRPMcZHvAbFiLxUnnKPJIgSYJBc/nK+BSZQy2FOSL34OABulDKIBA/spMZdzaA1MftirKHbglWEEoPOB6AJUgj13mtvJzg0TQFKNdwl4y5xSGhC/LmUTMadTEd4UnhDnDqFfEkfQw5eLG7hST6ElCcaj7SkNnT9n+t6nlcfEyXrfq1/1uqhZ+XxB15erka9F7RZzFtE+Q9jDVCFwQ9zpCIfoDOFcJKbChRCsCT/n0daYyFEtslQYCZrdBnUuGKGD05N0+z/fx/jmy172clq98kzufWNsYv+OZ6ldrdDIQC9Nj48xmwgek7FTzG2DJMKhS+HhOXg03DAwMVS3krTLITBlA+FzyeJHEiKEVwTMBPwRAgmiQySGwMTUIvehY4WnR9Fexb/Yjw6hWAyPsWgWeugpFPRCzyU9mOx1C4MX7Cyu1DlfFbkoDJtpdIkgGOMLP8d5fx5MBPWPlGaHn8sulMwxjxdFp1Ek54/yqXe+c/WBXds+P9jRcYkWeN1+s8YqZ+iOoLiR0C0KHyTo4DQqTPFhmg97TZxQJkvERJYCqhrWRiuUKRaorau0bd9eOlqZoVqzRauWLqfXXX8j7d6xncqTY1TKOlQvT/NyUyw75a1sKajvBSgYMFctjgOGiYvJ4TMdbZB5nGSyS88j6XoylPMxgviDXZm8nxIeFASWVLsJhsktRZ3ankeNVpua7TbfmLaTISOdZ6/U6yLVm6dQMr+3jf+XYX2+rUgwXMN55TFeweuUKYHMEuenHpKkwTWRpBemN8Vpb5g7Hnig9MefuOVtA6XiB/O6tijxvKwKmTswY9K8jS8oX8CYhWChswmjFJt3kf+hghZjt3oEIQSFctgYkXVoz5FD9Oz+fTSweIQOHztKi/oG6crLL6P9e/ZQ2GzyfHoefMe2yzPe0jBR6CBs+WHCBgmPCYEBL6WFYWsFQiYuLuOKPPYqhMI4HwPBeV7xw8YDKRgQUwyoiKTkDk14Tl3qbhome7N6s021Rp1wc6CjY9kOvx/GR2ThgpuCuy6pMUpDkjnm/MqZPSTnq6mUTcqOh2FyioL2bgras5dNyxkuLtO5n/me+oXe+rQL5biYf/vpTw9t/fXj7/Eatbd3ZKx+rJMWEtaYTISnAWwC40ROEwkhKtDlQI5l3iPYRrDPmMxE7BWHbMzY5AQd/peuzr6jo1Tq76XJqSnqKhSoVIAwa576e7pp/MhhWjAwwNOYANKxNxIXA4aJHM8LgOkJqRQhryK0giRjXIZ8GCb+n3v780TCpHHK0QnB0RWzNUwCBkmFYSKdB/P0lD1UheJxu0VRIlhDPASGORwwr9LC6YUDYTLflHmfSBHmhXIQS9DTZ26pCPN4LosiuEIhTjQD8LcEBRGfab5hyveWhinz2tPSMHEC/+mv/mr44Qfu/x09DN6QMdTlGcMs6JqSTZLIkEm2iHoJ9H4iDnuGrrGRYigfeplRwrQweKPy9Aw9+Og6srIKtf2EzKxGTj5LfqvJqwFHhgZZ9W24v49C16PYD6izmBfvlY6rumjd4WLiImEVUApAy0qUw3Ma9tHXZ/gn/V7me9JYUPUymG3Cywb8OsEwEjPikLfmmXrd4K5MuVJjyMhKlxHg/xstlyLwKVNPzL34NKzLvzef/S4rdIkUgLUkBQukYrPMNxkS8kRhIyEoGCce8vXSO88vqk57w8QJmDu4pePr/9+tS8ZGD11dK1cvK+ZzCwu5bGcUR1YURZquq9Fco+KGoV9WNS0eXjDcmc04Ha1GoxAHgQmhU7QS52ZnqTI9y+tTcPFB7oDHAR9TUUOmzuWzWS5ygFkC3M7AcFBcpSwbWTDAMBG+g3TfEJg8TJpIvabsvMiwiRDIFzAlCEvjZSO0MHQGA8TNJFqFPKKL9mUC1WWHmm2XuzKzc1WeHzesDLPYkcpApNWDZ04XKMj+uQTfmV3OHNZ0rjwdszhe/KSfhaNMeqPJHJP9eBrKZf6KvF16f/k5oIhyHCKavzfgdCt+ftPn2fvkk4Utm9Z17dy6deHooQNnTs9ML9I13SoUi3PZzuyhN7/5dc8M9S32HnjgvnO3bXn2ejtjndld7Og5euhgvjVXc9Q4slh6JWMz/IMckC+eo1PdrfNIB8gXLPGHIsk2eQaHCcop6C09IQwRo8Fcmcp8LM3rOOyl9DbJ5jkBAwmqmVyCII0nmxE5KB7IU9kw07EKK4Vq4Bmh59RseyxiBXIKkAEYZZy2QOd7ZBiihIzmG6a8WeZ/FhZ/TVlPIgKcGK3A97Kok9dFToHKAksQiQVMND9lOG1D+b92w01s3Zrdv39/tlIdV5uR57/5vR+vKQqQSqLpXevzd9xx3+C2p54+pzJdPscgWpEEwbLuUmd30bYdz23lk8DXYKBeq01jk0cp25HlfjWvo0YPGjggChXeJyQkWqR3kCq9kKARGOYJjiL+Pnd10slGaZh4H1ntCuA9FdVivFGnfM4RBgu4KlWASxXTWd8d4RYpBLb2tjxfiLGmyr64SZh1JrHDFNyWXRocz/Eq+7ju6InUBMcI9hWqcuCs8w1TFkG8tW4eMx0F6PFCZ95slnyOvG4vOsP8t0SII088kam0WoVD+/YV1v/yoZUTU2OXKkFwdm+pY6mlqMVmtdIZhb4F/DBWxeo9LE3FhULRw4VIusZlvvalIMtCN0j0h3kPD4B3YIGJ2C8p1dJY0SLdOcQ7K1kwgP0R956BUwICg0QMq62h2k3HRfAeXOQZJq+MRtrAnRmMl2AeKjVuGGWj2Xyet5JhVRY5Eiqa781kHsoM9HSGCoc2Hy7Cc9hQYbipN5QeXxotF3emxpEDhsj3CLfXT7EpyX+LUf22n5Mkj+nbH4m6Ht+4vuu5bZvXBPXmyzsLubOVKBqamR4rZSw9q2mKDk/JuVTa90Z/nskW6b4dwYsUhilJDbiw8CgoIGB43MmBEACTasEQT3vJvBtI4K7oLTOcpYrNFooq4B0x/ZkusdIw0yQGhFkQC1Q+VM8YfUOzBwx6cCwThWq1GlPh8B4vLEJgSDxu8UJpmPlCq2nvnsHyeaEcHlRilbLFOr8Cl1ARiM5MXE6PkUkf8Oq/7Qt5Or8fVsn9+hd3DT18z8+WHN67+1xVSS7PGupqTVFKqqLkkjDKQesnCtCGPDHpSKlxwjy4KDgOLmP8wGBvhgvLXirt+OB5DL+kRdJx/C8VPJAtPUpOSFNzZybtlWPoDmEcGunozsAIWaoa7cMolf9jmUAheiC9oCxUpJeT4VwWRtIT8vNS9pIshl5omJJUwoYtNYxewGIHMiI9qDRWfv7pbEj/Oz/bwS2PdWx6emPf4z/75wvJdS9N4niVncmM2IadpyjKBb5vR75P+VyOt1NAPFWOF0A/UrblgDfKmW82vtQwpSGgGJLwljTU4/kn7/IR+eXx7kwsRA4MGCYbncbAPnrkgviscL+ewXSeN0Kv+4Rhzqegybx3PuiOn0k8UgDwAvudH7plMYbXIe+VRs/H/byLgt0+JzTcn0eN+9958V4M741Qv+Enh/vWPfjI0IH9+89XYrokZzurbNvqUSnJ6ZRkoyiwI+xJ51wx5Sem3FD0rucbpsQtZcGEEC0NkXWaYkGfQ0jH6HEui3Wq6fw4iedCkhGal4ClkBK0PJc1P8Eqws4o/D30zbnKxiRJqqQB78y5bxqSX2iYIH/g8TwPjx49w0VCEQWpSmqYSRRFiWEYcZIkURzHSZy6RIBbihCdEnxSipjtFceREieJksS4fV56/NbOwI4dj+V+cd8v+5/duHFls1E/3zaNlX3dXSuSMCxRHGY1im1TSSwtSczAd0XrkUklsgslwH32kGkIT52RCIXQPGJZXyH3h81i2K+JzhSMCUZu21nSDQsaMizvUq7VsL4iTBSRy8E2AtHTZrQzViLegCb/pqqqCacJoosTs9ezLKi5xmEcxYqqRvxzWJqihi3XZ+k6JVFjvFMUJWyAUM+GDTcajXYUxW4YRGGI0dA4CVRNDTTVCFH2BEmsJjBHJL2cWyqGpiFOvPT4rZ8B5KLr7rije9uWLZ37j+xbkkT+cBIEZ2kULsoo6pCpJl1KFDtB4JuqaWsRJSZRrGPfohInKkvypcC7lbYkxZqo5+dqUPGwVLEBDjQ+E/pFmawXKXoT69b9OPZmZivtBFsPFC2OkiiJolgJ4yiJkxjRPVAtHYuGA9REqqolGNpTVU3RFba2WFW1UNPUZtN1W7VW0ws83w2j0I+i0ItJbem2XVM1I7AymcCyLT9j2IGVsfH/bqIa/vDwYN1w7CCnO1GmUIg7OuxY1xy4xAi+vhHFqh8ESoCvZlMJglDxgyCVofitX5qX3nD+GRjbvNkZG32uuG/3/vzkxMEFtcrMWV6zvdjz3Lxj5fWAoryiRFlN1R2VlGIcRcUkSQpElNMVhctiKbI1v4iAYWqAjjAFEia+bprliJQj1aa7xw/i8ThJ5jQ7U1E1vaWadksx1MAgNVBUNSBVCRWDfMPItmIliCLs2oayqE9aEHk6+YkeR1HiBkGUK+aaWsZolgq5sHOgNxruGEpKg/k4NvP+uUsvQMchpqXVmGitWD0nqvgTu/3+Hebwksf8d5y038ZLkoOP2TPHasbu3bvytaafaTXnCs262+E1Wn1Nt7XSd91VcRyfEft+T0KUU5UEDsYQ+8PEA9SQfMbygsBrNhvtGc00dxc7Ox7t7ht66pzzLtq79I3vmvptHOv/jff4bw8stJ7qMQvXAAAAAElFTkSuQmCC"/>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grpSp>
        <p:nvGrpSpPr>
          <p:cNvPr id="4" name="Group 3">
            <a:extLst>
              <a:ext uri="{FF2B5EF4-FFF2-40B4-BE49-F238E27FC236}">
                <a16:creationId xmlns:a16="http://schemas.microsoft.com/office/drawing/2014/main" xmlns="" id="{00500681-DD7A-91E8-78CB-7B0BC7E2D5A6}"/>
              </a:ext>
            </a:extLst>
          </p:cNvPr>
          <p:cNvGrpSpPr/>
          <p:nvPr/>
        </p:nvGrpSpPr>
        <p:grpSpPr>
          <a:xfrm>
            <a:off x="2104340" y="801100"/>
            <a:ext cx="6393486" cy="5255799"/>
            <a:chOff x="1816101" y="297852"/>
            <a:chExt cx="6393486" cy="5255799"/>
          </a:xfrm>
        </p:grpSpPr>
        <p:pic>
          <p:nvPicPr>
            <p:cNvPr id="21" name="Picture 11"/>
            <p:cNvPicPr>
              <a:picLocks noChangeAspect="1" noChangeArrowheads="1"/>
            </p:cNvPicPr>
            <p:nvPr/>
          </p:nvPicPr>
          <p:blipFill>
            <a:blip r:embed="rId2">
              <a:alphaModFix amt="70000"/>
            </a:blip>
            <a:srcRect t="5264"/>
            <a:stretch/>
          </p:blipFill>
          <p:spPr bwMode="auto">
            <a:xfrm>
              <a:off x="5921656" y="1781342"/>
              <a:ext cx="1795133" cy="1842031"/>
            </a:xfrm>
            <a:prstGeom prst="rect">
              <a:avLst/>
            </a:prstGeom>
            <a:noFill/>
            <a:ln w="9525">
              <a:noFill/>
              <a:miter lim="800000"/>
              <a:headEnd/>
              <a:tailEnd/>
            </a:ln>
            <a:effectLst/>
          </p:spPr>
        </p:pic>
        <p:pic>
          <p:nvPicPr>
            <p:cNvPr id="12291" name="Picture 3" descr="C:\Users\Samsung 2022\Downloads\OIP-removebg-preview (1).png"/>
            <p:cNvPicPr>
              <a:picLocks noChangeAspect="1" noChangeArrowheads="1"/>
            </p:cNvPicPr>
            <p:nvPr/>
          </p:nvPicPr>
          <p:blipFill>
            <a:blip r:embed="rId3">
              <a:alphaModFix amt="70000"/>
            </a:blip>
            <a:srcRect/>
            <a:stretch>
              <a:fillRect/>
            </a:stretch>
          </p:blipFill>
          <p:spPr bwMode="auto">
            <a:xfrm flipH="1">
              <a:off x="5408739" y="540727"/>
              <a:ext cx="1598729" cy="1714500"/>
            </a:xfrm>
            <a:prstGeom prst="rect">
              <a:avLst/>
            </a:prstGeom>
            <a:noFill/>
            <a:ln>
              <a:noFill/>
            </a:ln>
          </p:spPr>
        </p:pic>
        <p:pic>
          <p:nvPicPr>
            <p:cNvPr id="3" name="Picture 4" descr="C:\Users\Samsung 2022\Downloads\p02g4y9t-removebg-preview (1).png"/>
            <p:cNvPicPr>
              <a:picLocks noChangeAspect="1" noChangeArrowheads="1"/>
            </p:cNvPicPr>
            <p:nvPr/>
          </p:nvPicPr>
          <p:blipFill>
            <a:blip r:embed="rId4" cstate="print">
              <a:alphaModFix amt="70000"/>
            </a:blip>
            <a:srcRect/>
            <a:stretch>
              <a:fillRect/>
            </a:stretch>
          </p:blipFill>
          <p:spPr bwMode="auto">
            <a:xfrm>
              <a:off x="3007535" y="3623373"/>
              <a:ext cx="2377996" cy="1607727"/>
            </a:xfrm>
            <a:prstGeom prst="rect">
              <a:avLst/>
            </a:prstGeom>
            <a:noFill/>
            <a:ln>
              <a:noFill/>
            </a:ln>
          </p:spPr>
        </p:pic>
        <p:pic>
          <p:nvPicPr>
            <p:cNvPr id="12294" name="Picture 6" descr="C:\Users\Samsung 2022\Downloads\pro-43E4G6WI.jpeg"/>
            <p:cNvPicPr>
              <a:picLocks noChangeAspect="1" noChangeArrowheads="1"/>
            </p:cNvPicPr>
            <p:nvPr/>
          </p:nvPicPr>
          <p:blipFill>
            <a:blip r:embed="rId5" cstate="print">
              <a:alphaModFix amt="70000"/>
            </a:blip>
            <a:srcRect l="15152" t="9091" b="6818"/>
            <a:stretch>
              <a:fillRect/>
            </a:stretch>
          </p:blipFill>
          <p:spPr bwMode="auto">
            <a:xfrm>
              <a:off x="3071354" y="297852"/>
              <a:ext cx="2550001" cy="3369645"/>
            </a:xfrm>
            <a:prstGeom prst="rect">
              <a:avLst/>
            </a:prstGeom>
            <a:noFill/>
            <a:ln>
              <a:noFill/>
            </a:ln>
          </p:spPr>
        </p:pic>
        <p:pic>
          <p:nvPicPr>
            <p:cNvPr id="18" name="Picture 6" descr="Fashionista Smile: Alexander McQueen: Queen Bee Summer 2013"/>
            <p:cNvPicPr>
              <a:picLocks noChangeAspect="1" noChangeArrowheads="1"/>
            </p:cNvPicPr>
            <p:nvPr/>
          </p:nvPicPr>
          <p:blipFill>
            <a:blip r:embed="rId6">
              <a:alphaModFix amt="70000"/>
              <a:extLst>
                <a:ext uri="{BEBA8EAE-BF5A-486C-A8C5-ECC9F3942E4B}">
                  <a14:imgProps xmlns:a14="http://schemas.microsoft.com/office/drawing/2010/main" xmlns="">
                    <a14:imgLayer r:embed="rId7">
                      <a14:imgEffect>
                        <a14:backgroundRemoval t="4750" b="98750" l="375" r="98502">
                          <a14:foregroundMark x1="37453" y1="46250" x2="22846" y2="57500"/>
                          <a14:foregroundMark x1="22846" y1="43000" x2="35581" y2="98750"/>
                          <a14:foregroundMark x1="66988" y1="64979" x2="58427" y2="96000"/>
                          <a14:foregroundMark x1="68914" y1="58000" x2="67966" y2="61433"/>
                          <a14:foregroundMark x1="42322" y1="87250" x2="375" y2="95750"/>
                          <a14:foregroundMark x1="66292" y1="83500" x2="98876" y2="93750"/>
                          <a14:foregroundMark x1="43446" y1="62500" x2="49064" y2="66750"/>
                          <a14:foregroundMark x1="45318" y1="61250" x2="47566" y2="74500"/>
                          <a14:foregroundMark x1="55805" y1="57250" x2="55805" y2="71500"/>
                          <a14:foregroundMark x1="59551" y1="57250" x2="62921" y2="67500"/>
                          <a14:foregroundMark x1="63296" y1="63250" x2="56929" y2="72750"/>
                          <a14:foregroundMark x1="55056" y1="59500" x2="46442" y2="63250"/>
                          <a14:foregroundMark x1="8240" y1="48250" x2="16105" y2="55750"/>
                          <a14:foregroundMark x1="36330" y1="8500" x2="41199" y2="12250"/>
                          <a14:foregroundMark x1="10487" y1="16000" x2="62921" y2="10000"/>
                          <a14:foregroundMark x1="62921" y1="10000" x2="83895" y2="18750"/>
                          <a14:foregroundMark x1="83895" y1="18750" x2="57678" y2="29000"/>
                          <a14:foregroundMark x1="57678" y1="29000" x2="30337" y2="31750"/>
                          <a14:foregroundMark x1="30337" y1="31750" x2="11236" y2="20000"/>
                          <a14:foregroundMark x1="11236" y1="20000" x2="10861" y2="19500"/>
                          <a14:foregroundMark x1="46067" y1="6750" x2="24719" y2="14750"/>
                          <a14:foregroundMark x1="24719" y1="14750" x2="46442" y2="24000"/>
                          <a14:foregroundMark x1="46442" y1="24000" x2="47940" y2="6500"/>
                          <a14:foregroundMark x1="47940" y1="6500" x2="37828" y2="4750"/>
                          <a14:backgroundMark x1="22846" y1="76750" x2="20974" y2="82500"/>
                          <a14:backgroundMark x1="2996" y1="85500" x2="10593" y2="57893"/>
                          <a14:backgroundMark x1="11960" y1="46734" x2="0" y2="25750"/>
                          <a14:backgroundMark x1="12360" y1="38500" x2="30712" y2="38500"/>
                          <a14:backgroundMark x1="65918" y1="32750" x2="90262" y2="26250"/>
                          <a14:backgroundMark x1="90262" y1="26250" x2="76404" y2="39750"/>
                          <a14:backgroundMark x1="76404" y1="39750" x2="91760" y2="51750"/>
                          <a14:backgroundMark x1="57683" y1="32845" x2="59176" y2="36500"/>
                          <a14:backgroundMark x1="72285" y1="68000" x2="74532" y2="68500"/>
                          <a14:backgroundMark x1="74906" y1="70750" x2="74532" y2="79250"/>
                        </a14:backgroundRemoval>
                      </a14:imgEffect>
                    </a14:imgLayer>
                  </a14:imgProps>
                </a:ext>
              </a:extLst>
            </a:blip>
            <a:srcRect/>
            <a:stretch>
              <a:fillRect/>
            </a:stretch>
          </p:blipFill>
          <p:spPr bwMode="auto">
            <a:xfrm>
              <a:off x="4662648" y="1781342"/>
              <a:ext cx="2518016" cy="3772309"/>
            </a:xfrm>
            <a:prstGeom prst="rect">
              <a:avLst/>
            </a:prstGeom>
          </p:spPr>
        </p:pic>
        <p:pic>
          <p:nvPicPr>
            <p:cNvPr id="12290" name="Picture 2" descr="Savannah Soiled Clothes or Other Signs of Poor Hygiene Lawyers ..."/>
            <p:cNvPicPr>
              <a:picLocks noChangeAspect="1" noChangeArrowheads="1"/>
            </p:cNvPicPr>
            <p:nvPr/>
          </p:nvPicPr>
          <p:blipFill>
            <a:blip r:embed="rId8" cstate="print">
              <a:alphaModFix amt="70000"/>
              <a:extLst>
                <a:ext uri="{BEBA8EAE-BF5A-486C-A8C5-ECC9F3942E4B}">
                  <a14:imgProps xmlns:a14="http://schemas.microsoft.com/office/drawing/2010/main" xmlns="">
                    <a14:imgLayer r:embed="rId9">
                      <a14:imgEffect>
                        <a14:backgroundRemoval t="13870" b="90411" l="10227" r="89659">
                          <a14:foregroundMark x1="31250" y1="87158" x2="44318" y2="90240"/>
                          <a14:foregroundMark x1="44318" y1="90240" x2="55795" y2="86815"/>
                          <a14:foregroundMark x1="83636" y1="86473" x2="81250" y2="70890"/>
                          <a14:foregroundMark x1="89659" y1="83562" x2="80568" y2="70890"/>
                          <a14:foregroundMark x1="81023" y1="89384" x2="87727" y2="87842"/>
                          <a14:foregroundMark x1="59886" y1="35788" x2="73182" y2="41267"/>
                          <a14:foregroundMark x1="73182" y1="41267" x2="76477" y2="49829"/>
                          <a14:foregroundMark x1="76932" y1="47603" x2="65682" y2="33219"/>
                          <a14:foregroundMark x1="65682" y1="33219" x2="52841" y2="31336"/>
                        </a14:backgroundRemoval>
                      </a14:imgEffect>
                    </a14:imgLayer>
                  </a14:imgProps>
                </a:ext>
              </a:extLst>
            </a:blip>
            <a:srcRect l="493" t="4413" r="2160" b="-4413"/>
            <a:stretch/>
          </p:blipFill>
          <p:spPr bwMode="auto">
            <a:xfrm>
              <a:off x="1816101" y="2178130"/>
              <a:ext cx="2814637" cy="1920042"/>
            </a:xfrm>
            <a:prstGeom prst="rect">
              <a:avLst/>
            </a:prstGeom>
            <a:noFill/>
            <a:ln>
              <a:noFill/>
            </a:ln>
          </p:spPr>
        </p:pic>
        <p:pic>
          <p:nvPicPr>
            <p:cNvPr id="2057" name="Picture 9" descr="Bee In Flight | Bumble bee in flight | Aimee Goold | Flickr"/>
            <p:cNvPicPr>
              <a:picLocks noChangeAspect="1" noChangeArrowheads="1"/>
            </p:cNvPicPr>
            <p:nvPr/>
          </p:nvPicPr>
          <p:blipFill>
            <a:blip r:embed="rId10">
              <a:alphaModFix amt="70000"/>
              <a:extLst>
                <a:ext uri="{BEBA8EAE-BF5A-486C-A8C5-ECC9F3942E4B}">
                  <a14:imgProps xmlns:a14="http://schemas.microsoft.com/office/drawing/2010/main" xmlns="">
                    <a14:imgLayer r:embed="rId11">
                      <a14:imgEffect>
                        <a14:backgroundRemoval t="13010" b="76505" l="18125" r="85000">
                          <a14:foregroundMark x1="18125" y1="13981" x2="28438" y2="29709"/>
                          <a14:foregroundMark x1="28438" y1="29709" x2="38594" y2="34563"/>
                          <a14:foregroundMark x1="19375" y1="15146" x2="28438" y2="32816"/>
                          <a14:foregroundMark x1="28438" y1="32816" x2="46094" y2="37087"/>
                          <a14:foregroundMark x1="58906" y1="39612" x2="74688" y2="36893"/>
                          <a14:foregroundMark x1="74688" y1="36893" x2="50781" y2="35922"/>
                          <a14:foregroundMark x1="59375" y1="32039" x2="75000" y2="27379"/>
                          <a14:foregroundMark x1="75000" y1="27379" x2="68906" y2="40583"/>
                          <a14:foregroundMark x1="61406" y1="40194" x2="77188" y2="37670"/>
                          <a14:foregroundMark x1="77188" y1="37670" x2="83594" y2="32621"/>
                          <a14:foregroundMark x1="74375" y1="29126" x2="80469" y2="38447"/>
                          <a14:foregroundMark x1="83438" y1="30291" x2="75000" y2="27379"/>
                          <a14:foregroundMark x1="83438" y1="25825" x2="79375" y2="25243"/>
                          <a14:foregroundMark x1="85156" y1="24854" x2="79688" y2="32427"/>
                          <a14:foregroundMark x1="51406" y1="22718" x2="46406" y2="13010"/>
                        </a14:backgroundRemoval>
                      </a14:imgEffect>
                    </a14:imgLayer>
                  </a14:imgProps>
                </a:ext>
              </a:extLst>
            </a:blip>
            <a:srcRect l="17578" t="8738" r="14453" b="15533"/>
            <a:stretch>
              <a:fillRect/>
            </a:stretch>
          </p:blipFill>
          <p:spPr bwMode="auto">
            <a:xfrm rot="942316">
              <a:off x="6137885" y="3251426"/>
              <a:ext cx="2071702" cy="1857388"/>
            </a:xfrm>
            <a:prstGeom prst="rect">
              <a:avLst/>
            </a:prstGeom>
            <a:noFill/>
            <a:ln>
              <a:noFill/>
            </a:ln>
          </p:spPr>
        </p:pic>
      </p:grpSp>
      <p:sp>
        <p:nvSpPr>
          <p:cNvPr id="7" name="TextBox 6">
            <a:extLst>
              <a:ext uri="{FF2B5EF4-FFF2-40B4-BE49-F238E27FC236}">
                <a16:creationId xmlns:a16="http://schemas.microsoft.com/office/drawing/2014/main" xmlns="" id="{C151481F-E74C-AB44-04E2-0A4E6E207E85}"/>
              </a:ext>
            </a:extLst>
          </p:cNvPr>
          <p:cNvSpPr txBox="1"/>
          <p:nvPr/>
        </p:nvSpPr>
        <p:spPr>
          <a:xfrm>
            <a:off x="309972" y="538550"/>
            <a:ext cx="6099242" cy="461665"/>
          </a:xfrm>
          <a:prstGeom prst="rect">
            <a:avLst/>
          </a:prstGeom>
          <a:noFill/>
        </p:spPr>
        <p:txBody>
          <a:bodyPr wrap="square">
            <a:spAutoFit/>
          </a:bodyPr>
          <a:lstStyle/>
          <a:p>
            <a:r>
              <a:rPr lang="en-GB" sz="12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rPr>
              <a:t>Representing society as we live, visualising a contrast in poorer groups in society, and the wealthy taking charge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898DCE-ADEB-C583-C9F2-BA41C9EB5C5D}"/>
              </a:ext>
            </a:extLst>
          </p:cNvPr>
          <p:cNvSpPr>
            <a:spLocks noGrp="1"/>
          </p:cNvSpPr>
          <p:nvPr>
            <p:ph type="title"/>
          </p:nvPr>
        </p:nvSpPr>
        <p:spPr>
          <a:xfrm>
            <a:off x="-762261" y="80803"/>
            <a:ext cx="8229600" cy="1143000"/>
          </a:xfrm>
        </p:spPr>
        <p:txBody>
          <a:bodyPr>
            <a:normAutofit/>
          </a:bodyPr>
          <a:lstStyle/>
          <a:p>
            <a:r>
              <a:rPr lang="en-US" sz="2800" u="sng" dirty="0">
                <a:solidFill>
                  <a:schemeClr val="bg1">
                    <a:lumMod val="65000"/>
                  </a:schemeClr>
                </a:solidFill>
                <a:latin typeface="Batang" panose="02030600000101010101" pitchFamily="18" charset="-127"/>
                <a:ea typeface="Batang" panose="02030600000101010101" pitchFamily="18" charset="-127"/>
                <a:cs typeface="Calibri"/>
              </a:rPr>
              <a:t>Visual Story Board</a:t>
            </a:r>
            <a:endParaRPr lang="en-US" sz="2800" dirty="0">
              <a:solidFill>
                <a:schemeClr val="bg1">
                  <a:lumMod val="65000"/>
                </a:schemeClr>
              </a:solidFill>
              <a:latin typeface="Batang" panose="02030600000101010101" pitchFamily="18" charset="-127"/>
              <a:ea typeface="Batang" panose="02030600000101010101" pitchFamily="18" charset="-127"/>
              <a:cs typeface="Calibri"/>
            </a:endParaRPr>
          </a:p>
        </p:txBody>
      </p:sp>
      <p:pic>
        <p:nvPicPr>
          <p:cNvPr id="7" name="Picture 6" descr="A person sitting on stairs with her hands in her mouth&#10;&#10;Description automatically generated">
            <a:extLst>
              <a:ext uri="{FF2B5EF4-FFF2-40B4-BE49-F238E27FC236}">
                <a16:creationId xmlns:a16="http://schemas.microsoft.com/office/drawing/2014/main" xmlns="" id="{970FE717-A5CA-6DF6-0A7A-8D3E7198E612}"/>
              </a:ext>
            </a:extLst>
          </p:cNvPr>
          <p:cNvPicPr>
            <a:picLocks noChangeAspect="1"/>
          </p:cNvPicPr>
          <p:nvPr/>
        </p:nvPicPr>
        <p:blipFill>
          <a:blip r:embed="rId3" cstate="print"/>
          <a:srcRect l="42231" r="398"/>
          <a:stretch/>
        </p:blipFill>
        <p:spPr>
          <a:xfrm>
            <a:off x="4255487" y="4074469"/>
            <a:ext cx="2374651" cy="2340399"/>
          </a:xfrm>
          <a:prstGeom prst="rect">
            <a:avLst/>
          </a:prstGeom>
          <a:ln w="12700">
            <a:solidFill>
              <a:schemeClr val="tx1"/>
            </a:solidFill>
          </a:ln>
        </p:spPr>
      </p:pic>
      <p:sp>
        <p:nvSpPr>
          <p:cNvPr id="10" name="TextBox 9">
            <a:extLst>
              <a:ext uri="{FF2B5EF4-FFF2-40B4-BE49-F238E27FC236}">
                <a16:creationId xmlns:a16="http://schemas.microsoft.com/office/drawing/2014/main" xmlns="" id="{66D9D5E2-86CA-C201-D974-B42B8C5C5BC3}"/>
              </a:ext>
            </a:extLst>
          </p:cNvPr>
          <p:cNvSpPr txBox="1"/>
          <p:nvPr/>
        </p:nvSpPr>
        <p:spPr>
          <a:xfrm>
            <a:off x="7941160" y="3312251"/>
            <a:ext cx="245485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cs typeface="Calibri"/>
              </a:rPr>
              <a:t>Confidence </a:t>
            </a:r>
            <a:endParaRPr kumimoji="0" lang="en-US"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endParaRPr>
          </a:p>
        </p:txBody>
      </p:sp>
      <p:sp>
        <p:nvSpPr>
          <p:cNvPr id="11" name="TextBox 10">
            <a:extLst>
              <a:ext uri="{FF2B5EF4-FFF2-40B4-BE49-F238E27FC236}">
                <a16:creationId xmlns:a16="http://schemas.microsoft.com/office/drawing/2014/main" xmlns="" id="{D746BAB9-F2E4-D6B4-B653-F690C4BC2B13}"/>
              </a:ext>
            </a:extLst>
          </p:cNvPr>
          <p:cNvSpPr txBox="1"/>
          <p:nvPr/>
        </p:nvSpPr>
        <p:spPr>
          <a:xfrm>
            <a:off x="6665075" y="5418106"/>
            <a:ext cx="20262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cs typeface="Calibri"/>
              </a:rPr>
              <a:t>Un-worthy </a:t>
            </a:r>
            <a:endParaRPr kumimoji="0" lang="en-US"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endParaRPr>
          </a:p>
        </p:txBody>
      </p:sp>
      <p:sp>
        <p:nvSpPr>
          <p:cNvPr id="12" name="TextBox 11">
            <a:extLst>
              <a:ext uri="{FF2B5EF4-FFF2-40B4-BE49-F238E27FC236}">
                <a16:creationId xmlns:a16="http://schemas.microsoft.com/office/drawing/2014/main" xmlns="" id="{AFD1B8AF-9051-0355-7223-2A37678E18B8}"/>
              </a:ext>
            </a:extLst>
          </p:cNvPr>
          <p:cNvSpPr txBox="1"/>
          <p:nvPr/>
        </p:nvSpPr>
        <p:spPr>
          <a:xfrm>
            <a:off x="8408930" y="1089381"/>
            <a:ext cx="206519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cs typeface="Calibri"/>
              </a:rPr>
              <a:t>Difficult </a:t>
            </a:r>
            <a:endParaRPr kumimoji="0" lang="en-US"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endParaRPr>
          </a:p>
        </p:txBody>
      </p:sp>
      <p:pic>
        <p:nvPicPr>
          <p:cNvPr id="14" name="Picture 6" descr="Top HR Certifications to Level Up your Career | LHH">
            <a:extLst>
              <a:ext uri="{FF2B5EF4-FFF2-40B4-BE49-F238E27FC236}">
                <a16:creationId xmlns:a16="http://schemas.microsoft.com/office/drawing/2014/main" xmlns="" id="{0EA59DEF-A944-11A1-FC69-1E4F99BBEA0F}"/>
              </a:ext>
            </a:extLst>
          </p:cNvPr>
          <p:cNvPicPr>
            <a:picLocks noChangeAspect="1" noChangeArrowheads="1"/>
          </p:cNvPicPr>
          <p:nvPr/>
        </p:nvPicPr>
        <p:blipFill>
          <a:blip r:embed="rId4"/>
          <a:srcRect r="17514"/>
          <a:stretch>
            <a:fillRect/>
          </a:stretch>
        </p:blipFill>
        <p:spPr bwMode="auto">
          <a:xfrm>
            <a:off x="1681933" y="3429000"/>
            <a:ext cx="2509582" cy="2032273"/>
          </a:xfrm>
          <a:prstGeom prst="rect">
            <a:avLst/>
          </a:prstGeom>
          <a:ln w="12700">
            <a:solidFill>
              <a:schemeClr val="tx1"/>
            </a:solidFill>
          </a:ln>
        </p:spPr>
      </p:pic>
      <p:sp>
        <p:nvSpPr>
          <p:cNvPr id="15" name="TextBox 14">
            <a:extLst>
              <a:ext uri="{FF2B5EF4-FFF2-40B4-BE49-F238E27FC236}">
                <a16:creationId xmlns:a16="http://schemas.microsoft.com/office/drawing/2014/main" xmlns="" id="{57358792-4EA4-5494-64CD-09E470CA36D5}"/>
              </a:ext>
            </a:extLst>
          </p:cNvPr>
          <p:cNvSpPr txBox="1"/>
          <p:nvPr/>
        </p:nvSpPr>
        <p:spPr>
          <a:xfrm>
            <a:off x="2907799" y="5460310"/>
            <a:ext cx="26237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cs typeface="Calibri"/>
              </a:rPr>
              <a:t>Independent </a:t>
            </a:r>
            <a:endParaRPr kumimoji="0" lang="en-US"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endParaRPr>
          </a:p>
        </p:txBody>
      </p:sp>
      <p:sp>
        <p:nvSpPr>
          <p:cNvPr id="16" name="TextBox 15">
            <a:extLst>
              <a:ext uri="{FF2B5EF4-FFF2-40B4-BE49-F238E27FC236}">
                <a16:creationId xmlns:a16="http://schemas.microsoft.com/office/drawing/2014/main" xmlns="" id="{51FB581F-68A9-EE67-99C3-B56A851C58D8}"/>
              </a:ext>
            </a:extLst>
          </p:cNvPr>
          <p:cNvSpPr txBox="1"/>
          <p:nvPr/>
        </p:nvSpPr>
        <p:spPr>
          <a:xfrm>
            <a:off x="4447088" y="1004025"/>
            <a:ext cx="196331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cs typeface="Calibri"/>
              </a:rPr>
              <a:t>Young woman </a:t>
            </a:r>
            <a:endParaRPr kumimoji="0" lang="en-US"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endParaRPr>
          </a:p>
        </p:txBody>
      </p:sp>
      <p:pic>
        <p:nvPicPr>
          <p:cNvPr id="18" name="Picture 2" descr="Couple delivers food, clothes, kindness to the homeless">
            <a:extLst>
              <a:ext uri="{FF2B5EF4-FFF2-40B4-BE49-F238E27FC236}">
                <a16:creationId xmlns:a16="http://schemas.microsoft.com/office/drawing/2014/main" xmlns="" id="{4FD88B62-C23C-BDC3-5604-4C214C880DBF}"/>
              </a:ext>
            </a:extLst>
          </p:cNvPr>
          <p:cNvPicPr>
            <a:picLocks noChangeAspect="1" noChangeArrowheads="1"/>
          </p:cNvPicPr>
          <p:nvPr/>
        </p:nvPicPr>
        <p:blipFill>
          <a:blip r:embed="rId5"/>
          <a:srcRect/>
          <a:stretch>
            <a:fillRect/>
          </a:stretch>
        </p:blipFill>
        <p:spPr bwMode="auto">
          <a:xfrm>
            <a:off x="4264905" y="1367056"/>
            <a:ext cx="2364334" cy="2638677"/>
          </a:xfrm>
          <a:prstGeom prst="rect">
            <a:avLst/>
          </a:prstGeom>
          <a:ln w="12700">
            <a:solidFill>
              <a:schemeClr val="tx1"/>
            </a:solidFill>
          </a:ln>
        </p:spPr>
      </p:pic>
      <p:sp>
        <p:nvSpPr>
          <p:cNvPr id="19" name="TextBox 18">
            <a:extLst>
              <a:ext uri="{FF2B5EF4-FFF2-40B4-BE49-F238E27FC236}">
                <a16:creationId xmlns:a16="http://schemas.microsoft.com/office/drawing/2014/main" xmlns="" id="{360905EA-CB93-943B-32F3-0B471A694C57}"/>
              </a:ext>
            </a:extLst>
          </p:cNvPr>
          <p:cNvSpPr txBox="1"/>
          <p:nvPr/>
        </p:nvSpPr>
        <p:spPr>
          <a:xfrm>
            <a:off x="1879970" y="2806527"/>
            <a:ext cx="236433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cs typeface="Calibri"/>
              </a:rPr>
              <a:t>Changing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cs typeface="Calibri"/>
              </a:rPr>
              <a:t>For a better Future </a:t>
            </a:r>
          </a:p>
        </p:txBody>
      </p:sp>
      <p:pic>
        <p:nvPicPr>
          <p:cNvPr id="9" name="Picture 8" descr="Close up details female legs wearing high-heels shoes walking on the ...">
            <a:extLst>
              <a:ext uri="{FF2B5EF4-FFF2-40B4-BE49-F238E27FC236}">
                <a16:creationId xmlns:a16="http://schemas.microsoft.com/office/drawing/2014/main" xmlns="" id="{27E60EE0-FC3F-39E2-9AA8-3388DC5F9409}"/>
              </a:ext>
            </a:extLst>
          </p:cNvPr>
          <p:cNvPicPr>
            <a:picLocks noChangeAspect="1" noChangeArrowheads="1"/>
          </p:cNvPicPr>
          <p:nvPr/>
        </p:nvPicPr>
        <p:blipFill>
          <a:blip r:embed="rId6">
            <a:extLst>
              <a:ext uri="{BEBA8EAE-BF5A-486C-A8C5-ECC9F3942E4B}">
                <a14:imgProps xmlns:a14="http://schemas.microsoft.com/office/drawing/2010/main" xmlns="">
                  <a14:imgLayer r:embed="rId7">
                    <a14:imgEffect>
                      <a14:backgroundRemoval t="2663" b="90533" l="37500" r="93500">
                        <a14:foregroundMark x1="38333" y1="71893" x2="44500" y2="61243"/>
                        <a14:foregroundMark x1="39833" y1="69231" x2="37500" y2="67751"/>
                        <a14:foregroundMark x1="56000" y1="16864" x2="58667" y2="2663"/>
                        <a14:foregroundMark x1="41833" y1="64201" x2="42173" y2="62704"/>
                        <a14:foregroundMark x1="47378" y1="43443" x2="56333" y2="18343"/>
                        <a14:foregroundMark x1="45111" y1="52805" x2="44500" y2="55030"/>
                        <a14:foregroundMark x1="54000" y1="20414" x2="45989" y2="49604"/>
                        <a14:foregroundMark x1="48167" y1="45266" x2="42333" y2="62426"/>
                        <a14:backgroundMark x1="55167" y1="52071" x2="61333" y2="57101"/>
                        <a14:backgroundMark x1="64000" y1="35799" x2="65833" y2="55030"/>
                        <a14:backgroundMark x1="61333" y1="26627" x2="52500" y2="65680"/>
                        <a14:backgroundMark x1="60500" y1="26036" x2="69000" y2="52959"/>
                        <a14:backgroundMark x1="61333" y1="21006" x2="54000" y2="51775"/>
                        <a14:backgroundMark x1="54000" y1="51775" x2="53667" y2="57101"/>
                        <a14:backgroundMark x1="62500" y1="24556" x2="68333" y2="46154"/>
                        <a14:backgroundMark x1="68333" y1="46154" x2="68167" y2="48521"/>
                        <a14:backgroundMark x1="66667" y1="36686" x2="68500" y2="52959"/>
                        <a14:backgroundMark x1="54833" y1="39349" x2="47167" y2="60651"/>
                        <a14:backgroundMark x1="76667" y1="33136" x2="81167" y2="48521"/>
                        <a14:backgroundMark x1="82333" y1="36686" x2="76167" y2="6805"/>
                        <a14:backgroundMark x1="77167" y1="40828" x2="76333" y2="52959"/>
                        <a14:backgroundMark x1="67500" y1="39349" x2="69833" y2="46746"/>
                        <a14:backgroundMark x1="40132" y1="59171" x2="38500" y2="60947"/>
                      </a14:backgroundRemoval>
                    </a14:imgEffect>
                  </a14:imgLayer>
                </a14:imgProps>
              </a:ext>
            </a:extLst>
          </a:blip>
          <a:srcRect l="35667" t="5769"/>
          <a:stretch>
            <a:fillRect/>
          </a:stretch>
        </p:blipFill>
        <p:spPr bwMode="auto">
          <a:xfrm rot="21284691">
            <a:off x="5968286" y="3194760"/>
            <a:ext cx="4019079" cy="3189437"/>
          </a:xfrm>
          <a:prstGeom prst="rect">
            <a:avLst/>
          </a:prstGeom>
          <a:ln w="12700">
            <a:noFill/>
          </a:ln>
        </p:spPr>
      </p:pic>
      <p:pic>
        <p:nvPicPr>
          <p:cNvPr id="5" name="Picture 10" descr="Premium Photo | Giving money to homeless men on the side of the road.">
            <a:extLst>
              <a:ext uri="{FF2B5EF4-FFF2-40B4-BE49-F238E27FC236}">
                <a16:creationId xmlns:a16="http://schemas.microsoft.com/office/drawing/2014/main" xmlns="" id="{B1B02ECC-7E87-BDB1-DA15-96709504BF75}"/>
              </a:ext>
            </a:extLst>
          </p:cNvPr>
          <p:cNvPicPr>
            <a:picLocks noChangeAspect="1" noChangeArrowheads="1"/>
          </p:cNvPicPr>
          <p:nvPr/>
        </p:nvPicPr>
        <p:blipFill>
          <a:blip r:embed="rId8" cstate="print"/>
          <a:srcRect/>
          <a:stretch>
            <a:fillRect/>
          </a:stretch>
        </p:blipFill>
        <p:spPr bwMode="auto">
          <a:xfrm>
            <a:off x="6698578" y="1453239"/>
            <a:ext cx="2812105" cy="1889980"/>
          </a:xfrm>
          <a:prstGeom prst="rect">
            <a:avLst/>
          </a:prstGeom>
          <a:ln w="12700">
            <a:solidFill>
              <a:schemeClr val="tx1"/>
            </a:solidFill>
          </a:ln>
        </p:spPr>
      </p:pic>
    </p:spTree>
    <p:extLst>
      <p:ext uri="{BB962C8B-B14F-4D97-AF65-F5344CB8AC3E}">
        <p14:creationId xmlns:p14="http://schemas.microsoft.com/office/powerpoint/2010/main" xmlns="" val="42937330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remium Photo | Confident beautiful woman leaves work in afternoon in ..."/>
          <p:cNvPicPr>
            <a:picLocks noChangeAspect="1" noChangeArrowheads="1"/>
          </p:cNvPicPr>
          <p:nvPr/>
        </p:nvPicPr>
        <p:blipFill>
          <a:blip r:embed="rId3">
            <a:alphaModFix amt="70000"/>
          </a:blip>
          <a:srcRect l="32557" t="14223" r="14827"/>
          <a:stretch>
            <a:fillRect/>
          </a:stretch>
        </p:blipFill>
        <p:spPr bwMode="auto">
          <a:xfrm>
            <a:off x="5218776" y="2500685"/>
            <a:ext cx="2650654" cy="2878479"/>
          </a:xfrm>
          <a:prstGeom prst="rect">
            <a:avLst/>
          </a:prstGeom>
        </p:spPr>
      </p:pic>
      <p:sp>
        <p:nvSpPr>
          <p:cNvPr id="2" name="Title 1"/>
          <p:cNvSpPr>
            <a:spLocks noGrp="1"/>
          </p:cNvSpPr>
          <p:nvPr>
            <p:ph type="title"/>
          </p:nvPr>
        </p:nvSpPr>
        <p:spPr>
          <a:xfrm>
            <a:off x="1490799" y="235543"/>
            <a:ext cx="3986260" cy="1143000"/>
          </a:xfrm>
        </p:spPr>
        <p:txBody>
          <a:bodyPr>
            <a:normAutofit/>
          </a:bodyPr>
          <a:lstStyle/>
          <a:p>
            <a:r>
              <a:rPr lang="en-GB" sz="2400" u="sng" dirty="0">
                <a:solidFill>
                  <a:schemeClr val="bg1">
                    <a:lumMod val="65000"/>
                  </a:schemeClr>
                </a:solidFill>
                <a:latin typeface="Batang" panose="02030600000101010101" pitchFamily="18" charset="-127"/>
                <a:ea typeface="Batang" panose="02030600000101010101" pitchFamily="18" charset="-127"/>
              </a:rPr>
              <a:t>Visual Story Board </a:t>
            </a:r>
          </a:p>
        </p:txBody>
      </p:sp>
      <p:pic>
        <p:nvPicPr>
          <p:cNvPr id="81922" name="Picture 2" descr="Tips to Help You Walk with Confidence"/>
          <p:cNvPicPr>
            <a:picLocks noChangeAspect="1" noChangeArrowheads="1"/>
          </p:cNvPicPr>
          <p:nvPr/>
        </p:nvPicPr>
        <p:blipFill>
          <a:blip r:embed="rId4">
            <a:alphaModFix amt="70000"/>
            <a:extLst>
              <a:ext uri="{BEBA8EAE-BF5A-486C-A8C5-ECC9F3942E4B}">
                <a14:imgProps xmlns:a14="http://schemas.microsoft.com/office/drawing/2010/main" xmlns="">
                  <a14:imgLayer r:embed="rId5">
                    <a14:imgEffect>
                      <a14:backgroundRemoval t="4629" b="91301" l="29149" r="71915">
                        <a14:foregroundMark x1="32979" y1="49721" x2="32553" y2="60255"/>
                        <a14:foregroundMark x1="32553" y1="60255" x2="38830" y2="68236"/>
                        <a14:foregroundMark x1="38830" y1="68236" x2="41968" y2="62330"/>
                        <a14:foregroundMark x1="41968" y1="62330" x2="41968" y2="59377"/>
                        <a14:foregroundMark x1="39096" y1="56903" x2="41809" y2="47247"/>
                        <a14:foregroundMark x1="41809" y1="47247" x2="53936" y2="22825"/>
                        <a14:foregroundMark x1="32819" y1="46449" x2="34681" y2="49322"/>
                        <a14:foregroundMark x1="29149" y1="58899" x2="31809" y2="62410"/>
                        <a14:foregroundMark x1="55106" y1="6624" x2="57447" y2="24820"/>
                        <a14:foregroundMark x1="41862" y1="77494" x2="42086" y2="89101"/>
                        <a14:foregroundMark x1="38777" y1="80527" x2="40851" y2="83879"/>
                        <a14:foregroundMark x1="65319" y1="81245" x2="66809" y2="89785"/>
                        <a14:foregroundMark x1="66809" y1="89785" x2="71277" y2="87151"/>
                        <a14:foregroundMark x1="63989" y1="90662" x2="70106" y2="90423"/>
                        <a14:foregroundMark x1="70691" y1="90662" x2="71596" y2="88667"/>
                        <a14:foregroundMark x1="58191" y1="8140" x2="58191" y2="4629"/>
                        <a14:foregroundMark x1="61649" y1="68316" x2="63989" y2="82283"/>
                        <a14:foregroundMark x1="44386" y1="67708" x2="45291" y2="66218"/>
                        <a14:foregroundMark x1="59773" y1="46927" x2="60213" y2="45810"/>
                        <a14:foregroundMark x1="58830" y1="49322" x2="59773" y2="46927"/>
                        <a14:foregroundMark x1="60053" y1="51317" x2="60691" y2="54270"/>
                        <a14:foregroundMark x1="62926" y1="45092" x2="62926" y2="45092"/>
                        <a14:foregroundMark x1="61915" y1="45411" x2="63989" y2="48204"/>
                        <a14:backgroundMark x1="27394" y1="67678" x2="36436" y2="73743"/>
                        <a14:backgroundMark x1="31915" y1="64405" x2="35160" y2="69194"/>
                        <a14:backgroundMark x1="54096" y1="76377" x2="54628" y2="68077"/>
                        <a14:backgroundMark x1="54628" y1="68077" x2="59574" y2="75020"/>
                        <a14:backgroundMark x1="59574" y1="75020" x2="59628" y2="76377"/>
                        <a14:backgroundMark x1="65585" y1="63687" x2="68511" y2="77255"/>
                        <a14:backgroundMark x1="55106" y1="65283" x2="57872" y2="65682"/>
                        <a14:backgroundMark x1="48404" y1="52753" x2="47979" y2="63528"/>
                        <a14:backgroundMark x1="47979" y1="63528" x2="43457" y2="71588"/>
                        <a14:backgroundMark x1="43457" y1="71588" x2="34840" y2="77494"/>
                        <a14:backgroundMark x1="34840" y1="77494" x2="34681" y2="77494"/>
                        <a14:backgroundMark x1="42872" y1="70950" x2="44043" y2="68955"/>
                        <a14:backgroundMark x1="41436" y1="71588" x2="43138" y2="69194"/>
                        <a14:backgroundMark x1="55532" y1="63049" x2="54096" y2="68555"/>
                        <a14:backgroundMark x1="56436" y1="63687" x2="56702" y2="61293"/>
                        <a14:backgroundMark x1="61181" y1="52135" x2="62766" y2="51716"/>
                        <a14:backgroundMark x1="61064" y1="49322" x2="62394" y2="49162"/>
                        <a14:backgroundMark x1="60798" y1="49481" x2="61649" y2="50200"/>
                        <a14:backgroundMark x1="60585" y1="46927" x2="60585" y2="46927"/>
                        <a14:backgroundMark x1="41649" y1="89864" x2="43138" y2="90822"/>
                        <a14:backgroundMark x1="39202" y1="76377" x2="40532" y2="75339"/>
                        <a14:backgroundMark x1="66968" y1="92977" x2="68564" y2="92259"/>
                        <a14:backgroundMark x1="71862" y1="90583" x2="72128" y2="87470"/>
                        <a14:backgroundMark x1="66809" y1="92259" x2="67181" y2="92099"/>
                        <a14:backgroundMark x1="67340" y1="92418" x2="68777" y2="93775"/>
                        <a14:backgroundMark x1="66702" y1="91860" x2="68191" y2="91860"/>
                        <a14:backgroundMark x1="66968" y1="91860" x2="66968" y2="91860"/>
                        <a14:backgroundMark x1="67074" y1="91141" x2="67074" y2="92418"/>
                        <a14:backgroundMark x1="67074" y1="91700" x2="67553" y2="91860"/>
                        <a14:backgroundMark x1="71277" y1="86911" x2="72606" y2="88428"/>
                      </a14:backgroundRemoval>
                    </a14:imgEffect>
                  </a14:imgLayer>
                </a14:imgProps>
              </a:ext>
            </a:extLst>
          </a:blip>
          <a:srcRect l="26609" r="22878" b="7397"/>
          <a:stretch>
            <a:fillRect/>
          </a:stretch>
        </p:blipFill>
        <p:spPr bwMode="auto">
          <a:xfrm flipH="1">
            <a:off x="6416829" y="897796"/>
            <a:ext cx="3878245" cy="5585006"/>
          </a:xfrm>
          <a:prstGeom prst="rect">
            <a:avLst/>
          </a:prstGeom>
        </p:spPr>
      </p:pic>
      <p:sp>
        <p:nvSpPr>
          <p:cNvPr id="7" name="TextBox 6"/>
          <p:cNvSpPr txBox="1"/>
          <p:nvPr/>
        </p:nvSpPr>
        <p:spPr>
          <a:xfrm>
            <a:off x="2049989" y="4895468"/>
            <a:ext cx="17845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Woman Empowerment </a:t>
            </a:r>
          </a:p>
        </p:txBody>
      </p:sp>
      <p:pic>
        <p:nvPicPr>
          <p:cNvPr id="8" name="Picture 10" descr="Royalty Free Barefoot Homeless Woman Pictures, Images and Stock Photos ..."/>
          <p:cNvPicPr>
            <a:picLocks noChangeAspect="1" noChangeArrowheads="1"/>
          </p:cNvPicPr>
          <p:nvPr/>
        </p:nvPicPr>
        <p:blipFill>
          <a:blip r:embed="rId6">
            <a:alphaModFix amt="70000"/>
          </a:blip>
          <a:srcRect l="12476" t="12572" r="16665" b="-7"/>
          <a:stretch>
            <a:fillRect/>
          </a:stretch>
        </p:blipFill>
        <p:spPr bwMode="auto">
          <a:xfrm>
            <a:off x="2732368" y="1101284"/>
            <a:ext cx="2864051" cy="2350271"/>
          </a:xfrm>
          <a:prstGeom prst="rect">
            <a:avLst/>
          </a:prstGeom>
        </p:spPr>
      </p:pic>
      <p:sp>
        <p:nvSpPr>
          <p:cNvPr id="9" name="TextBox 8"/>
          <p:cNvSpPr txBox="1"/>
          <p:nvPr/>
        </p:nvSpPr>
        <p:spPr>
          <a:xfrm>
            <a:off x="1004545" y="3428443"/>
            <a:ext cx="2020888"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My Future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My Life </a:t>
            </a:r>
          </a:p>
        </p:txBody>
      </p:sp>
      <p:sp>
        <p:nvSpPr>
          <p:cNvPr id="10" name="TextBox 9"/>
          <p:cNvSpPr txBox="1"/>
          <p:nvPr/>
        </p:nvSpPr>
        <p:spPr>
          <a:xfrm>
            <a:off x="8312060" y="1623924"/>
            <a:ext cx="28034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Self- Improvement </a:t>
            </a:r>
          </a:p>
        </p:txBody>
      </p:sp>
      <p:sp>
        <p:nvSpPr>
          <p:cNvPr id="11" name="TextBox 10"/>
          <p:cNvSpPr txBox="1"/>
          <p:nvPr/>
        </p:nvSpPr>
        <p:spPr>
          <a:xfrm>
            <a:off x="5432920" y="5344324"/>
            <a:ext cx="1784555"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Changing for the better </a:t>
            </a:r>
          </a:p>
        </p:txBody>
      </p:sp>
      <p:pic>
        <p:nvPicPr>
          <p:cNvPr id="81924" name="Picture 4" descr="23 Habits of Highly Confident Women - Parade"/>
          <p:cNvPicPr>
            <a:picLocks noChangeAspect="1" noChangeArrowheads="1"/>
          </p:cNvPicPr>
          <p:nvPr/>
        </p:nvPicPr>
        <p:blipFill>
          <a:blip r:embed="rId7" cstate="print">
            <a:alphaModFix amt="70000"/>
            <a:extLst>
              <a:ext uri="{BEBA8EAE-BF5A-486C-A8C5-ECC9F3942E4B}">
                <a14:imgProps xmlns:a14="http://schemas.microsoft.com/office/drawing/2010/main" xmlns="">
                  <a14:imgLayer r:embed="rId8">
                    <a14:imgEffect>
                      <a14:backgroundRemoval t="15559" b="95317" l="21036" r="74434">
                        <a14:foregroundMark x1="23948" y1="18278" x2="27616" y2="24320"/>
                        <a14:foregroundMark x1="27292" y1="15559" x2="23948" y2="23565"/>
                        <a14:foregroundMark x1="31607" y1="46526" x2="44337" y2="95468"/>
                        <a14:foregroundMark x1="73463" y1="24924" x2="74434" y2="19486"/>
                        <a14:foregroundMark x1="66775" y1="47885" x2="63646" y2="58459"/>
                        <a14:foregroundMark x1="68393" y1="45317" x2="62891" y2="70393"/>
                        <a14:foregroundMark x1="62891" y1="70393" x2="58037" y2="80665"/>
                        <a14:foregroundMark x1="65049" y1="67069" x2="68177" y2="43202"/>
                        <a14:backgroundMark x1="33873" y1="19184" x2="37433" y2="37462"/>
                        <a14:backgroundMark x1="37433" y1="37462" x2="45415" y2="39426"/>
                        <a14:backgroundMark x1="45415" y1="39426" x2="54800" y2="26888"/>
                        <a14:backgroundMark x1="30062" y1="48091" x2="29989" y2="58157"/>
                        <a14:backgroundMark x1="30097" y1="43202" x2="30068" y2="47279"/>
                        <a14:backgroundMark x1="29989" y1="58157" x2="34196" y2="79305"/>
                      </a14:backgroundRemoval>
                    </a14:imgEffect>
                  </a14:imgLayer>
                </a14:imgProps>
              </a:ext>
            </a:extLst>
          </a:blip>
          <a:srcRect l="14761" t="10465" r="19994" b="12925"/>
          <a:stretch>
            <a:fillRect/>
          </a:stretch>
        </p:blipFill>
        <p:spPr bwMode="auto">
          <a:xfrm>
            <a:off x="4633391" y="421376"/>
            <a:ext cx="2507746" cy="2102908"/>
          </a:xfrm>
          <a:prstGeom prst="rect">
            <a:avLst/>
          </a:prstGeom>
        </p:spPr>
      </p:pic>
      <p:pic>
        <p:nvPicPr>
          <p:cNvPr id="5" name="Picture 4" descr="Hand of Homeless Man on Walking Street in the Capital City. Stock Image ..."/>
          <p:cNvPicPr>
            <a:picLocks noChangeAspect="1" noChangeArrowheads="1"/>
          </p:cNvPicPr>
          <p:nvPr/>
        </p:nvPicPr>
        <p:blipFill>
          <a:blip r:embed="rId9">
            <a:alphaModFix amt="70000"/>
          </a:blip>
          <a:srcRect r="16772"/>
          <a:stretch>
            <a:fillRect/>
          </a:stretch>
        </p:blipFill>
        <p:spPr bwMode="auto">
          <a:xfrm>
            <a:off x="3025433" y="3319205"/>
            <a:ext cx="2407487" cy="1930832"/>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484497"/>
            <a:ext cx="10972800" cy="1143000"/>
          </a:xfrm>
        </p:spPr>
        <p:txBody>
          <a:bodyPr>
            <a:normAutofit/>
          </a:bodyPr>
          <a:lstStyle/>
          <a:p>
            <a:r>
              <a:rPr lang="en-GB" sz="2800" u="sng" dirty="0">
                <a:solidFill>
                  <a:schemeClr val="bg1">
                    <a:lumMod val="65000"/>
                  </a:schemeClr>
                </a:solidFill>
                <a:latin typeface="Batang" panose="02030600000101010101" pitchFamily="18" charset="-127"/>
                <a:ea typeface="Batang" panose="02030600000101010101" pitchFamily="18" charset="-127"/>
              </a:rPr>
              <a:t>Character profile = A working class </a:t>
            </a:r>
          </a:p>
        </p:txBody>
      </p:sp>
      <p:sp>
        <p:nvSpPr>
          <p:cNvPr id="3" name="Content Placeholder 2"/>
          <p:cNvSpPr>
            <a:spLocks noGrp="1"/>
          </p:cNvSpPr>
          <p:nvPr>
            <p:ph idx="1"/>
          </p:nvPr>
        </p:nvSpPr>
        <p:spPr>
          <a:xfrm>
            <a:off x="1219200" y="1627497"/>
            <a:ext cx="10972800" cy="4525963"/>
          </a:xfrm>
        </p:spPr>
        <p:txBody>
          <a:bodyPr/>
          <a:lstStyle/>
          <a:p>
            <a:r>
              <a:rPr lang="en-GB" sz="2000" dirty="0">
                <a:solidFill>
                  <a:schemeClr val="bg1">
                    <a:lumMod val="65000"/>
                  </a:schemeClr>
                </a:solidFill>
                <a:latin typeface="Batang" panose="02030600000101010101" pitchFamily="18" charset="-127"/>
                <a:ea typeface="Batang" panose="02030600000101010101" pitchFamily="18" charset="-127"/>
              </a:rPr>
              <a:t>Personality= Underprivileged , Tired, Annoyed, Unfriendly </a:t>
            </a:r>
          </a:p>
          <a:p>
            <a:r>
              <a:rPr lang="en-GB" sz="2000" dirty="0">
                <a:solidFill>
                  <a:schemeClr val="bg1">
                    <a:lumMod val="65000"/>
                  </a:schemeClr>
                </a:solidFill>
                <a:latin typeface="Batang" panose="02030600000101010101" pitchFamily="18" charset="-127"/>
                <a:ea typeface="Batang" panose="02030600000101010101" pitchFamily="18" charset="-127"/>
              </a:rPr>
              <a:t>Traits= Addicted, Cold/ Angry, </a:t>
            </a:r>
          </a:p>
          <a:p>
            <a:r>
              <a:rPr lang="en-GB" sz="2000" dirty="0">
                <a:solidFill>
                  <a:schemeClr val="bg1">
                    <a:lumMod val="65000"/>
                  </a:schemeClr>
                </a:solidFill>
                <a:latin typeface="Batang" panose="02030600000101010101" pitchFamily="18" charset="-127"/>
                <a:ea typeface="Batang" panose="02030600000101010101" pitchFamily="18" charset="-127"/>
              </a:rPr>
              <a:t>Appearance= Not attractive, Dirty, tired and struggling</a:t>
            </a:r>
          </a:p>
          <a:p>
            <a:r>
              <a:rPr lang="en-GB" sz="2000" dirty="0">
                <a:solidFill>
                  <a:schemeClr val="bg1">
                    <a:lumMod val="65000"/>
                  </a:schemeClr>
                </a:solidFill>
                <a:latin typeface="Batang" panose="02030600000101010101" pitchFamily="18" charset="-127"/>
                <a:ea typeface="Batang" panose="02030600000101010101" pitchFamily="18" charset="-127"/>
              </a:rPr>
              <a:t>Gender= Female</a:t>
            </a:r>
          </a:p>
          <a:p>
            <a:r>
              <a:rPr lang="en-GB" sz="2000" dirty="0">
                <a:solidFill>
                  <a:schemeClr val="bg1">
                    <a:lumMod val="65000"/>
                  </a:schemeClr>
                </a:solidFill>
                <a:latin typeface="Batang" panose="02030600000101010101" pitchFamily="18" charset="-127"/>
                <a:ea typeface="Batang" panose="02030600000101010101" pitchFamily="18" charset="-127"/>
              </a:rPr>
              <a:t>No Job/ hopeless </a:t>
            </a:r>
          </a:p>
          <a:p>
            <a:endParaRPr lang="en-GB" dirty="0">
              <a:solidFill>
                <a:schemeClr val="bg1">
                  <a:lumMod val="65000"/>
                </a:schemeClr>
              </a:solidFill>
            </a:endParaRPr>
          </a:p>
        </p:txBody>
      </p:sp>
      <p:pic>
        <p:nvPicPr>
          <p:cNvPr id="4" name="Picture 2" descr="Homeless woman begging for money, New York, USA Stock Photo - Alamy"/>
          <p:cNvPicPr>
            <a:picLocks noChangeAspect="1" noChangeArrowheads="1"/>
          </p:cNvPicPr>
          <p:nvPr/>
        </p:nvPicPr>
        <p:blipFill>
          <a:blip r:embed="rId3">
            <a:alphaModFix amt="70000"/>
          </a:blip>
          <a:srcRect t="9318" r="30872" b="16907"/>
          <a:stretch>
            <a:fillRect/>
          </a:stretch>
        </p:blipFill>
        <p:spPr bwMode="auto">
          <a:xfrm>
            <a:off x="4290201" y="2992270"/>
            <a:ext cx="3611597" cy="282167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999" y="288286"/>
            <a:ext cx="10972800" cy="1143000"/>
          </a:xfrm>
        </p:spPr>
        <p:txBody>
          <a:bodyPr>
            <a:normAutofit/>
          </a:bodyPr>
          <a:lstStyle/>
          <a:p>
            <a:r>
              <a:rPr lang="en-GB" sz="2800" u="sng" dirty="0">
                <a:solidFill>
                  <a:schemeClr val="bg1">
                    <a:lumMod val="65000"/>
                  </a:schemeClr>
                </a:solidFill>
                <a:latin typeface="Batang" panose="02030600000101010101" pitchFamily="18" charset="-127"/>
                <a:ea typeface="Batang" panose="02030600000101010101" pitchFamily="18" charset="-127"/>
              </a:rPr>
              <a:t>Character profile = Upper class </a:t>
            </a:r>
            <a:endParaRPr lang="en-GB" sz="2800" dirty="0">
              <a:solidFill>
                <a:schemeClr val="bg1">
                  <a:lumMod val="65000"/>
                </a:schemeClr>
              </a:solidFill>
              <a:latin typeface="Batang" panose="02030600000101010101" pitchFamily="18" charset="-127"/>
              <a:ea typeface="Batang" panose="02030600000101010101" pitchFamily="18" charset="-127"/>
            </a:endParaRPr>
          </a:p>
        </p:txBody>
      </p:sp>
      <p:sp>
        <p:nvSpPr>
          <p:cNvPr id="3" name="Content Placeholder 2"/>
          <p:cNvSpPr>
            <a:spLocks noGrp="1"/>
          </p:cNvSpPr>
          <p:nvPr>
            <p:ph idx="1"/>
          </p:nvPr>
        </p:nvSpPr>
        <p:spPr>
          <a:xfrm>
            <a:off x="979999" y="1613849"/>
            <a:ext cx="10972800" cy="4525963"/>
          </a:xfrm>
        </p:spPr>
        <p:txBody>
          <a:bodyPr/>
          <a:lstStyle/>
          <a:p>
            <a:r>
              <a:rPr lang="en-GB" sz="2400" dirty="0">
                <a:solidFill>
                  <a:schemeClr val="bg1">
                    <a:lumMod val="65000"/>
                  </a:schemeClr>
                </a:solidFill>
                <a:latin typeface="Batang" panose="02030600000101010101" pitchFamily="18" charset="-127"/>
                <a:ea typeface="Batang" panose="02030600000101010101" pitchFamily="18" charset="-127"/>
              </a:rPr>
              <a:t>Personality= Confident, Not really caring, bossy, </a:t>
            </a:r>
          </a:p>
          <a:p>
            <a:r>
              <a:rPr lang="en-GB" sz="2400" dirty="0">
                <a:solidFill>
                  <a:schemeClr val="bg1">
                    <a:lumMod val="65000"/>
                  </a:schemeClr>
                </a:solidFill>
                <a:latin typeface="Batang" panose="02030600000101010101" pitchFamily="18" charset="-127"/>
                <a:ea typeface="Batang" panose="02030600000101010101" pitchFamily="18" charset="-127"/>
              </a:rPr>
              <a:t>Traits= Posh, lavish, power driven, hard working, </a:t>
            </a:r>
          </a:p>
          <a:p>
            <a:r>
              <a:rPr lang="en-GB" sz="2400" dirty="0">
                <a:solidFill>
                  <a:schemeClr val="bg1">
                    <a:lumMod val="65000"/>
                  </a:schemeClr>
                </a:solidFill>
                <a:latin typeface="Batang" panose="02030600000101010101" pitchFamily="18" charset="-127"/>
                <a:ea typeface="Batang" panose="02030600000101010101" pitchFamily="18" charset="-127"/>
              </a:rPr>
              <a:t>Appearance= Beautiful, Attractive, through out well</a:t>
            </a:r>
          </a:p>
          <a:p>
            <a:r>
              <a:rPr lang="en-GB" sz="2400" dirty="0">
                <a:solidFill>
                  <a:schemeClr val="bg1">
                    <a:lumMod val="65000"/>
                  </a:schemeClr>
                </a:solidFill>
                <a:latin typeface="Batang" panose="02030600000101010101" pitchFamily="18" charset="-127"/>
                <a:ea typeface="Batang" panose="02030600000101010101" pitchFamily="18" charset="-127"/>
              </a:rPr>
              <a:t>Gender= Female</a:t>
            </a:r>
          </a:p>
          <a:p>
            <a:r>
              <a:rPr lang="en-GB" sz="2400" dirty="0">
                <a:solidFill>
                  <a:schemeClr val="bg1">
                    <a:lumMod val="65000"/>
                  </a:schemeClr>
                </a:solidFill>
                <a:latin typeface="Batang" panose="02030600000101010101" pitchFamily="18" charset="-127"/>
                <a:ea typeface="Batang" panose="02030600000101010101" pitchFamily="18" charset="-127"/>
              </a:rPr>
              <a:t>Occupation= Businesswoman </a:t>
            </a:r>
          </a:p>
          <a:p>
            <a:endParaRPr lang="en-GB" dirty="0">
              <a:solidFill>
                <a:schemeClr val="bg1">
                  <a:lumMod val="65000"/>
                </a:schemeClr>
              </a:solidFill>
            </a:endParaRPr>
          </a:p>
        </p:txBody>
      </p:sp>
      <p:pic>
        <p:nvPicPr>
          <p:cNvPr id="4" name="Picture 8" descr="5 Tips to Help You Become A Strong Leader - Lead Life Well"/>
          <p:cNvPicPr>
            <a:picLocks noChangeAspect="1" noChangeArrowheads="1"/>
          </p:cNvPicPr>
          <p:nvPr/>
        </p:nvPicPr>
        <p:blipFill>
          <a:blip r:embed="rId3" cstate="print">
            <a:alphaModFix amt="70000"/>
          </a:blip>
          <a:srcRect/>
          <a:stretch>
            <a:fillRect/>
          </a:stretch>
        </p:blipFill>
        <p:spPr bwMode="auto">
          <a:xfrm>
            <a:off x="6096000" y="3110133"/>
            <a:ext cx="2936178" cy="2875965"/>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remium Photo | Confident beautiful woman leaves work in afternoon in ...">
            <a:extLst>
              <a:ext uri="{FF2B5EF4-FFF2-40B4-BE49-F238E27FC236}">
                <a16:creationId xmlns:a16="http://schemas.microsoft.com/office/drawing/2014/main" xmlns="" id="{E0678B27-2CE7-7B9A-E447-663BFE0BEB7D}"/>
              </a:ext>
            </a:extLst>
          </p:cNvPr>
          <p:cNvPicPr>
            <a:picLocks noChangeAspect="1" noChangeArrowheads="1"/>
          </p:cNvPicPr>
          <p:nvPr/>
        </p:nvPicPr>
        <p:blipFill>
          <a:blip r:embed="rId3">
            <a:alphaModFix amt="70000"/>
          </a:blip>
          <a:srcRect l="32557" t="14223" r="14827"/>
          <a:stretch>
            <a:fillRect/>
          </a:stretch>
        </p:blipFill>
        <p:spPr bwMode="auto">
          <a:xfrm>
            <a:off x="7521234" y="1436158"/>
            <a:ext cx="2650654" cy="2878479"/>
          </a:xfrm>
          <a:prstGeom prst="rect">
            <a:avLst/>
          </a:prstGeom>
        </p:spPr>
      </p:pic>
      <p:sp>
        <p:nvSpPr>
          <p:cNvPr id="2" name="Title 1"/>
          <p:cNvSpPr>
            <a:spLocks noGrp="1"/>
          </p:cNvSpPr>
          <p:nvPr>
            <p:ph type="title"/>
          </p:nvPr>
        </p:nvSpPr>
        <p:spPr>
          <a:xfrm>
            <a:off x="886897" y="1288296"/>
            <a:ext cx="5329676" cy="518022"/>
          </a:xfrm>
        </p:spPr>
        <p:txBody>
          <a:bodyPr anchor="b">
            <a:normAutofit fontScale="90000"/>
          </a:bodyPr>
          <a:lstStyle/>
          <a:p>
            <a:r>
              <a:rPr lang="en-GB" sz="3200" u="sng" dirty="0">
                <a:solidFill>
                  <a:schemeClr val="bg1">
                    <a:lumMod val="65000"/>
                  </a:schemeClr>
                </a:solidFill>
                <a:latin typeface="Batang" panose="02030600000101010101" pitchFamily="18" charset="-127"/>
                <a:ea typeface="Batang" panose="02030600000101010101" pitchFamily="18" charset="-127"/>
              </a:rPr>
              <a:t>Styling ideas and clothes </a:t>
            </a:r>
          </a:p>
        </p:txBody>
      </p:sp>
      <p:sp>
        <p:nvSpPr>
          <p:cNvPr id="3" name="Content Placeholder 2"/>
          <p:cNvSpPr>
            <a:spLocks noGrp="1"/>
          </p:cNvSpPr>
          <p:nvPr>
            <p:ph idx="1"/>
          </p:nvPr>
        </p:nvSpPr>
        <p:spPr>
          <a:xfrm>
            <a:off x="1229497" y="2264543"/>
            <a:ext cx="4644476" cy="3465568"/>
          </a:xfrm>
        </p:spPr>
        <p:txBody>
          <a:bodyPr vert="horz" lIns="91440" tIns="45720" rIns="91440" bIns="45720" rtlCol="0" anchor="t">
            <a:normAutofit/>
          </a:bodyPr>
          <a:lstStyle/>
          <a:p>
            <a:r>
              <a:rPr lang="en-GB" sz="1600" dirty="0">
                <a:solidFill>
                  <a:schemeClr val="bg1">
                    <a:lumMod val="65000"/>
                  </a:schemeClr>
                </a:solidFill>
                <a:latin typeface="Batang" panose="02030600000101010101" pitchFamily="18" charset="-127"/>
                <a:ea typeface="Batang" panose="02030600000101010101" pitchFamily="18" charset="-127"/>
                <a:cs typeface="Calibri"/>
              </a:rPr>
              <a:t>Will be a suit and the other design will be trouser and shirt. </a:t>
            </a:r>
          </a:p>
          <a:p>
            <a:r>
              <a:rPr lang="en-GB" sz="1600" dirty="0">
                <a:solidFill>
                  <a:schemeClr val="bg1">
                    <a:lumMod val="65000"/>
                  </a:schemeClr>
                </a:solidFill>
                <a:latin typeface="Batang" panose="02030600000101010101" pitchFamily="18" charset="-127"/>
                <a:ea typeface="Batang" panose="02030600000101010101" pitchFamily="18" charset="-127"/>
                <a:cs typeface="Calibri"/>
              </a:rPr>
              <a:t>To show the different contrast of the two sides.</a:t>
            </a:r>
          </a:p>
          <a:p>
            <a:pPr>
              <a:buNone/>
            </a:pPr>
            <a:r>
              <a:rPr lang="en-GB" sz="1600" dirty="0">
                <a:solidFill>
                  <a:schemeClr val="bg1">
                    <a:lumMod val="65000"/>
                  </a:schemeClr>
                </a:solidFill>
                <a:latin typeface="Batang" panose="02030600000101010101" pitchFamily="18" charset="-127"/>
                <a:ea typeface="Batang" panose="02030600000101010101" pitchFamily="18" charset="-127"/>
                <a:cs typeface="Calibri"/>
              </a:rPr>
              <a:t>  </a:t>
            </a:r>
          </a:p>
          <a:p>
            <a:r>
              <a:rPr lang="en-GB" sz="1600" dirty="0">
                <a:solidFill>
                  <a:schemeClr val="bg1">
                    <a:lumMod val="65000"/>
                  </a:schemeClr>
                </a:solidFill>
                <a:latin typeface="Batang" panose="02030600000101010101" pitchFamily="18" charset="-127"/>
                <a:ea typeface="Batang" panose="02030600000101010101" pitchFamily="18" charset="-127"/>
                <a:cs typeface="Calibri"/>
              </a:rPr>
              <a:t>Showing variation of the two individuals.</a:t>
            </a:r>
          </a:p>
          <a:p>
            <a:endParaRPr lang="en-GB" sz="1600" dirty="0">
              <a:solidFill>
                <a:schemeClr val="bg1">
                  <a:lumMod val="65000"/>
                </a:schemeClr>
              </a:solidFill>
              <a:latin typeface="Batang" panose="02030600000101010101" pitchFamily="18" charset="-127"/>
              <a:ea typeface="Batang" panose="02030600000101010101" pitchFamily="18" charset="-127"/>
              <a:cs typeface="Calibri"/>
            </a:endParaRPr>
          </a:p>
          <a:p>
            <a:r>
              <a:rPr lang="en-GB" sz="1600" dirty="0">
                <a:solidFill>
                  <a:schemeClr val="bg1">
                    <a:lumMod val="65000"/>
                  </a:schemeClr>
                </a:solidFill>
                <a:latin typeface="Batang" panose="02030600000101010101" pitchFamily="18" charset="-127"/>
                <a:ea typeface="Batang" panose="02030600000101010101" pitchFamily="18" charset="-127"/>
                <a:cs typeface="Calibri"/>
              </a:rPr>
              <a:t>This will highlight the differences of  the two by the clothes. </a:t>
            </a:r>
          </a:p>
        </p:txBody>
      </p:sp>
      <p:pic>
        <p:nvPicPr>
          <p:cNvPr id="7" name="Content Placeholder 3" descr="5,400+ Homeless Cold Stock Photos, Pictures &amp; Royalty-Free Images - iStock  | Homeless cold weather">
            <a:extLst>
              <a:ext uri="{FF2B5EF4-FFF2-40B4-BE49-F238E27FC236}">
                <a16:creationId xmlns:a16="http://schemas.microsoft.com/office/drawing/2014/main" xmlns="" id="{C5FC9DD7-E0F9-733E-2F04-F9EA93FFFF0C}"/>
              </a:ext>
            </a:extLst>
          </p:cNvPr>
          <p:cNvPicPr>
            <a:picLocks noChangeAspect="1"/>
          </p:cNvPicPr>
          <p:nvPr/>
        </p:nvPicPr>
        <p:blipFill>
          <a:blip r:embed="rId4">
            <a:alphaModFix amt="70000"/>
          </a:blip>
          <a:srcRect l="11383" r="24268" b="-2"/>
          <a:stretch/>
        </p:blipFill>
        <p:spPr>
          <a:xfrm>
            <a:off x="7898618" y="3997327"/>
            <a:ext cx="1936540" cy="1993818"/>
          </a:xfrm>
          <a:prstGeom prst="rect">
            <a:avLst/>
          </a:prstGeom>
        </p:spPr>
      </p:pic>
      <p:pic>
        <p:nvPicPr>
          <p:cNvPr id="8" name="Picture 8" descr="Stylish Woman Walking in the City Stock Image - Image of brunette ..."/>
          <p:cNvPicPr>
            <a:picLocks noChangeAspect="1" noChangeArrowheads="1"/>
          </p:cNvPicPr>
          <p:nvPr/>
        </p:nvPicPr>
        <p:blipFill>
          <a:blip r:embed="rId5" cstate="print">
            <a:alphaModFix amt="70000"/>
            <a:extLst>
              <a:ext uri="{BEBA8EAE-BF5A-486C-A8C5-ECC9F3942E4B}">
                <a14:imgProps xmlns:a14="http://schemas.microsoft.com/office/drawing/2010/main" xmlns="">
                  <a14:imgLayer r:embed="rId6">
                    <a14:imgEffect>
                      <a14:backgroundRemoval t="7456" b="93314" l="20244" r="74977">
                        <a14:foregroundMark x1="44330" y1="86923" x2="49485" y2="79467"/>
                        <a14:foregroundMark x1="49485" y1="79467" x2="46673" y2="58935"/>
                        <a14:foregroundMark x1="61293" y1="62544" x2="71228" y2="86450"/>
                        <a14:foregroundMark x1="71228" y1="86450" x2="71286" y2="90755"/>
                        <a14:foregroundMark x1="69168" y1="91320" x2="65698" y2="88107"/>
                        <a14:foregroundMark x1="73008" y1="67988" x2="74408" y2="62307"/>
                        <a14:foregroundMark x1="69365" y1="57268" x2="65979" y2="55621"/>
                        <a14:foregroundMark x1="45080" y1="7456" x2="42737" y2="12722"/>
                        <a14:backgroundMark x1="59981" y1="9467" x2="63355" y2="15621"/>
                        <a14:backgroundMark x1="63355" y1="15621" x2="73290" y2="25266"/>
                        <a14:backgroundMark x1="53140" y1="71598" x2="56326" y2="70473"/>
                        <a14:backgroundMark x1="68604" y1="92367" x2="73290" y2="90710"/>
                        <a14:backgroundMark x1="74039" y1="92544" x2="66729" y2="94024"/>
                        <a14:backgroundMark x1="70197" y1="92071" x2="67854" y2="93018"/>
                        <a14:backgroundMark x1="71228" y1="58107" x2="75914" y2="61893"/>
                        <a14:backgroundMark x1="70947" y1="58225" x2="70947" y2="58225"/>
                        <a14:backgroundMark x1="70197" y1="56746" x2="69916" y2="55621"/>
                        <a14:backgroundMark x1="70947" y1="57751" x2="68885" y2="56568"/>
                        <a14:backgroundMark x1="66917" y1="22485" x2="71978" y2="28639"/>
                        <a14:backgroundMark x1="68791" y1="43077" x2="70759" y2="35089"/>
                        <a14:backgroundMark x1="70759" y1="35089" x2="71321" y2="34379"/>
                      </a14:backgroundRemoval>
                    </a14:imgEffect>
                  </a14:imgLayer>
                </a14:imgProps>
              </a:ext>
            </a:extLst>
          </a:blip>
          <a:srcRect l="13749" t="3974" r="20743" b="-2106"/>
          <a:stretch/>
        </p:blipFill>
        <p:spPr bwMode="auto">
          <a:xfrm>
            <a:off x="5873973" y="640172"/>
            <a:ext cx="2556732" cy="6066186"/>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B1E261D7-079B-DAA1-D12E-ACA1368990F6}"/>
              </a:ext>
            </a:extLst>
          </p:cNvPr>
          <p:cNvSpPr>
            <a:spLocks noGrp="1"/>
          </p:cNvSpPr>
          <p:nvPr>
            <p:ph type="title"/>
          </p:nvPr>
        </p:nvSpPr>
        <p:spPr>
          <a:xfrm>
            <a:off x="2876665" y="1340930"/>
            <a:ext cx="7156874" cy="928559"/>
          </a:xfrm>
        </p:spPr>
        <p:txBody>
          <a:bodyPr anchor="b">
            <a:normAutofit/>
          </a:bodyPr>
          <a:lstStyle/>
          <a:p>
            <a:r>
              <a:rPr lang="en-GB" sz="2800" u="sng" dirty="0">
                <a:solidFill>
                  <a:schemeClr val="bg1">
                    <a:lumMod val="65000"/>
                  </a:schemeClr>
                </a:solidFill>
                <a:latin typeface="Batang" panose="02030600000101010101" pitchFamily="18" charset="-127"/>
                <a:ea typeface="Batang" panose="02030600000101010101" pitchFamily="18" charset="-127"/>
              </a:rPr>
              <a:t>Poses and gestures </a:t>
            </a:r>
          </a:p>
        </p:txBody>
      </p:sp>
      <p:sp>
        <p:nvSpPr>
          <p:cNvPr id="5" name="Content Placeholder 2">
            <a:extLst>
              <a:ext uri="{FF2B5EF4-FFF2-40B4-BE49-F238E27FC236}">
                <a16:creationId xmlns:a16="http://schemas.microsoft.com/office/drawing/2014/main" xmlns="" id="{6F415B71-2134-9E87-981A-B41A2D68F739}"/>
              </a:ext>
            </a:extLst>
          </p:cNvPr>
          <p:cNvSpPr>
            <a:spLocks noGrp="1"/>
          </p:cNvSpPr>
          <p:nvPr>
            <p:ph idx="1"/>
          </p:nvPr>
        </p:nvSpPr>
        <p:spPr>
          <a:xfrm>
            <a:off x="7221591" y="2574191"/>
            <a:ext cx="2921641" cy="3386399"/>
          </a:xfrm>
        </p:spPr>
        <p:txBody>
          <a:bodyPr vert="horz" lIns="91440" tIns="45720" rIns="91440" bIns="45720" rtlCol="0" anchor="t">
            <a:normAutofit/>
          </a:bodyPr>
          <a:lstStyle/>
          <a:p>
            <a:r>
              <a:rPr lang="en-GB" sz="1900" dirty="0">
                <a:solidFill>
                  <a:schemeClr val="bg1">
                    <a:lumMod val="65000"/>
                  </a:schemeClr>
                </a:solidFill>
                <a:latin typeface="Batang" panose="02030600000101010101" pitchFamily="18" charset="-127"/>
                <a:ea typeface="Batang" panose="02030600000101010101" pitchFamily="18" charset="-127"/>
                <a:cs typeface="Calibri"/>
              </a:rPr>
              <a:t>To be confident and bold.= freer / spread.</a:t>
            </a:r>
          </a:p>
          <a:p>
            <a:r>
              <a:rPr lang="en-GB" sz="1900" dirty="0">
                <a:solidFill>
                  <a:schemeClr val="bg1">
                    <a:lumMod val="65000"/>
                  </a:schemeClr>
                </a:solidFill>
                <a:latin typeface="Batang" panose="02030600000101010101" pitchFamily="18" charset="-127"/>
                <a:ea typeface="Batang" panose="02030600000101010101" pitchFamily="18" charset="-127"/>
                <a:cs typeface="Calibri"/>
              </a:rPr>
              <a:t>Other one to be lazy and low/ less spread-out body down showing smaller frame </a:t>
            </a:r>
          </a:p>
          <a:p>
            <a:endParaRPr lang="en-GB" sz="1900" dirty="0">
              <a:solidFill>
                <a:schemeClr val="bg1">
                  <a:lumMod val="65000"/>
                </a:schemeClr>
              </a:solidFill>
              <a:latin typeface="Batang" panose="02030600000101010101" pitchFamily="18" charset="-127"/>
              <a:ea typeface="Batang" panose="02030600000101010101" pitchFamily="18" charset="-127"/>
              <a:cs typeface="Calibri"/>
            </a:endParaRPr>
          </a:p>
          <a:p>
            <a:r>
              <a:rPr lang="en-GB" sz="1900" dirty="0">
                <a:solidFill>
                  <a:schemeClr val="bg1">
                    <a:lumMod val="65000"/>
                  </a:schemeClr>
                </a:solidFill>
                <a:latin typeface="Batang" panose="02030600000101010101" pitchFamily="18" charset="-127"/>
                <a:ea typeface="Batang" panose="02030600000101010101" pitchFamily="18" charset="-127"/>
                <a:cs typeface="Calibri"/>
              </a:rPr>
              <a:t>This will show the difference of the two </a:t>
            </a:r>
          </a:p>
          <a:p>
            <a:endParaRPr lang="en-GB" sz="1900" dirty="0">
              <a:solidFill>
                <a:schemeClr val="bg1">
                  <a:lumMod val="65000"/>
                </a:schemeClr>
              </a:solidFill>
              <a:latin typeface="Batang" panose="02030600000101010101" pitchFamily="18" charset="-127"/>
              <a:ea typeface="Batang" panose="02030600000101010101" pitchFamily="18" charset="-127"/>
              <a:cs typeface="Calibri"/>
            </a:endParaRPr>
          </a:p>
          <a:p>
            <a:endParaRPr lang="en-GB" sz="1900" dirty="0">
              <a:solidFill>
                <a:schemeClr val="bg1">
                  <a:lumMod val="65000"/>
                </a:schemeClr>
              </a:solidFill>
              <a:latin typeface="Batang" panose="02030600000101010101" pitchFamily="18" charset="-127"/>
              <a:ea typeface="Batang" panose="02030600000101010101" pitchFamily="18" charset="-127"/>
              <a:cs typeface="Calibri"/>
            </a:endParaRPr>
          </a:p>
          <a:p>
            <a:endParaRPr lang="en-GB" sz="1900" dirty="0">
              <a:solidFill>
                <a:schemeClr val="bg1">
                  <a:lumMod val="65000"/>
                </a:schemeClr>
              </a:solidFill>
              <a:latin typeface="Batang" panose="02030600000101010101" pitchFamily="18" charset="-127"/>
              <a:ea typeface="Batang" panose="02030600000101010101" pitchFamily="18" charset="-127"/>
              <a:cs typeface="Calibri"/>
            </a:endParaRPr>
          </a:p>
          <a:p>
            <a:endParaRPr lang="en-GB" sz="1900" dirty="0">
              <a:solidFill>
                <a:schemeClr val="bg1">
                  <a:lumMod val="65000"/>
                </a:schemeClr>
              </a:solidFill>
              <a:latin typeface="Batang" panose="02030600000101010101" pitchFamily="18" charset="-127"/>
              <a:ea typeface="Batang" panose="02030600000101010101" pitchFamily="18" charset="-127"/>
              <a:cs typeface="Calibri"/>
            </a:endParaRPr>
          </a:p>
          <a:p>
            <a:endParaRPr lang="en-GB" sz="1900" dirty="0">
              <a:solidFill>
                <a:schemeClr val="bg1">
                  <a:lumMod val="65000"/>
                </a:schemeClr>
              </a:solidFill>
              <a:latin typeface="Batang" panose="02030600000101010101" pitchFamily="18" charset="-127"/>
              <a:ea typeface="Batang" panose="02030600000101010101" pitchFamily="18" charset="-127"/>
              <a:cs typeface="Calibri"/>
            </a:endParaRPr>
          </a:p>
        </p:txBody>
      </p:sp>
      <p:pic>
        <p:nvPicPr>
          <p:cNvPr id="6" name="Picture 5" descr="Powerful Poses: The Secret to Confident Body Language | Daily Life">
            <a:extLst>
              <a:ext uri="{FF2B5EF4-FFF2-40B4-BE49-F238E27FC236}">
                <a16:creationId xmlns:a16="http://schemas.microsoft.com/office/drawing/2014/main" xmlns="" id="{4F2E03DA-9D0A-B84B-1887-374F948A638C}"/>
              </a:ext>
            </a:extLst>
          </p:cNvPr>
          <p:cNvPicPr>
            <a:picLocks noChangeAspect="1"/>
          </p:cNvPicPr>
          <p:nvPr/>
        </p:nvPicPr>
        <p:blipFill>
          <a:blip r:embed="rId3">
            <a:alphaModFix amt="85000"/>
          </a:blip>
          <a:srcRect l="20487" r="20667" b="1"/>
          <a:stretch/>
        </p:blipFill>
        <p:spPr>
          <a:xfrm>
            <a:off x="2058511" y="1892843"/>
            <a:ext cx="2618948" cy="2959560"/>
          </a:xfrm>
          <a:prstGeom prst="rect">
            <a:avLst/>
          </a:prstGeom>
        </p:spPr>
      </p:pic>
      <p:pic>
        <p:nvPicPr>
          <p:cNvPr id="8" name="Picture 7" descr="A person sitting on stairs with her hands in her mouth&#10;&#10;Description automatically generated">
            <a:extLst>
              <a:ext uri="{FF2B5EF4-FFF2-40B4-BE49-F238E27FC236}">
                <a16:creationId xmlns:a16="http://schemas.microsoft.com/office/drawing/2014/main" xmlns="" id="{997003A3-122A-433A-86F2-C90FF9B45E02}"/>
              </a:ext>
            </a:extLst>
          </p:cNvPr>
          <p:cNvPicPr>
            <a:picLocks noChangeAspect="1"/>
          </p:cNvPicPr>
          <p:nvPr/>
        </p:nvPicPr>
        <p:blipFill>
          <a:blip r:embed="rId4" cstate="print">
            <a:alphaModFix amt="85000"/>
          </a:blip>
          <a:srcRect l="33827" t="2857"/>
          <a:stretch/>
        </p:blipFill>
        <p:spPr>
          <a:xfrm>
            <a:off x="4270571" y="2331375"/>
            <a:ext cx="2658468" cy="2195249"/>
          </a:xfrm>
          <a:prstGeom prst="rect">
            <a:avLst/>
          </a:prstGeom>
        </p:spPr>
      </p:pic>
      <p:pic>
        <p:nvPicPr>
          <p:cNvPr id="9" name="Picture 8" descr="Some examples of how power posing can actually boost your confidence | TED  Blog">
            <a:extLst>
              <a:ext uri="{FF2B5EF4-FFF2-40B4-BE49-F238E27FC236}">
                <a16:creationId xmlns:a16="http://schemas.microsoft.com/office/drawing/2014/main" xmlns="" id="{CC3CAD0F-003B-4B53-63F0-CB146EF9E73B}"/>
              </a:ext>
            </a:extLst>
          </p:cNvPr>
          <p:cNvPicPr>
            <a:picLocks noChangeAspect="1"/>
          </p:cNvPicPr>
          <p:nvPr/>
        </p:nvPicPr>
        <p:blipFill>
          <a:blip r:embed="rId5" cstate="print">
            <a:alphaModFix amt="85000"/>
            <a:extLst>
              <a:ext uri="{BEBA8EAE-BF5A-486C-A8C5-ECC9F3942E4B}">
                <a14:imgProps xmlns:a14="http://schemas.microsoft.com/office/drawing/2010/main" xmlns="">
                  <a14:imgLayer r:embed="rId6">
                    <a14:imgEffect>
                      <a14:backgroundRemoval t="9419" b="99484" l="1205" r="95823">
                        <a14:foregroundMark x1="52691" y1="46452" x2="73815" y2="60903"/>
                        <a14:foregroundMark x1="73815" y1="60903" x2="83052" y2="57290"/>
                        <a14:foregroundMark x1="90219" y1="39776" x2="91576" y2="36462"/>
                        <a14:foregroundMark x1="87341" y1="46809" x2="89685" y2="41083"/>
                        <a14:foregroundMark x1="83052" y1="57290" x2="85832" y2="50497"/>
                        <a14:foregroundMark x1="1205" y1="52774" x2="27711" y2="72387"/>
                        <a14:foregroundMark x1="39759" y1="60903" x2="37912" y2="95742"/>
                        <a14:foregroundMark x1="57028" y1="72000" x2="60723" y2="99484"/>
                        <a14:foregroundMark x1="41606" y1="34968" x2="42731" y2="40129"/>
                        <a14:foregroundMark x1="43454" y1="42452" x2="43454" y2="42452"/>
                        <a14:foregroundMark x1="94699" y1="41290" x2="95823" y2="28645"/>
                        <a14:foregroundMark x1="44819" y1="17935" x2="53976" y2="30968"/>
                        <a14:foregroundMark x1="53976" y1="30968" x2="54538" y2="35742"/>
                        <a14:backgroundMark x1="59598" y1="27226" x2="66908" y2="45419"/>
                        <a14:backgroundMark x1="66908" y1="45419" x2="78153" y2="49935"/>
                        <a14:backgroundMark x1="78153" y1="49935" x2="84096" y2="9806"/>
                        <a14:backgroundMark x1="86185" y1="49032" x2="94458" y2="27613"/>
                        <a14:backgroundMark x1="88916" y1="58323" x2="93574" y2="52000"/>
                        <a14:backgroundMark x1="42948" y1="40012" x2="43936" y2="42710"/>
                        <a14:backgroundMark x1="64016" y1="99097" x2="64498" y2="83871"/>
                        <a14:backgroundMark x1="64498" y1="83871" x2="92369" y2="55613"/>
                        <a14:backgroundMark x1="92369" y1="55613" x2="92610" y2="53548"/>
                        <a14:backgroundMark x1="87791" y1="48387" x2="91084" y2="36258"/>
                        <a14:backgroundMark x1="91084" y1="36258" x2="94458" y2="30194"/>
                      </a14:backgroundRemoval>
                    </a14:imgEffect>
                  </a14:imgLayer>
                </a14:imgProps>
              </a:ext>
            </a:extLst>
          </a:blip>
          <a:srcRect l="-191" t="-521" r="206"/>
          <a:stretch/>
        </p:blipFill>
        <p:spPr>
          <a:xfrm>
            <a:off x="2917609" y="3036528"/>
            <a:ext cx="4162469" cy="2604990"/>
          </a:xfrm>
          <a:prstGeom prst="rect">
            <a:avLst/>
          </a:prstGeom>
        </p:spPr>
      </p:pic>
    </p:spTree>
    <p:extLst>
      <p:ext uri="{BB962C8B-B14F-4D97-AF65-F5344CB8AC3E}">
        <p14:creationId xmlns:p14="http://schemas.microsoft.com/office/powerpoint/2010/main" xmlns="" val="29514888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D24E0FD-DD37-1209-8C1D-E93C68ED9F85}"/>
              </a:ext>
            </a:extLst>
          </p:cNvPr>
          <p:cNvPicPr>
            <a:picLocks noChangeAspect="1"/>
          </p:cNvPicPr>
          <p:nvPr/>
        </p:nvPicPr>
        <p:blipFill>
          <a:blip r:embed="rId3"/>
          <a:stretch>
            <a:fillRect/>
          </a:stretch>
        </p:blipFill>
        <p:spPr>
          <a:xfrm>
            <a:off x="5955780" y="2547697"/>
            <a:ext cx="3743559" cy="2415455"/>
          </a:xfrm>
          <a:prstGeom prst="rect">
            <a:avLst/>
          </a:prstGeom>
        </p:spPr>
      </p:pic>
      <p:sp>
        <p:nvSpPr>
          <p:cNvPr id="6" name="TextBox 5">
            <a:extLst>
              <a:ext uri="{FF2B5EF4-FFF2-40B4-BE49-F238E27FC236}">
                <a16:creationId xmlns:a16="http://schemas.microsoft.com/office/drawing/2014/main" xmlns="" id="{D6F77E39-56D0-B40C-743B-25E6DC31DB24}"/>
              </a:ext>
            </a:extLst>
          </p:cNvPr>
          <p:cNvSpPr txBox="1"/>
          <p:nvPr/>
        </p:nvSpPr>
        <p:spPr>
          <a:xfrm>
            <a:off x="2779263" y="2547697"/>
            <a:ext cx="3053687" cy="2585323"/>
          </a:xfrm>
          <a:prstGeom prst="rect">
            <a:avLst/>
          </a:prstGeom>
          <a:noFill/>
        </p:spPr>
        <p:txBody>
          <a:bodyPr wrap="square">
            <a:spAutoFit/>
          </a:bodyPr>
          <a:lstStyle/>
          <a:p>
            <a:endParaRPr lang="en-GB" dirty="0">
              <a:solidFill>
                <a:schemeClr val="bg1">
                  <a:lumMod val="65000"/>
                </a:schemeClr>
              </a:solidFill>
            </a:endParaRPr>
          </a:p>
          <a:p>
            <a:r>
              <a:rPr lang="en-GB" dirty="0">
                <a:solidFill>
                  <a:schemeClr val="bg1">
                    <a:lumMod val="65000"/>
                  </a:schemeClr>
                </a:solidFill>
              </a:rPr>
              <a:t>But also using edits using apps to change the styling </a:t>
            </a:r>
          </a:p>
          <a:p>
            <a:r>
              <a:rPr lang="en-GB" dirty="0">
                <a:solidFill>
                  <a:schemeClr val="bg1">
                    <a:lumMod val="65000"/>
                  </a:schemeClr>
                </a:solidFill>
              </a:rPr>
              <a:t>Also, having a gaffer and photography director helping me with the shoot. </a:t>
            </a:r>
          </a:p>
          <a:p>
            <a:endParaRPr lang="en-GB" dirty="0">
              <a:solidFill>
                <a:schemeClr val="bg1">
                  <a:lumMod val="65000"/>
                </a:schemeClr>
              </a:solidFill>
            </a:endParaRPr>
          </a:p>
          <a:p>
            <a:r>
              <a:rPr lang="en-GB" dirty="0">
                <a:solidFill>
                  <a:schemeClr val="bg1">
                    <a:lumMod val="65000"/>
                  </a:schemeClr>
                </a:solidFill>
              </a:rPr>
              <a:t>To have the effects of camera of editing them at the end.</a:t>
            </a:r>
          </a:p>
        </p:txBody>
      </p:sp>
      <p:sp>
        <p:nvSpPr>
          <p:cNvPr id="8" name="TextBox 7">
            <a:extLst>
              <a:ext uri="{FF2B5EF4-FFF2-40B4-BE49-F238E27FC236}">
                <a16:creationId xmlns:a16="http://schemas.microsoft.com/office/drawing/2014/main" xmlns="" id="{677F7A2A-9320-5545-A3AE-14AE5D778FE2}"/>
              </a:ext>
            </a:extLst>
          </p:cNvPr>
          <p:cNvSpPr txBox="1"/>
          <p:nvPr/>
        </p:nvSpPr>
        <p:spPr>
          <a:xfrm>
            <a:off x="3052548" y="1727609"/>
            <a:ext cx="7096836" cy="646331"/>
          </a:xfrm>
          <a:prstGeom prst="rect">
            <a:avLst/>
          </a:prstGeom>
          <a:noFill/>
        </p:spPr>
        <p:txBody>
          <a:bodyPr wrap="square">
            <a:spAutoFit/>
          </a:bodyPr>
          <a:lstStyle/>
          <a:p>
            <a:r>
              <a:rPr lang="en-GB" sz="3600" u="sng" dirty="0">
                <a:solidFill>
                  <a:schemeClr val="bg1">
                    <a:lumMod val="65000"/>
                  </a:schemeClr>
                </a:solidFill>
                <a:latin typeface="Batang" panose="02030600000101010101" pitchFamily="18" charset="-127"/>
                <a:ea typeface="Batang" panose="02030600000101010101" pitchFamily="18" charset="-127"/>
              </a:rPr>
              <a:t>Lighting</a:t>
            </a:r>
            <a:r>
              <a:rPr lang="en-GB" dirty="0">
                <a:solidFill>
                  <a:schemeClr val="bg1">
                    <a:lumMod val="65000"/>
                  </a:schemeClr>
                </a:solidFill>
                <a:latin typeface="Batang" panose="02030600000101010101" pitchFamily="18" charset="-127"/>
                <a:ea typeface="Batang" panose="02030600000101010101" pitchFamily="18" charset="-127"/>
              </a:rPr>
              <a:t> </a:t>
            </a:r>
          </a:p>
        </p:txBody>
      </p:sp>
    </p:spTree>
    <p:extLst>
      <p:ext uri="{BB962C8B-B14F-4D97-AF65-F5344CB8AC3E}">
        <p14:creationId xmlns:p14="http://schemas.microsoft.com/office/powerpoint/2010/main" xmlns="" val="34865199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AD96FDFD-4E42-4A06-B8B5-768A1DB9C2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34214" y="0"/>
            <a:ext cx="6125964" cy="1906863"/>
          </a:xfrm>
        </p:spPr>
        <p:txBody>
          <a:bodyPr anchor="b">
            <a:normAutofit/>
          </a:bodyPr>
          <a:lstStyle/>
          <a:p>
            <a:r>
              <a:rPr lang="en-GB" sz="3200" u="sng" dirty="0">
                <a:solidFill>
                  <a:schemeClr val="bg1">
                    <a:lumMod val="65000"/>
                  </a:schemeClr>
                </a:solidFill>
                <a:latin typeface="Batang" panose="02030600000101010101" pitchFamily="18" charset="-127"/>
                <a:ea typeface="Batang" panose="02030600000101010101" pitchFamily="18" charset="-127"/>
              </a:rPr>
              <a:t>Makeup and hair </a:t>
            </a:r>
          </a:p>
        </p:txBody>
      </p:sp>
      <p:sp>
        <p:nvSpPr>
          <p:cNvPr id="3" name="Content Placeholder 2"/>
          <p:cNvSpPr>
            <a:spLocks noGrp="1"/>
          </p:cNvSpPr>
          <p:nvPr>
            <p:ph idx="1"/>
          </p:nvPr>
        </p:nvSpPr>
        <p:spPr>
          <a:xfrm>
            <a:off x="971368" y="2711395"/>
            <a:ext cx="4114801" cy="3465568"/>
          </a:xfrm>
        </p:spPr>
        <p:txBody>
          <a:bodyPr vert="horz" lIns="91440" tIns="45720" rIns="91440" bIns="45720" rtlCol="0">
            <a:normAutofit/>
          </a:bodyPr>
          <a:lstStyle/>
          <a:p>
            <a:r>
              <a:rPr lang="en-GB" sz="2000">
                <a:solidFill>
                  <a:schemeClr val="bg1">
                    <a:lumMod val="65000"/>
                  </a:schemeClr>
                </a:solidFill>
                <a:cs typeface="Calibri"/>
              </a:rPr>
              <a:t>For the upper class</a:t>
            </a:r>
            <a:endParaRPr lang="en-US" sz="2000">
              <a:solidFill>
                <a:schemeClr val="bg1">
                  <a:lumMod val="65000"/>
                </a:schemeClr>
              </a:solidFill>
            </a:endParaRPr>
          </a:p>
          <a:p>
            <a:r>
              <a:rPr lang="en-GB" sz="2000">
                <a:solidFill>
                  <a:schemeClr val="bg1">
                    <a:lumMod val="65000"/>
                  </a:schemeClr>
                </a:solidFill>
                <a:cs typeface="Calibri"/>
              </a:rPr>
              <a:t>Hair= will be natural in a bun at the start of the film. </a:t>
            </a:r>
          </a:p>
          <a:p>
            <a:endParaRPr lang="en-GB" sz="2000">
              <a:solidFill>
                <a:schemeClr val="bg1">
                  <a:lumMod val="65000"/>
                </a:schemeClr>
              </a:solidFill>
              <a:cs typeface="Calibri"/>
            </a:endParaRPr>
          </a:p>
          <a:p>
            <a:r>
              <a:rPr lang="en-GB" sz="2000">
                <a:solidFill>
                  <a:schemeClr val="bg1">
                    <a:lumMod val="65000"/>
                  </a:schemeClr>
                </a:solidFill>
                <a:cs typeface="Calibri"/>
              </a:rPr>
              <a:t>Makeup = Natural look that will be for the film shoot at the end than change when it’s progressed. </a:t>
            </a:r>
          </a:p>
          <a:p>
            <a:endParaRPr lang="en-GB" sz="2000">
              <a:solidFill>
                <a:schemeClr val="bg1">
                  <a:lumMod val="65000"/>
                </a:schemeClr>
              </a:solidFill>
              <a:cs typeface="Calibri"/>
            </a:endParaRPr>
          </a:p>
        </p:txBody>
      </p:sp>
      <p:pic>
        <p:nvPicPr>
          <p:cNvPr id="7" name="Picture 6" descr="A person smiling with yellow flowers&#10;&#10;AI-generated content may be incorrect.">
            <a:extLst>
              <a:ext uri="{FF2B5EF4-FFF2-40B4-BE49-F238E27FC236}">
                <a16:creationId xmlns:a16="http://schemas.microsoft.com/office/drawing/2014/main" xmlns="" id="{E3CBF955-F231-A860-9D87-446A4035FEB7}"/>
              </a:ext>
            </a:extLst>
          </p:cNvPr>
          <p:cNvPicPr>
            <a:picLocks noChangeAspect="1"/>
          </p:cNvPicPr>
          <p:nvPr/>
        </p:nvPicPr>
        <p:blipFill>
          <a:blip r:embed="rId3"/>
          <a:srcRect l="21538" r="1" b="1"/>
          <a:stretch/>
        </p:blipFill>
        <p:spPr>
          <a:xfrm>
            <a:off x="8452968" y="3667817"/>
            <a:ext cx="3583958" cy="3037566"/>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6" name="Picture 5" descr="A person with long hair and dark lipstick&#10;&#10;Description automatically generated">
            <a:extLst>
              <a:ext uri="{FF2B5EF4-FFF2-40B4-BE49-F238E27FC236}">
                <a16:creationId xmlns:a16="http://schemas.microsoft.com/office/drawing/2014/main" xmlns="" id="{ABF2EA9E-2BFB-16C1-6F1C-556EBEE6B93B}"/>
              </a:ext>
            </a:extLst>
          </p:cNvPr>
          <p:cNvPicPr>
            <a:picLocks noChangeAspect="1"/>
          </p:cNvPicPr>
          <p:nvPr/>
        </p:nvPicPr>
        <p:blipFill>
          <a:blip r:embed="rId4"/>
          <a:srcRect r="-2" b="21343"/>
          <a:stretch/>
        </p:blipFill>
        <p:spPr>
          <a:xfrm>
            <a:off x="5456357" y="2385672"/>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4" name="Picture 3" descr="A person holding a hair brush&#10;&#10;Description automatically generated">
            <a:extLst>
              <a:ext uri="{FF2B5EF4-FFF2-40B4-BE49-F238E27FC236}">
                <a16:creationId xmlns:a16="http://schemas.microsoft.com/office/drawing/2014/main" xmlns="" id="{6D22105D-3E0A-39BA-E51A-709501418318}"/>
              </a:ext>
            </a:extLst>
          </p:cNvPr>
          <p:cNvPicPr>
            <a:picLocks noChangeAspect="1"/>
          </p:cNvPicPr>
          <p:nvPr/>
        </p:nvPicPr>
        <p:blipFill>
          <a:blip r:embed="rId5"/>
          <a:srcRect t="2768" r="3" b="1904"/>
          <a:stretch/>
        </p:blipFill>
        <p:spPr>
          <a:xfrm>
            <a:off x="7642746" y="173501"/>
            <a:ext cx="4394180" cy="3393110"/>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936" y="600159"/>
            <a:ext cx="10972800" cy="1143000"/>
          </a:xfrm>
        </p:spPr>
        <p:txBody>
          <a:bodyPr>
            <a:normAutofit/>
          </a:bodyPr>
          <a:lstStyle/>
          <a:p>
            <a:r>
              <a:rPr lang="en-GB" sz="3200" u="sng" dirty="0">
                <a:solidFill>
                  <a:schemeClr val="bg1">
                    <a:lumMod val="65000"/>
                  </a:schemeClr>
                </a:solidFill>
                <a:latin typeface="Batang" panose="02030600000101010101" pitchFamily="18" charset="-127"/>
                <a:ea typeface="Batang" panose="02030600000101010101" pitchFamily="18" charset="-127"/>
                <a:cs typeface="Arabic Typesetting" panose="03020402040406030203" pitchFamily="66" charset="-78"/>
              </a:rPr>
              <a:t>Final locations / Reason why I’ve changed them </a:t>
            </a:r>
          </a:p>
        </p:txBody>
      </p:sp>
      <p:sp>
        <p:nvSpPr>
          <p:cNvPr id="3" name="Content Placeholder 2"/>
          <p:cNvSpPr>
            <a:spLocks noGrp="1"/>
          </p:cNvSpPr>
          <p:nvPr>
            <p:ph idx="1"/>
          </p:nvPr>
        </p:nvSpPr>
        <p:spPr>
          <a:xfrm>
            <a:off x="609600" y="2410186"/>
            <a:ext cx="5854215" cy="2367116"/>
          </a:xfrm>
        </p:spPr>
        <p:txBody>
          <a:bodyPr>
            <a:normAutofit/>
          </a:bodyPr>
          <a:lstStyle/>
          <a:p>
            <a:pPr marL="0" indent="0" algn="r">
              <a:buNone/>
            </a:pPr>
            <a:r>
              <a:rPr lang="en-GB" sz="1800" dirty="0">
                <a:solidFill>
                  <a:schemeClr val="bg1">
                    <a:lumMod val="65000"/>
                  </a:schemeClr>
                </a:solidFill>
                <a:latin typeface="Batang" panose="02030600000101010101" pitchFamily="18" charset="-127"/>
                <a:ea typeface="Batang" panose="02030600000101010101" pitchFamily="18" charset="-127"/>
              </a:rPr>
              <a:t>5 Locations= Hanley Park, student accommodations area, Inside the fashion rooms in University and another area the catalyst building </a:t>
            </a:r>
          </a:p>
        </p:txBody>
      </p:sp>
      <p:sp>
        <p:nvSpPr>
          <p:cNvPr id="4" name="TextBox 3"/>
          <p:cNvSpPr txBox="1"/>
          <p:nvPr/>
        </p:nvSpPr>
        <p:spPr>
          <a:xfrm>
            <a:off x="7073297" y="3593744"/>
            <a:ext cx="432743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Hanley park was close and easier to do the shoot. Instead of going far which would be difficult to shoot them.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Also, using the university area was giving more personal dept to the film that young people can relate to. </a:t>
            </a:r>
          </a:p>
        </p:txBody>
      </p:sp>
      <p:pic>
        <p:nvPicPr>
          <p:cNvPr id="2050" name="Picture 2"/>
          <p:cNvPicPr>
            <a:picLocks noChangeAspect="1" noChangeArrowheads="1"/>
          </p:cNvPicPr>
          <p:nvPr/>
        </p:nvPicPr>
        <p:blipFill>
          <a:blip r:embed="rId3">
            <a:alphaModFix amt="85000"/>
          </a:blip>
          <a:srcRect/>
          <a:stretch>
            <a:fillRect/>
          </a:stretch>
        </p:blipFill>
        <p:spPr bwMode="auto">
          <a:xfrm>
            <a:off x="2553190" y="3312819"/>
            <a:ext cx="4500561" cy="2446829"/>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alphaModFix amt="85000"/>
          </a:blip>
          <a:srcRect/>
          <a:stretch>
            <a:fillRect/>
          </a:stretch>
        </p:blipFill>
        <p:spPr bwMode="auto">
          <a:xfrm>
            <a:off x="6463815" y="1548142"/>
            <a:ext cx="3981155" cy="2045602"/>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247" y="533952"/>
            <a:ext cx="10972800" cy="1143000"/>
          </a:xfrm>
        </p:spPr>
        <p:txBody>
          <a:bodyPr>
            <a:normAutofit/>
          </a:bodyPr>
          <a:lstStyle/>
          <a:p>
            <a:r>
              <a:rPr lang="en-GB" sz="3600" u="sng" dirty="0">
                <a:solidFill>
                  <a:schemeClr val="bg1">
                    <a:lumMod val="65000"/>
                  </a:schemeClr>
                </a:solidFill>
                <a:latin typeface="Arabic Typesetting" panose="03020402040406030203" pitchFamily="66" charset="-78"/>
                <a:cs typeface="Arabic Typesetting" panose="03020402040406030203" pitchFamily="66" charset="-78"/>
              </a:rPr>
              <a:t>Final Styling shoots / Reason why I’ve chosen them</a:t>
            </a:r>
            <a:endParaRPr lang="en-GB" sz="3600" dirty="0">
              <a:solidFill>
                <a:schemeClr val="bg1">
                  <a:lumMod val="65000"/>
                </a:schemeClr>
              </a:solidFill>
              <a:latin typeface="Arabic Typesetting" panose="03020402040406030203" pitchFamily="66" charset="-78"/>
              <a:cs typeface="Arabic Typesetting" panose="03020402040406030203" pitchFamily="66" charset="-78"/>
            </a:endParaRPr>
          </a:p>
        </p:txBody>
      </p:sp>
      <p:sp>
        <p:nvSpPr>
          <p:cNvPr id="1026" name="AutoShape 2" descr="Image preview"/>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9" name="Picture 5" descr="C:\Users\Samsung 2022\Downloads\Screenshot_20250406_171307.jpg"/>
          <p:cNvPicPr>
            <a:picLocks noChangeAspect="1" noChangeArrowheads="1"/>
          </p:cNvPicPr>
          <p:nvPr/>
        </p:nvPicPr>
        <p:blipFill>
          <a:blip r:embed="rId3">
            <a:alphaModFix amt="85000"/>
          </a:blip>
          <a:srcRect t="15926" r="25914" b="13145"/>
          <a:stretch>
            <a:fillRect/>
          </a:stretch>
        </p:blipFill>
        <p:spPr bwMode="auto">
          <a:xfrm>
            <a:off x="3382459" y="1504891"/>
            <a:ext cx="2222858" cy="2256503"/>
          </a:xfrm>
          <a:prstGeom prst="rect">
            <a:avLst/>
          </a:prstGeom>
          <a:noFill/>
        </p:spPr>
      </p:pic>
      <p:pic>
        <p:nvPicPr>
          <p:cNvPr id="1031" name="Picture 7" descr="C:\Users\Samsung 2022\Downloads\Screenshot_20250406_170725_com_hihonor_photos_SlotAlbumActivity_edit_362538759040992.jpg"/>
          <p:cNvPicPr>
            <a:picLocks noChangeAspect="1" noChangeArrowheads="1"/>
          </p:cNvPicPr>
          <p:nvPr/>
        </p:nvPicPr>
        <p:blipFill>
          <a:blip r:embed="rId4">
            <a:alphaModFix amt="85000"/>
          </a:blip>
          <a:srcRect l="5587" t="26243" r="5102" b="10293"/>
          <a:stretch>
            <a:fillRect/>
          </a:stretch>
        </p:blipFill>
        <p:spPr bwMode="auto">
          <a:xfrm>
            <a:off x="5500816" y="1374130"/>
            <a:ext cx="3024503" cy="1932040"/>
          </a:xfrm>
          <a:prstGeom prst="rect">
            <a:avLst/>
          </a:prstGeom>
          <a:noFill/>
        </p:spPr>
      </p:pic>
      <p:sp>
        <p:nvSpPr>
          <p:cNvPr id="10" name="TextBox 9"/>
          <p:cNvSpPr txBox="1"/>
          <p:nvPr/>
        </p:nvSpPr>
        <p:spPr>
          <a:xfrm>
            <a:off x="1457468" y="1877351"/>
            <a:ext cx="1924344"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This shows the how beautiful and  confident in this scene of the successful woman at the end </a:t>
            </a:r>
          </a:p>
        </p:txBody>
      </p:sp>
      <p:sp>
        <p:nvSpPr>
          <p:cNvPr id="11" name="TextBox 10"/>
          <p:cNvSpPr txBox="1"/>
          <p:nvPr/>
        </p:nvSpPr>
        <p:spPr>
          <a:xfrm>
            <a:off x="2156346" y="5401046"/>
            <a:ext cx="46811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The start having her not wearing the best of clothes and bag giving sense of none hope.</a:t>
            </a:r>
          </a:p>
        </p:txBody>
      </p:sp>
      <p:sp>
        <p:nvSpPr>
          <p:cNvPr id="12" name="TextBox 11"/>
          <p:cNvSpPr txBox="1"/>
          <p:nvPr/>
        </p:nvSpPr>
        <p:spPr>
          <a:xfrm>
            <a:off x="8490448" y="2037478"/>
            <a:ext cx="208979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Becomes more professional when Jessica the actor  is in an interview.</a:t>
            </a:r>
          </a:p>
        </p:txBody>
      </p:sp>
      <p:sp>
        <p:nvSpPr>
          <p:cNvPr id="13" name="TextBox 12"/>
          <p:cNvSpPr txBox="1"/>
          <p:nvPr/>
        </p:nvSpPr>
        <p:spPr>
          <a:xfrm>
            <a:off x="8596787" y="3877551"/>
            <a:ext cx="237449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Other older woman having business clothing on to show how success and confident she is to pass it on Jessica for the final ending.</a:t>
            </a:r>
          </a:p>
        </p:txBody>
      </p:sp>
      <p:pic>
        <p:nvPicPr>
          <p:cNvPr id="1028" name="Picture 4" descr="C:\Users\Samsung 2022\Downloads\Screenshot_20250406_170746_com_hihonor_photos_SlotAlbumActivity_edit_362519634645299.jpg"/>
          <p:cNvPicPr>
            <a:picLocks noChangeAspect="1" noChangeArrowheads="1"/>
          </p:cNvPicPr>
          <p:nvPr/>
        </p:nvPicPr>
        <p:blipFill>
          <a:blip r:embed="rId5">
            <a:alphaModFix amt="85000"/>
          </a:blip>
          <a:srcRect r="1547" b="3169"/>
          <a:stretch>
            <a:fillRect/>
          </a:stretch>
        </p:blipFill>
        <p:spPr bwMode="auto">
          <a:xfrm>
            <a:off x="4283277" y="3306170"/>
            <a:ext cx="2285078" cy="2186269"/>
          </a:xfrm>
          <a:prstGeom prst="rect">
            <a:avLst/>
          </a:prstGeom>
          <a:noFill/>
        </p:spPr>
      </p:pic>
      <p:pic>
        <p:nvPicPr>
          <p:cNvPr id="1030" name="Picture 6" descr="C:\Users\Samsung 2022\Downloads\Screenshot_20250406_170829_com_hihonor_photos_SlotAlbumActivity_edit_362494089525836.jpg"/>
          <p:cNvPicPr>
            <a:picLocks noChangeAspect="1" noChangeArrowheads="1"/>
          </p:cNvPicPr>
          <p:nvPr/>
        </p:nvPicPr>
        <p:blipFill>
          <a:blip r:embed="rId6"/>
          <a:srcRect t="21834" r="5937" b="21533"/>
          <a:stretch>
            <a:fillRect/>
          </a:stretch>
        </p:blipFill>
        <p:spPr bwMode="auto">
          <a:xfrm>
            <a:off x="6232690" y="3114696"/>
            <a:ext cx="2410133" cy="1983677"/>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147C4C6F-155C-FAB2-A0D6-80AFC669711C}"/>
              </a:ext>
            </a:extLst>
          </p:cNvPr>
          <p:cNvGrpSpPr/>
          <p:nvPr/>
        </p:nvGrpSpPr>
        <p:grpSpPr>
          <a:xfrm>
            <a:off x="1375848" y="680152"/>
            <a:ext cx="9440304" cy="5672793"/>
            <a:chOff x="1293148" y="592603"/>
            <a:chExt cx="9440304" cy="5672793"/>
          </a:xfrm>
        </p:grpSpPr>
        <p:sp>
          <p:nvSpPr>
            <p:cNvPr id="18" name="TextBox 17"/>
            <p:cNvSpPr txBox="1"/>
            <p:nvPr/>
          </p:nvSpPr>
          <p:spPr>
            <a:xfrm>
              <a:off x="1293148" y="1682533"/>
              <a:ext cx="3714776" cy="3785652"/>
            </a:xfrm>
            <a:prstGeom prst="rect">
              <a:avLst/>
            </a:prstGeom>
            <a:noFill/>
          </p:spPr>
          <p:txBody>
            <a:bodyPr wrap="square" lIns="91440" tIns="45720" rIns="91440" bIns="45720" rtlCol="0" anchor="t">
              <a:spAutoFit/>
            </a:bodyPr>
            <a:lstStyle/>
            <a:p>
              <a:r>
                <a:rPr lang="en-GB" sz="12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rPr>
                <a:t>Age: 18+ </a:t>
              </a:r>
            </a:p>
            <a:p>
              <a:endParaRPr lang="en-GB" sz="12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endParaRPr>
            </a:p>
            <a:p>
              <a:r>
                <a:rPr lang="en-GB" sz="12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rPr>
                <a:t>Gender Neutral</a:t>
              </a:r>
            </a:p>
            <a:p>
              <a:endParaRPr lang="en-GB" sz="12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endParaRPr>
            </a:p>
            <a:p>
              <a:r>
                <a:rPr lang="en-GB" sz="12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rPr>
                <a:t>Interests: Nature, Fashion, Arts and Beauty</a:t>
              </a:r>
            </a:p>
            <a:p>
              <a:endParaRPr lang="en-GB" sz="12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endParaRPr>
            </a:p>
            <a:p>
              <a:r>
                <a:rPr lang="en-GB" sz="12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rPr>
                <a:t>Income:  All</a:t>
              </a:r>
            </a:p>
            <a:p>
              <a:endParaRPr lang="en-GB" sz="12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endParaRPr>
            </a:p>
            <a:p>
              <a:r>
                <a:rPr lang="en-GB" sz="12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rPr>
                <a:t>Customer behaviour:  Supply quality/luxury items to less fortunate groups as well as wealthier groups to minimise inequality</a:t>
              </a:r>
            </a:p>
            <a:p>
              <a:endParaRPr lang="en-GB" sz="12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endParaRPr>
            </a:p>
            <a:p>
              <a:r>
                <a:rPr lang="en-GB" sz="12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rPr>
                <a:t>Boost confidence of those less fortunate</a:t>
              </a:r>
            </a:p>
            <a:p>
              <a:endParaRPr lang="en-GB" sz="12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endParaRPr>
            </a:p>
            <a:p>
              <a:r>
                <a:rPr lang="en-GB" sz="12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rPr>
                <a:t>Lifestyle: Busy, Hard working, Confident in themselves </a:t>
              </a:r>
            </a:p>
            <a:p>
              <a:endParaRPr lang="en-GB" sz="12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endParaRPr>
            </a:p>
            <a:p>
              <a:r>
                <a:rPr lang="en-GB" sz="12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rPr>
                <a:t>Brand line: Its Bridge line</a:t>
              </a:r>
            </a:p>
            <a:p>
              <a:endParaRPr lang="en-GB" sz="12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endParaRPr>
            </a:p>
            <a:p>
              <a:endParaRPr lang="en-GB" sz="1200"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endParaRPr>
            </a:p>
          </p:txBody>
        </p:sp>
        <p:grpSp>
          <p:nvGrpSpPr>
            <p:cNvPr id="7" name="Group 6">
              <a:extLst>
                <a:ext uri="{FF2B5EF4-FFF2-40B4-BE49-F238E27FC236}">
                  <a16:creationId xmlns:a16="http://schemas.microsoft.com/office/drawing/2014/main" xmlns="" id="{1922C36C-FA33-2538-CA83-7C5C8CFE5B10}"/>
                </a:ext>
              </a:extLst>
            </p:cNvPr>
            <p:cNvGrpSpPr/>
            <p:nvPr/>
          </p:nvGrpSpPr>
          <p:grpSpPr>
            <a:xfrm>
              <a:off x="4062708" y="592603"/>
              <a:ext cx="6670744" cy="5672793"/>
              <a:chOff x="4928470" y="623280"/>
              <a:chExt cx="6670744" cy="5672793"/>
            </a:xfrm>
          </p:grpSpPr>
          <p:pic>
            <p:nvPicPr>
              <p:cNvPr id="1042" name="Picture 18" descr="yellow-black Color Palette"/>
              <p:cNvPicPr>
                <a:picLocks noChangeAspect="1" noChangeArrowheads="1"/>
              </p:cNvPicPr>
              <p:nvPr/>
            </p:nvPicPr>
            <p:blipFill>
              <a:blip r:embed="rId2" cstate="print">
                <a:alphaModFix amt="70000"/>
              </a:blip>
              <a:srcRect/>
              <a:stretch>
                <a:fillRect/>
              </a:stretch>
            </p:blipFill>
            <p:spPr bwMode="auto">
              <a:xfrm>
                <a:off x="7023748" y="5594751"/>
                <a:ext cx="2003522" cy="354646"/>
              </a:xfrm>
              <a:prstGeom prst="rect">
                <a:avLst/>
              </a:prstGeom>
              <a:noFill/>
            </p:spPr>
          </p:pic>
          <p:grpSp>
            <p:nvGrpSpPr>
              <p:cNvPr id="5" name="Group 4">
                <a:extLst>
                  <a:ext uri="{FF2B5EF4-FFF2-40B4-BE49-F238E27FC236}">
                    <a16:creationId xmlns:a16="http://schemas.microsoft.com/office/drawing/2014/main" xmlns="" id="{06B743BF-E765-8319-976F-A9576D7D5652}"/>
                  </a:ext>
                </a:extLst>
              </p:cNvPr>
              <p:cNvGrpSpPr/>
              <p:nvPr/>
            </p:nvGrpSpPr>
            <p:grpSpPr>
              <a:xfrm>
                <a:off x="4928470" y="623280"/>
                <a:ext cx="6670744" cy="5672793"/>
                <a:chOff x="2788385" y="339021"/>
                <a:chExt cx="6670744" cy="5672793"/>
              </a:xfrm>
            </p:grpSpPr>
            <p:pic>
              <p:nvPicPr>
                <p:cNvPr id="1032" name="Picture 8" descr="Bee wing detail stock image. Image of pattern, animal - 5586171 | Bee ..."/>
                <p:cNvPicPr>
                  <a:picLocks noChangeAspect="1" noChangeArrowheads="1"/>
                </p:cNvPicPr>
                <p:nvPr/>
              </p:nvPicPr>
              <p:blipFill>
                <a:blip r:embed="rId3">
                  <a:alphaModFix amt="85000"/>
                </a:blip>
                <a:srcRect t="26898" r="316"/>
                <a:stretch>
                  <a:fillRect/>
                </a:stretch>
              </p:blipFill>
              <p:spPr bwMode="auto">
                <a:xfrm>
                  <a:off x="3533593" y="339021"/>
                  <a:ext cx="2349818" cy="1723196"/>
                </a:xfrm>
                <a:prstGeom prst="rect">
                  <a:avLst/>
                </a:prstGeom>
                <a:noFill/>
                <a:ln>
                  <a:noFill/>
                </a:ln>
              </p:spPr>
            </p:pic>
            <p:pic>
              <p:nvPicPr>
                <p:cNvPr id="1036" name="Picture 12" descr="8 Raw Honey Benefits (Plus, 20 DIY Uses) - Dr. Axe"/>
                <p:cNvPicPr>
                  <a:picLocks noChangeAspect="1" noChangeArrowheads="1"/>
                </p:cNvPicPr>
                <p:nvPr/>
              </p:nvPicPr>
              <p:blipFill>
                <a:blip r:embed="rId4">
                  <a:alphaModFix amt="85000"/>
                </a:blip>
                <a:srcRect l="20570" r="19303"/>
                <a:stretch>
                  <a:fillRect/>
                </a:stretch>
              </p:blipFill>
              <p:spPr bwMode="auto">
                <a:xfrm>
                  <a:off x="4011025" y="1951243"/>
                  <a:ext cx="1843266" cy="1565148"/>
                </a:xfrm>
                <a:prstGeom prst="rect">
                  <a:avLst/>
                </a:prstGeom>
                <a:noFill/>
                <a:ln>
                  <a:noFill/>
                </a:ln>
              </p:spPr>
            </p:pic>
            <p:pic>
              <p:nvPicPr>
                <p:cNvPr id="3" name="Picture 11">
                  <a:extLst>
                    <a:ext uri="{FF2B5EF4-FFF2-40B4-BE49-F238E27FC236}">
                      <a16:creationId xmlns:a16="http://schemas.microsoft.com/office/drawing/2014/main" xmlns="" id="{FABCDABB-5BF3-9A7B-0C73-144C0300A3B3}"/>
                    </a:ext>
                  </a:extLst>
                </p:cNvPr>
                <p:cNvPicPr>
                  <a:picLocks noChangeAspect="1" noChangeArrowheads="1"/>
                </p:cNvPicPr>
                <p:nvPr/>
              </p:nvPicPr>
              <p:blipFill>
                <a:blip r:embed="rId5">
                  <a:alphaModFix amt="85000"/>
                </a:blip>
                <a:srcRect t="5264"/>
                <a:stretch/>
              </p:blipFill>
              <p:spPr bwMode="auto">
                <a:xfrm>
                  <a:off x="5342534" y="3429000"/>
                  <a:ext cx="1795133" cy="1842031"/>
                </a:xfrm>
                <a:prstGeom prst="rect">
                  <a:avLst/>
                </a:prstGeom>
                <a:noFill/>
                <a:ln w="9525">
                  <a:noFill/>
                  <a:miter lim="800000"/>
                  <a:headEnd/>
                  <a:tailEnd/>
                </a:ln>
                <a:effectLst/>
              </p:spPr>
            </p:pic>
            <p:pic>
              <p:nvPicPr>
                <p:cNvPr id="1028" name="Picture 4" descr="Alexander McQueen on Instagram: “A gold bee embroidered mesh bustier ..."/>
                <p:cNvPicPr>
                  <a:picLocks noChangeAspect="1" noChangeArrowheads="1"/>
                </p:cNvPicPr>
                <p:nvPr/>
              </p:nvPicPr>
              <p:blipFill>
                <a:blip r:embed="rId6">
                  <a:alphaModFix amt="85000"/>
                </a:blip>
                <a:srcRect/>
                <a:stretch>
                  <a:fillRect/>
                </a:stretch>
              </p:blipFill>
              <p:spPr bwMode="auto">
                <a:xfrm>
                  <a:off x="5688134" y="734404"/>
                  <a:ext cx="2074134" cy="3003941"/>
                </a:xfrm>
                <a:prstGeom prst="rect">
                  <a:avLst/>
                </a:prstGeom>
              </p:spPr>
            </p:pic>
            <p:pic>
              <p:nvPicPr>
                <p:cNvPr id="4" name="Picture 6" descr="Fashionista Smile: Alexander McQueen: Queen Bee Summer 2013">
                  <a:extLst>
                    <a:ext uri="{FF2B5EF4-FFF2-40B4-BE49-F238E27FC236}">
                      <a16:creationId xmlns:a16="http://schemas.microsoft.com/office/drawing/2014/main" xmlns="" id="{52163B8C-E9F3-44E1-B1F9-2AC6491640C1}"/>
                    </a:ext>
                  </a:extLst>
                </p:cNvPr>
                <p:cNvPicPr>
                  <a:picLocks noChangeAspect="1" noChangeArrowheads="1"/>
                </p:cNvPicPr>
                <p:nvPr/>
              </p:nvPicPr>
              <p:blipFill>
                <a:blip r:embed="rId7">
                  <a:alphaModFix amt="85000"/>
                  <a:extLst>
                    <a:ext uri="{BEBA8EAE-BF5A-486C-A8C5-ECC9F3942E4B}">
                      <a14:imgProps xmlns:a14="http://schemas.microsoft.com/office/drawing/2010/main" xmlns="">
                        <a14:imgLayer r:embed="rId8">
                          <a14:imgEffect>
                            <a14:backgroundRemoval t="4750" b="98750" l="375" r="98502">
                              <a14:foregroundMark x1="37453" y1="46250" x2="22846" y2="57500"/>
                              <a14:foregroundMark x1="22846" y1="43000" x2="35581" y2="98750"/>
                              <a14:foregroundMark x1="66988" y1="64979" x2="58427" y2="96000"/>
                              <a14:foregroundMark x1="68914" y1="58000" x2="67966" y2="61433"/>
                              <a14:foregroundMark x1="42322" y1="87250" x2="375" y2="95750"/>
                              <a14:foregroundMark x1="66292" y1="83500" x2="98876" y2="93750"/>
                              <a14:foregroundMark x1="43446" y1="62500" x2="49064" y2="66750"/>
                              <a14:foregroundMark x1="45318" y1="61250" x2="47566" y2="74500"/>
                              <a14:foregroundMark x1="55805" y1="57250" x2="55805" y2="71500"/>
                              <a14:foregroundMark x1="59551" y1="57250" x2="62921" y2="67500"/>
                              <a14:foregroundMark x1="63296" y1="63250" x2="56929" y2="72750"/>
                              <a14:foregroundMark x1="55056" y1="59500" x2="46442" y2="63250"/>
                              <a14:foregroundMark x1="8240" y1="48250" x2="16105" y2="55750"/>
                              <a14:foregroundMark x1="36330" y1="8500" x2="41199" y2="12250"/>
                              <a14:foregroundMark x1="10487" y1="16000" x2="62921" y2="10000"/>
                              <a14:foregroundMark x1="62921" y1="10000" x2="83895" y2="18750"/>
                              <a14:foregroundMark x1="83895" y1="18750" x2="57678" y2="29000"/>
                              <a14:foregroundMark x1="57678" y1="29000" x2="30337" y2="31750"/>
                              <a14:foregroundMark x1="30337" y1="31750" x2="11236" y2="20000"/>
                              <a14:foregroundMark x1="11236" y1="20000" x2="10861" y2="19500"/>
                              <a14:foregroundMark x1="46067" y1="6750" x2="24719" y2="14750"/>
                              <a14:foregroundMark x1="24719" y1="14750" x2="46442" y2="24000"/>
                              <a14:foregroundMark x1="46442" y1="24000" x2="47940" y2="6500"/>
                              <a14:foregroundMark x1="47940" y1="6500" x2="37828" y2="4750"/>
                              <a14:backgroundMark x1="22846" y1="76750" x2="20974" y2="82500"/>
                              <a14:backgroundMark x1="2996" y1="85500" x2="10593" y2="57893"/>
                              <a14:backgroundMark x1="11960" y1="46734" x2="0" y2="25750"/>
                              <a14:backgroundMark x1="12360" y1="38500" x2="30712" y2="38500"/>
                              <a14:backgroundMark x1="65918" y1="32750" x2="90262" y2="26250"/>
                              <a14:backgroundMark x1="90262" y1="26250" x2="76404" y2="39750"/>
                              <a14:backgroundMark x1="76404" y1="39750" x2="91760" y2="51750"/>
                              <a14:backgroundMark x1="57683" y1="32845" x2="59176" y2="36500"/>
                              <a14:backgroundMark x1="72285" y1="68000" x2="74532" y2="68500"/>
                              <a14:backgroundMark x1="74906" y1="70750" x2="74532" y2="79250"/>
                            </a14:backgroundRemoval>
                          </a14:imgEffect>
                        </a14:imgLayer>
                      </a14:imgProps>
                    </a:ext>
                  </a:extLst>
                </a:blip>
                <a:srcRect/>
                <a:stretch>
                  <a:fillRect/>
                </a:stretch>
              </p:blipFill>
              <p:spPr bwMode="auto">
                <a:xfrm>
                  <a:off x="6941113" y="1630237"/>
                  <a:ext cx="2518016" cy="3772309"/>
                </a:xfrm>
                <a:prstGeom prst="rect">
                  <a:avLst/>
                </a:prstGeom>
              </p:spPr>
            </p:pic>
            <p:pic>
              <p:nvPicPr>
                <p:cNvPr id="2" name="Picture 9" descr="Bee In Flight | Bumble bee in flight | Aimee Goold | Flickr">
                  <a:extLst>
                    <a:ext uri="{FF2B5EF4-FFF2-40B4-BE49-F238E27FC236}">
                      <a16:creationId xmlns:a16="http://schemas.microsoft.com/office/drawing/2014/main" xmlns="" id="{24798881-E29B-BFEC-F966-73DD176052A7}"/>
                    </a:ext>
                  </a:extLst>
                </p:cNvPr>
                <p:cNvPicPr>
                  <a:picLocks noChangeAspect="1" noChangeArrowheads="1"/>
                </p:cNvPicPr>
                <p:nvPr/>
              </p:nvPicPr>
              <p:blipFill>
                <a:blip r:embed="rId9">
                  <a:alphaModFix amt="85000"/>
                  <a:extLst>
                    <a:ext uri="{BEBA8EAE-BF5A-486C-A8C5-ECC9F3942E4B}">
                      <a14:imgProps xmlns:a14="http://schemas.microsoft.com/office/drawing/2010/main" xmlns="">
                        <a14:imgLayer r:embed="rId10">
                          <a14:imgEffect>
                            <a14:backgroundRemoval t="13010" b="76505" l="18125" r="85000">
                              <a14:foregroundMark x1="18125" y1="13981" x2="28438" y2="29709"/>
                              <a14:foregroundMark x1="28438" y1="29709" x2="38594" y2="34563"/>
                              <a14:foregroundMark x1="19375" y1="15146" x2="28438" y2="32816"/>
                              <a14:foregroundMark x1="28438" y1="32816" x2="46094" y2="37087"/>
                              <a14:foregroundMark x1="58906" y1="39612" x2="74688" y2="36893"/>
                              <a14:foregroundMark x1="74688" y1="36893" x2="50781" y2="35922"/>
                              <a14:foregroundMark x1="59375" y1="32039" x2="75000" y2="27379"/>
                              <a14:foregroundMark x1="75000" y1="27379" x2="68906" y2="40583"/>
                              <a14:foregroundMark x1="61406" y1="40194" x2="77188" y2="37670"/>
                              <a14:foregroundMark x1="77188" y1="37670" x2="83594" y2="32621"/>
                              <a14:foregroundMark x1="74375" y1="29126" x2="80469" y2="38447"/>
                              <a14:foregroundMark x1="83438" y1="30291" x2="75000" y2="27379"/>
                              <a14:foregroundMark x1="83438" y1="25825" x2="79375" y2="25243"/>
                              <a14:foregroundMark x1="85156" y1="24854" x2="79688" y2="32427"/>
                              <a14:foregroundMark x1="51406" y1="22718" x2="46406" y2="13010"/>
                            </a14:backgroundRemoval>
                          </a14:imgEffect>
                        </a14:imgLayer>
                      </a14:imgProps>
                    </a:ext>
                  </a:extLst>
                </a:blip>
                <a:srcRect l="17578" t="8738" r="14453" b="15533"/>
                <a:stretch>
                  <a:fillRect/>
                </a:stretch>
              </p:blipFill>
              <p:spPr bwMode="auto">
                <a:xfrm rot="942316">
                  <a:off x="6216604" y="3209372"/>
                  <a:ext cx="2071702" cy="1857388"/>
                </a:xfrm>
                <a:prstGeom prst="rect">
                  <a:avLst/>
                </a:prstGeom>
                <a:noFill/>
                <a:ln>
                  <a:noFill/>
                </a:ln>
              </p:spPr>
            </p:pic>
            <p:pic>
              <p:nvPicPr>
                <p:cNvPr id="1038" name="Picture 14" descr="Honey bee outfit wins top prize at UW-Stout's Fashion Without Fabric show"/>
                <p:cNvPicPr>
                  <a:picLocks noChangeAspect="1" noChangeArrowheads="1"/>
                </p:cNvPicPr>
                <p:nvPr/>
              </p:nvPicPr>
              <p:blipFill>
                <a:blip r:embed="rId11" cstate="print">
                  <a:alphaModFix amt="85000"/>
                  <a:extLst>
                    <a:ext uri="{BEBA8EAE-BF5A-486C-A8C5-ECC9F3942E4B}">
                      <a14:imgProps xmlns:a14="http://schemas.microsoft.com/office/drawing/2010/main" xmlns="">
                        <a14:imgLayer r:embed="rId12">
                          <a14:imgEffect>
                            <a14:backgroundRemoval t="10162" b="92379" l="870" r="99130">
                              <a14:foregroundMark x1="14928" y1="52540" x2="8986" y2="64434"/>
                              <a14:foregroundMark x1="8986" y1="64434" x2="10000" y2="67090"/>
                              <a14:foregroundMark x1="10000" y1="66859" x2="1594" y2="77829"/>
                              <a14:foregroundMark x1="1594" y1="77829" x2="6812" y2="77252"/>
                              <a14:foregroundMark x1="39855" y1="8891" x2="40870" y2="22748"/>
                              <a14:foregroundMark x1="40870" y1="22748" x2="43043" y2="10277"/>
                              <a14:foregroundMark x1="43043" y1="10277" x2="55072" y2="18129"/>
                              <a14:foregroundMark x1="54221" y1="20434" x2="52174" y2="25982"/>
                              <a14:foregroundMark x1="55072" y1="18129" x2="54596" y2="19418"/>
                              <a14:foregroundMark x1="62174" y1="49769" x2="70435" y2="60162"/>
                              <a14:foregroundMark x1="70435" y1="60162" x2="86377" y2="65242"/>
                              <a14:foregroundMark x1="86377" y1="65242" x2="84493" y2="50924"/>
                              <a14:foregroundMark x1="84493" y1="50924" x2="76812" y2="45612"/>
                              <a14:foregroundMark x1="76812" y1="42610" x2="89420" y2="50462"/>
                              <a14:foregroundMark x1="89420" y1="50462" x2="88551" y2="53926"/>
                              <a14:foregroundMark x1="48841" y1="40069" x2="55072" y2="47344"/>
                              <a14:foregroundMark x1="89130" y1="56467" x2="92609" y2="50462"/>
                              <a14:foregroundMark x1="87246" y1="65589" x2="86377" y2="56928"/>
                              <a14:foregroundMark x1="91449" y1="70785" x2="88696" y2="61663"/>
                              <a14:foregroundMark x1="90580" y1="61201" x2="99275" y2="65127"/>
                              <a14:foregroundMark x1="97681" y1="67898" x2="82174" y2="52771"/>
                              <a14:foregroundMark x1="37826" y1="59700" x2="30290" y2="92379"/>
                              <a14:backgroundMark x1="55797" y1="18822" x2="65362" y2="29446"/>
                              <a14:backgroundMark x1="65362" y1="29446" x2="97246" y2="42494"/>
                              <a14:backgroundMark x1="97246" y1="42494" x2="98986" y2="46882"/>
                              <a14:backgroundMark x1="67246" y1="64434" x2="79275" y2="74018"/>
                              <a14:backgroundMark x1="79275" y1="74018" x2="99565" y2="82217"/>
                              <a14:backgroundMark x1="96812" y1="46882" x2="95507" y2="59238"/>
                            </a14:backgroundRemoval>
                          </a14:imgEffect>
                        </a14:imgLayer>
                      </a14:imgProps>
                    </a:ext>
                  </a:extLst>
                </a:blip>
                <a:srcRect l="856" t="6353" r="336" b="2148"/>
                <a:stretch/>
              </p:blipFill>
              <p:spPr bwMode="auto">
                <a:xfrm>
                  <a:off x="2788385" y="2414872"/>
                  <a:ext cx="3095026" cy="3596942"/>
                </a:xfrm>
                <a:prstGeom prst="rect">
                  <a:avLst/>
                </a:prstGeom>
                <a:noFill/>
              </p:spPr>
            </p:pic>
          </p:grpSp>
        </p:grpSp>
      </p:grpSp>
      <p:sp>
        <p:nvSpPr>
          <p:cNvPr id="11" name="TextBox 10">
            <a:extLst>
              <a:ext uri="{FF2B5EF4-FFF2-40B4-BE49-F238E27FC236}">
                <a16:creationId xmlns:a16="http://schemas.microsoft.com/office/drawing/2014/main" xmlns="" id="{1600E692-04B8-D28B-2F5C-49C05301CC5B}"/>
              </a:ext>
            </a:extLst>
          </p:cNvPr>
          <p:cNvSpPr txBox="1"/>
          <p:nvPr/>
        </p:nvSpPr>
        <p:spPr>
          <a:xfrm>
            <a:off x="881173" y="1400750"/>
            <a:ext cx="1532792" cy="369332"/>
          </a:xfrm>
          <a:prstGeom prst="rect">
            <a:avLst/>
          </a:prstGeom>
          <a:noFill/>
        </p:spPr>
        <p:txBody>
          <a:bodyPr wrap="none" rtlCol="0">
            <a:spAutoFit/>
          </a:bodyPr>
          <a:lstStyle/>
          <a:p>
            <a:r>
              <a:rPr lang="en-US" dirty="0">
                <a:solidFill>
                  <a:schemeClr val="bg2">
                    <a:lumMod val="75000"/>
                  </a:schemeClr>
                </a:solidFill>
                <a:latin typeface="Batang" panose="02030600000101010101" pitchFamily="18" charset="-127"/>
                <a:ea typeface="Batang" panose="02030600000101010101" pitchFamily="18" charset="-127"/>
                <a:cs typeface="Arial" panose="020B0604020202020204" pitchFamily="34" charset="0"/>
              </a:rPr>
              <a:t>CUSTOMER</a:t>
            </a:r>
          </a:p>
        </p:txBody>
      </p:sp>
    </p:spTree>
    <p:extLst>
      <p:ext uri="{BB962C8B-B14F-4D97-AF65-F5344CB8AC3E}">
        <p14:creationId xmlns:p14="http://schemas.microsoft.com/office/powerpoint/2010/main" xmlns="" val="28403169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199" y="4942517"/>
            <a:ext cx="63062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Message is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Start Young go hard for the slogan</a:t>
            </a:r>
          </a:p>
        </p:txBody>
      </p:sp>
      <p:pic>
        <p:nvPicPr>
          <p:cNvPr id="2049" name="Picture 1"/>
          <p:cNvPicPr>
            <a:picLocks noChangeAspect="1" noChangeArrowheads="1"/>
          </p:cNvPicPr>
          <p:nvPr/>
        </p:nvPicPr>
        <p:blipFill>
          <a:blip r:embed="rId3"/>
          <a:srcRect/>
          <a:stretch>
            <a:fillRect/>
          </a:stretch>
        </p:blipFill>
        <p:spPr bwMode="auto">
          <a:xfrm>
            <a:off x="4416364" y="1153496"/>
            <a:ext cx="5082478" cy="4112187"/>
          </a:xfrm>
          <a:prstGeom prst="rect">
            <a:avLst/>
          </a:prstGeom>
          <a:noFill/>
          <a:ln w="9525">
            <a:noFill/>
            <a:miter lim="800000"/>
            <a:headEnd/>
            <a:tailEnd/>
          </a:ln>
          <a:effectLst/>
        </p:spPr>
      </p:pic>
      <p:sp>
        <p:nvSpPr>
          <p:cNvPr id="6" name="TextBox 5"/>
          <p:cNvSpPr txBox="1"/>
          <p:nvPr/>
        </p:nvSpPr>
        <p:spPr>
          <a:xfrm>
            <a:off x="3017841" y="3857711"/>
            <a:ext cx="468235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Batang" panose="02030600000101010101" pitchFamily="18" charset="-127"/>
                <a:ea typeface="Batang" panose="02030600000101010101" pitchFamily="18" charset="-127"/>
              </a:rPr>
              <a:t>START YOUNG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0000"/>
                </a:solidFill>
                <a:effectLst/>
                <a:uLnTx/>
                <a:uFillTx/>
                <a:latin typeface="Batang" panose="02030600000101010101" pitchFamily="18" charset="-127"/>
                <a:ea typeface="Batang" panose="02030600000101010101" pitchFamily="18" charset="-127"/>
              </a:rPr>
              <a:t>GO HARD</a:t>
            </a:r>
          </a:p>
        </p:txBody>
      </p:sp>
      <p:sp>
        <p:nvSpPr>
          <p:cNvPr id="2" name="Title 1"/>
          <p:cNvSpPr>
            <a:spLocks noGrp="1"/>
          </p:cNvSpPr>
          <p:nvPr>
            <p:ph type="title"/>
          </p:nvPr>
        </p:nvSpPr>
        <p:spPr>
          <a:xfrm>
            <a:off x="609600" y="449317"/>
            <a:ext cx="10972800" cy="1143000"/>
          </a:xfrm>
        </p:spPr>
        <p:txBody>
          <a:bodyPr>
            <a:normAutofit/>
          </a:bodyPr>
          <a:lstStyle/>
          <a:p>
            <a:r>
              <a:rPr lang="en-GB" sz="2800" u="sng" dirty="0">
                <a:solidFill>
                  <a:schemeClr val="bg1">
                    <a:lumMod val="65000"/>
                  </a:schemeClr>
                </a:solidFill>
                <a:latin typeface="Batang" panose="02030600000101010101" pitchFamily="18" charset="-127"/>
                <a:ea typeface="Batang" panose="02030600000101010101" pitchFamily="18" charset="-127"/>
                <a:cs typeface="Arabic Typesetting" panose="03020402040406030203" pitchFamily="66" charset="-78"/>
              </a:rPr>
              <a:t>Mood board for your chosen charity and the message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u="sng" dirty="0">
                <a:solidFill>
                  <a:schemeClr val="bg1">
                    <a:lumMod val="65000"/>
                  </a:schemeClr>
                </a:solidFill>
                <a:latin typeface="Batang" panose="02030600000101010101" pitchFamily="18" charset="-127"/>
                <a:ea typeface="Batang" panose="02030600000101010101" pitchFamily="18" charset="-127"/>
                <a:cs typeface="Arabic Typesetting" panose="03020402040406030203" pitchFamily="66" charset="-78"/>
              </a:rPr>
              <a:t>Mood board for your chosen charity and the message </a:t>
            </a:r>
            <a:endParaRPr lang="en-GB" sz="2800" dirty="0">
              <a:solidFill>
                <a:schemeClr val="bg1">
                  <a:lumMod val="65000"/>
                </a:schemeClr>
              </a:solidFill>
              <a:latin typeface="Batang" panose="02030600000101010101" pitchFamily="18" charset="-127"/>
              <a:ea typeface="Batang" panose="02030600000101010101" pitchFamily="18" charset="-127"/>
              <a:cs typeface="Arabic Typesetting" panose="03020402040406030203" pitchFamily="66" charset="-78"/>
            </a:endParaRPr>
          </a:p>
        </p:txBody>
      </p:sp>
      <p:sp>
        <p:nvSpPr>
          <p:cNvPr id="3" name="Content Placeholder 2"/>
          <p:cNvSpPr>
            <a:spLocks noGrp="1"/>
          </p:cNvSpPr>
          <p:nvPr>
            <p:ph idx="1"/>
          </p:nvPr>
        </p:nvSpPr>
        <p:spPr>
          <a:xfrm>
            <a:off x="609600" y="1286303"/>
            <a:ext cx="10972800" cy="4525963"/>
          </a:xfrm>
        </p:spPr>
        <p:txBody>
          <a:bodyPr>
            <a:normAutofit/>
          </a:bodyPr>
          <a:lstStyle/>
          <a:p>
            <a:r>
              <a:rPr lang="en-GB" sz="2000" dirty="0">
                <a:solidFill>
                  <a:schemeClr val="bg1">
                    <a:lumMod val="65000"/>
                  </a:schemeClr>
                </a:solidFill>
                <a:latin typeface="Batang" panose="02030600000101010101" pitchFamily="18" charset="-127"/>
                <a:ea typeface="Batang" panose="02030600000101010101" pitchFamily="18" charset="-127"/>
              </a:rPr>
              <a:t>Start young go hard </a:t>
            </a:r>
          </a:p>
          <a:p>
            <a:pPr marL="0" indent="0">
              <a:buNone/>
            </a:pPr>
            <a:endParaRPr lang="en-GB" sz="2000" dirty="0">
              <a:solidFill>
                <a:schemeClr val="bg1">
                  <a:lumMod val="65000"/>
                </a:schemeClr>
              </a:solidFill>
              <a:latin typeface="Batang" panose="02030600000101010101" pitchFamily="18" charset="-127"/>
              <a:ea typeface="Batang" panose="02030600000101010101" pitchFamily="18" charset="-127"/>
            </a:endParaRPr>
          </a:p>
          <a:p>
            <a:r>
              <a:rPr lang="en-GB" sz="2000" dirty="0">
                <a:solidFill>
                  <a:schemeClr val="bg1">
                    <a:lumMod val="65000"/>
                  </a:schemeClr>
                </a:solidFill>
                <a:latin typeface="Batang" panose="02030600000101010101" pitchFamily="18" charset="-127"/>
                <a:ea typeface="Batang" panose="02030600000101010101" pitchFamily="18" charset="-127"/>
              </a:rPr>
              <a:t>The line below will say “ This will make you successful within life and make your own decision.”</a:t>
            </a:r>
          </a:p>
          <a:p>
            <a:r>
              <a:rPr lang="en-GB" sz="2000" dirty="0">
                <a:solidFill>
                  <a:schemeClr val="bg1">
                    <a:lumMod val="65000"/>
                  </a:schemeClr>
                </a:solidFill>
                <a:latin typeface="Batang" panose="02030600000101010101" pitchFamily="18" charset="-127"/>
                <a:ea typeface="Batang" panose="02030600000101010101" pitchFamily="18" charset="-127"/>
              </a:rPr>
              <a:t>Or say, “ Because this will make your life easier and your destined to success</a:t>
            </a:r>
            <a:r>
              <a:rPr lang="en-GB" sz="2000" dirty="0" smtClean="0">
                <a:solidFill>
                  <a:schemeClr val="bg1">
                    <a:lumMod val="65000"/>
                  </a:schemeClr>
                </a:solidFill>
                <a:latin typeface="Batang" panose="02030600000101010101" pitchFamily="18" charset="-127"/>
                <a:ea typeface="Batang" panose="02030600000101010101" pitchFamily="18" charset="-127"/>
              </a:rPr>
              <a:t>.”</a:t>
            </a:r>
          </a:p>
          <a:p>
            <a:endParaRPr lang="en-GB" sz="2000" dirty="0" smtClean="0">
              <a:solidFill>
                <a:schemeClr val="bg1">
                  <a:lumMod val="65000"/>
                </a:schemeClr>
              </a:solidFill>
              <a:latin typeface="Batang" panose="02030600000101010101" pitchFamily="18" charset="-127"/>
              <a:ea typeface="Batang" panose="02030600000101010101" pitchFamily="18" charset="-127"/>
            </a:endParaRPr>
          </a:p>
          <a:p>
            <a:endParaRPr lang="en-GB" sz="2000" dirty="0" smtClean="0">
              <a:solidFill>
                <a:schemeClr val="bg1">
                  <a:lumMod val="6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a:p>
            <a:r>
              <a:rPr lang="en-GB" sz="2000" dirty="0" smtClean="0">
                <a:solidFill>
                  <a:schemeClr val="bg1">
                    <a:lumMod val="6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I changed this by having the intro as Young change and the slogan as What are you waiting for. </a:t>
            </a:r>
            <a:endParaRPr lang="en-GB" sz="2000" dirty="0">
              <a:solidFill>
                <a:schemeClr val="bg1">
                  <a:lumMod val="6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solidFill>
                  <a:schemeClr val="bg1">
                    <a:lumMod val="65000"/>
                  </a:schemeClr>
                </a:solidFill>
                <a:latin typeface="Batang" panose="02030600000101010101" pitchFamily="18" charset="-127"/>
                <a:ea typeface="Batang" panose="02030600000101010101" pitchFamily="18" charset="-127"/>
                <a:cs typeface="Arabic Typesetting" panose="03020402040406030203" pitchFamily="66" charset="-78"/>
              </a:rPr>
              <a:t>Storyboard</a:t>
            </a:r>
          </a:p>
        </p:txBody>
      </p:sp>
      <p:sp>
        <p:nvSpPr>
          <p:cNvPr id="3" name="Content Placeholder 2"/>
          <p:cNvSpPr>
            <a:spLocks noGrp="1"/>
          </p:cNvSpPr>
          <p:nvPr>
            <p:ph idx="1"/>
          </p:nvPr>
        </p:nvSpPr>
        <p:spPr>
          <a:xfrm>
            <a:off x="1981200" y="1417638"/>
            <a:ext cx="8229600" cy="4525963"/>
          </a:xfrm>
        </p:spPr>
        <p:txBody>
          <a:bodyPr>
            <a:normAutofit fontScale="62500" lnSpcReduction="20000"/>
          </a:bodyPr>
          <a:lstStyle/>
          <a:p>
            <a:r>
              <a:rPr lang="en-GB" dirty="0">
                <a:solidFill>
                  <a:schemeClr val="bg1">
                    <a:lumMod val="65000"/>
                  </a:schemeClr>
                </a:solidFill>
                <a:latin typeface="Batang" panose="02030600000101010101" pitchFamily="18" charset="-127"/>
                <a:ea typeface="Batang" panose="02030600000101010101" pitchFamily="18" charset="-127"/>
              </a:rPr>
              <a:t>1. They are homeless not having a good life. Which is shown in a way of confusion and no purpose.</a:t>
            </a:r>
          </a:p>
          <a:p>
            <a:r>
              <a:rPr lang="en-GB" dirty="0">
                <a:solidFill>
                  <a:schemeClr val="bg1">
                    <a:lumMod val="65000"/>
                  </a:schemeClr>
                </a:solidFill>
                <a:latin typeface="Batang" panose="02030600000101010101" pitchFamily="18" charset="-127"/>
                <a:ea typeface="Batang" panose="02030600000101010101" pitchFamily="18" charset="-127"/>
              </a:rPr>
              <a:t>2. But this will change very quick. By a cup having money and a paper to say something positive. This will influence them to get a better direction. </a:t>
            </a:r>
          </a:p>
          <a:p>
            <a:r>
              <a:rPr lang="en-GB" dirty="0">
                <a:solidFill>
                  <a:schemeClr val="bg1">
                    <a:lumMod val="65000"/>
                  </a:schemeClr>
                </a:solidFill>
                <a:latin typeface="Batang" panose="02030600000101010101" pitchFamily="18" charset="-127"/>
                <a:ea typeface="Batang" panose="02030600000101010101" pitchFamily="18" charset="-127"/>
              </a:rPr>
              <a:t>3. Then gets more shown through this person’s life. By her walking more confident and successful. The middle of the scene. Shift scene.</a:t>
            </a:r>
          </a:p>
          <a:p>
            <a:r>
              <a:rPr lang="en-GB" dirty="0">
                <a:solidFill>
                  <a:schemeClr val="bg1">
                    <a:lumMod val="65000"/>
                  </a:schemeClr>
                </a:solidFill>
                <a:latin typeface="Batang" panose="02030600000101010101" pitchFamily="18" charset="-127"/>
                <a:ea typeface="Batang" panose="02030600000101010101" pitchFamily="18" charset="-127"/>
              </a:rPr>
              <a:t>4. Totally different person and much better than before. Due to that message, she read and is a different version of herself.</a:t>
            </a:r>
          </a:p>
          <a:p>
            <a:r>
              <a:rPr lang="en-GB" dirty="0">
                <a:solidFill>
                  <a:schemeClr val="bg1">
                    <a:lumMod val="65000"/>
                  </a:schemeClr>
                </a:solidFill>
                <a:latin typeface="Batang" panose="02030600000101010101" pitchFamily="18" charset="-127"/>
                <a:ea typeface="Batang" panose="02030600000101010101" pitchFamily="18" charset="-127"/>
              </a:rPr>
              <a:t>5. This scene will be her carrying  beautiful bags. She is beautiful.  But than her walking she see the person who was like her back than. </a:t>
            </a:r>
          </a:p>
          <a:p>
            <a:r>
              <a:rPr lang="en-GB" dirty="0">
                <a:solidFill>
                  <a:schemeClr val="bg1">
                    <a:lumMod val="65000"/>
                  </a:schemeClr>
                </a:solidFill>
                <a:latin typeface="Batang" panose="02030600000101010101" pitchFamily="18" charset="-127"/>
                <a:ea typeface="Batang" panose="02030600000101010101" pitchFamily="18" charset="-127"/>
              </a:rPr>
              <a:t>6. She starts to get emotional than decides to give her money/ paper. Homeless woman gets happy, and she begins to feel better about her situation.  The cycle repeats.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489" y="275417"/>
            <a:ext cx="9559009" cy="1143000"/>
          </a:xfrm>
        </p:spPr>
        <p:txBody>
          <a:bodyPr>
            <a:normAutofit/>
          </a:bodyPr>
          <a:lstStyle/>
          <a:p>
            <a:r>
              <a:rPr lang="en-GB" sz="2800" u="sng" dirty="0">
                <a:solidFill>
                  <a:schemeClr val="bg1">
                    <a:lumMod val="65000"/>
                  </a:schemeClr>
                </a:solidFill>
                <a:latin typeface="Batang" panose="02030600000101010101" pitchFamily="18" charset="-127"/>
                <a:ea typeface="Batang" panose="02030600000101010101" pitchFamily="18" charset="-127"/>
              </a:rPr>
              <a:t>The shoot images behind the scenes </a:t>
            </a:r>
          </a:p>
        </p:txBody>
      </p:sp>
      <p:pic>
        <p:nvPicPr>
          <p:cNvPr id="88068" name="Picture 4" descr="C:\Users\Samsung 2022\Downloads\Screenshot_20250402_212538_com_hihonor_photos_SlotAlbumActivity (1).jpg"/>
          <p:cNvPicPr>
            <a:picLocks noChangeAspect="1" noChangeArrowheads="1"/>
          </p:cNvPicPr>
          <p:nvPr/>
        </p:nvPicPr>
        <p:blipFill>
          <a:blip r:embed="rId3" cstate="print">
            <a:alphaModFix amt="70000"/>
          </a:blip>
          <a:srcRect t="10879" r="349" b="36683"/>
          <a:stretch>
            <a:fillRect/>
          </a:stretch>
        </p:blipFill>
        <p:spPr bwMode="auto">
          <a:xfrm>
            <a:off x="5024226" y="1143000"/>
            <a:ext cx="2578751" cy="3038167"/>
          </a:xfrm>
          <a:prstGeom prst="rect">
            <a:avLst/>
          </a:prstGeom>
          <a:noFill/>
        </p:spPr>
      </p:pic>
      <p:pic>
        <p:nvPicPr>
          <p:cNvPr id="88070" name="Picture 6" descr="C:\Users\Samsung 2022\Downloads\Screenshot_20250402_212451_com_hihonor_photos_SlotAlbumActivity (1).jpg"/>
          <p:cNvPicPr>
            <a:picLocks noChangeAspect="1" noChangeArrowheads="1"/>
          </p:cNvPicPr>
          <p:nvPr/>
        </p:nvPicPr>
        <p:blipFill>
          <a:blip r:embed="rId4">
            <a:alphaModFix amt="70000"/>
          </a:blip>
          <a:srcRect t="12512" r="3722" b="40422"/>
          <a:stretch>
            <a:fillRect/>
          </a:stretch>
        </p:blipFill>
        <p:spPr bwMode="auto">
          <a:xfrm>
            <a:off x="2563536" y="2579304"/>
            <a:ext cx="2580968" cy="3324741"/>
          </a:xfrm>
          <a:prstGeom prst="rect">
            <a:avLst/>
          </a:prstGeom>
          <a:noFill/>
        </p:spPr>
      </p:pic>
      <p:pic>
        <p:nvPicPr>
          <p:cNvPr id="88072" name="Picture 8" descr="C:\Users\Samsung 2022\Downloads\Screenshot_20250402_212555_com_hihonor_photos_SlotAlbumActivity.jpg"/>
          <p:cNvPicPr>
            <a:picLocks noChangeAspect="1" noChangeArrowheads="1"/>
          </p:cNvPicPr>
          <p:nvPr/>
        </p:nvPicPr>
        <p:blipFill>
          <a:blip r:embed="rId5" cstate="print">
            <a:alphaModFix amt="70000"/>
          </a:blip>
          <a:srcRect t="16642" r="11894" b="45801"/>
          <a:stretch>
            <a:fillRect/>
          </a:stretch>
        </p:blipFill>
        <p:spPr bwMode="auto">
          <a:xfrm>
            <a:off x="4882243" y="3964150"/>
            <a:ext cx="2487969" cy="2374444"/>
          </a:xfrm>
          <a:prstGeom prst="rect">
            <a:avLst/>
          </a:prstGeom>
          <a:noFill/>
        </p:spPr>
      </p:pic>
      <p:sp>
        <p:nvSpPr>
          <p:cNvPr id="7" name="TextBox 6"/>
          <p:cNvSpPr txBox="1"/>
          <p:nvPr/>
        </p:nvSpPr>
        <p:spPr>
          <a:xfrm>
            <a:off x="1480137" y="1721011"/>
            <a:ext cx="3544089"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To show how the shoots will look like as you can see. Showing the sound and the lighting </a:t>
            </a:r>
          </a:p>
        </p:txBody>
      </p:sp>
      <p:sp>
        <p:nvSpPr>
          <p:cNvPr id="9" name="TextBox 8"/>
          <p:cNvSpPr txBox="1"/>
          <p:nvPr/>
        </p:nvSpPr>
        <p:spPr>
          <a:xfrm>
            <a:off x="7321756" y="5159482"/>
            <a:ext cx="27066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lumMod val="65000"/>
                  </a:schemeClr>
                </a:solidFill>
                <a:effectLst/>
                <a:uLnTx/>
                <a:uFillTx/>
                <a:latin typeface="Batang" panose="02030600000101010101" pitchFamily="18" charset="-127"/>
                <a:ea typeface="Batang" panose="02030600000101010101" pitchFamily="18" charset="-127"/>
              </a:rPr>
              <a:t>Give an understanding of what's going on.</a:t>
            </a:r>
          </a:p>
        </p:txBody>
      </p:sp>
      <p:pic>
        <p:nvPicPr>
          <p:cNvPr id="88066" name="Picture 2" descr="C:\Users\Samsung 2022\Downloads\Screenshot_20250402_212511_com_hihonor_photos_SlotAlbumActivity (1).jpg"/>
          <p:cNvPicPr>
            <a:picLocks noChangeAspect="1" noChangeArrowheads="1"/>
          </p:cNvPicPr>
          <p:nvPr/>
        </p:nvPicPr>
        <p:blipFill>
          <a:blip r:embed="rId6" cstate="print">
            <a:alphaModFix amt="70000"/>
          </a:blip>
          <a:srcRect t="12035" r="156" b="11631"/>
          <a:stretch>
            <a:fillRect/>
          </a:stretch>
        </p:blipFill>
        <p:spPr bwMode="auto">
          <a:xfrm>
            <a:off x="7246725" y="1957351"/>
            <a:ext cx="1885073" cy="3226707"/>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C:\Users\Samsung 2022\Downloads\Screenshot_20250402_213532_cn_wps_moffice_eng_PDFReader1_edit_140149331671122.jpg"/>
          <p:cNvPicPr>
            <a:picLocks noChangeAspect="1" noChangeArrowheads="1"/>
          </p:cNvPicPr>
          <p:nvPr/>
        </p:nvPicPr>
        <p:blipFill>
          <a:blip r:embed="rId3"/>
          <a:srcRect/>
          <a:stretch>
            <a:fillRect/>
          </a:stretch>
        </p:blipFill>
        <p:spPr bwMode="auto">
          <a:xfrm>
            <a:off x="1373875" y="918088"/>
            <a:ext cx="4509785" cy="5456903"/>
          </a:xfrm>
          <a:prstGeom prst="rect">
            <a:avLst/>
          </a:prstGeom>
          <a:noFill/>
        </p:spPr>
      </p:pic>
      <p:pic>
        <p:nvPicPr>
          <p:cNvPr id="167940" name="Picture 4" descr="C:\Users\Samsung 2022\Downloads\Screenshot_20250402_213538_cn_wps_moffice_eng_PDFReader1_edit_140163335072353.jpg"/>
          <p:cNvPicPr>
            <a:picLocks noChangeAspect="1" noChangeArrowheads="1"/>
          </p:cNvPicPr>
          <p:nvPr/>
        </p:nvPicPr>
        <p:blipFill>
          <a:blip r:embed="rId4"/>
          <a:srcRect/>
          <a:stretch>
            <a:fillRect/>
          </a:stretch>
        </p:blipFill>
        <p:spPr bwMode="auto">
          <a:xfrm>
            <a:off x="5462555" y="1417638"/>
            <a:ext cx="5055320" cy="4457802"/>
          </a:xfrm>
          <a:prstGeom prst="rect">
            <a:avLst/>
          </a:prstGeom>
          <a:noFill/>
        </p:spPr>
      </p:pic>
      <p:sp>
        <p:nvSpPr>
          <p:cNvPr id="2" name="Title 1"/>
          <p:cNvSpPr>
            <a:spLocks noGrp="1"/>
          </p:cNvSpPr>
          <p:nvPr>
            <p:ph type="title"/>
          </p:nvPr>
        </p:nvSpPr>
        <p:spPr>
          <a:xfrm>
            <a:off x="1442111" y="846138"/>
            <a:ext cx="10972800" cy="1143000"/>
          </a:xfrm>
        </p:spPr>
        <p:txBody>
          <a:bodyPr>
            <a:normAutofit/>
          </a:bodyPr>
          <a:lstStyle/>
          <a:p>
            <a:r>
              <a:rPr lang="en-GB" sz="2800" u="sng" dirty="0">
                <a:solidFill>
                  <a:schemeClr val="bg1">
                    <a:lumMod val="65000"/>
                  </a:schemeClr>
                </a:solidFill>
                <a:latin typeface="Batang" panose="02030600000101010101" pitchFamily="18" charset="-127"/>
                <a:ea typeface="Batang" panose="02030600000101010101" pitchFamily="18" charset="-127"/>
              </a:rPr>
              <a:t>The</a:t>
            </a:r>
            <a:r>
              <a:rPr lang="en-GB" sz="3200" u="sng" dirty="0">
                <a:solidFill>
                  <a:schemeClr val="bg1">
                    <a:lumMod val="65000"/>
                  </a:schemeClr>
                </a:solidFill>
                <a:latin typeface="Batang" panose="02030600000101010101" pitchFamily="18" charset="-127"/>
                <a:ea typeface="Batang" panose="02030600000101010101" pitchFamily="18" charset="-127"/>
              </a:rPr>
              <a:t> old script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B849509-C01A-C120-99BB-0C54C2B62E80}"/>
              </a:ext>
            </a:extLst>
          </p:cNvPr>
          <p:cNvPicPr>
            <a:picLocks noChangeAspect="1"/>
          </p:cNvPicPr>
          <p:nvPr/>
        </p:nvPicPr>
        <p:blipFill>
          <a:blip r:embed="rId3"/>
          <a:srcRect b="4618"/>
          <a:stretch/>
        </p:blipFill>
        <p:spPr>
          <a:xfrm>
            <a:off x="709684" y="387278"/>
            <a:ext cx="5360563" cy="6305266"/>
          </a:xfrm>
          <a:prstGeom prst="rect">
            <a:avLst/>
          </a:prstGeom>
        </p:spPr>
      </p:pic>
      <p:pic>
        <p:nvPicPr>
          <p:cNvPr id="8" name="Picture 7">
            <a:extLst>
              <a:ext uri="{FF2B5EF4-FFF2-40B4-BE49-F238E27FC236}">
                <a16:creationId xmlns:a16="http://schemas.microsoft.com/office/drawing/2014/main" xmlns="" id="{3F2329AF-799B-A63E-26A5-CB00924BF792}"/>
              </a:ext>
            </a:extLst>
          </p:cNvPr>
          <p:cNvPicPr>
            <a:picLocks noChangeAspect="1"/>
          </p:cNvPicPr>
          <p:nvPr/>
        </p:nvPicPr>
        <p:blipFill>
          <a:blip r:embed="rId4"/>
          <a:srcRect l="6414" t="28418"/>
          <a:stretch/>
        </p:blipFill>
        <p:spPr>
          <a:xfrm>
            <a:off x="5666096" y="1259318"/>
            <a:ext cx="5131555" cy="5426310"/>
          </a:xfrm>
          <a:prstGeom prst="rect">
            <a:avLst/>
          </a:prstGeom>
        </p:spPr>
      </p:pic>
      <p:sp>
        <p:nvSpPr>
          <p:cNvPr id="2" name="Title 1"/>
          <p:cNvSpPr>
            <a:spLocks noGrp="1"/>
          </p:cNvSpPr>
          <p:nvPr>
            <p:ph type="title"/>
          </p:nvPr>
        </p:nvSpPr>
        <p:spPr>
          <a:xfrm>
            <a:off x="8120418" y="680902"/>
            <a:ext cx="3307307" cy="1143000"/>
          </a:xfrm>
        </p:spPr>
        <p:txBody>
          <a:bodyPr>
            <a:normAutofit/>
          </a:bodyPr>
          <a:lstStyle/>
          <a:p>
            <a:r>
              <a:rPr lang="en-GB" sz="3200" u="sng" dirty="0">
                <a:solidFill>
                  <a:schemeClr val="bg1">
                    <a:lumMod val="65000"/>
                  </a:schemeClr>
                </a:solidFill>
                <a:latin typeface="Batang" panose="02030600000101010101" pitchFamily="18" charset="-127"/>
                <a:ea typeface="Batang" panose="02030600000101010101" pitchFamily="18" charset="-127"/>
              </a:rPr>
              <a:t>New script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1134" y="614279"/>
            <a:ext cx="8229600" cy="1143000"/>
          </a:xfrm>
        </p:spPr>
        <p:txBody>
          <a:bodyPr>
            <a:normAutofit/>
          </a:bodyPr>
          <a:lstStyle/>
          <a:p>
            <a:r>
              <a:rPr lang="en-GB" sz="2800" u="sng" dirty="0">
                <a:solidFill>
                  <a:schemeClr val="bg1">
                    <a:lumMod val="65000"/>
                  </a:schemeClr>
                </a:solidFill>
                <a:latin typeface="Batang" panose="02030600000101010101" pitchFamily="18" charset="-127"/>
                <a:ea typeface="Batang" panose="02030600000101010101" pitchFamily="18" charset="-127"/>
              </a:rPr>
              <a:t>Visual story board of final film</a:t>
            </a:r>
          </a:p>
        </p:txBody>
      </p:sp>
      <p:pic>
        <p:nvPicPr>
          <p:cNvPr id="1026" name="Picture 2"/>
          <p:cNvPicPr>
            <a:picLocks noChangeAspect="1" noChangeArrowheads="1"/>
          </p:cNvPicPr>
          <p:nvPr/>
        </p:nvPicPr>
        <p:blipFill>
          <a:blip r:embed="rId3">
            <a:alphaModFix amt="70000"/>
          </a:blip>
          <a:srcRect t="4266"/>
          <a:stretch/>
        </p:blipFill>
        <p:spPr bwMode="auto">
          <a:xfrm>
            <a:off x="6648932" y="2875714"/>
            <a:ext cx="2688133" cy="2053364"/>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a:alphaModFix amt="70000"/>
          </a:blip>
          <a:srcRect/>
          <a:stretch>
            <a:fillRect/>
          </a:stretch>
        </p:blipFill>
        <p:spPr bwMode="auto">
          <a:xfrm>
            <a:off x="2750222" y="1921031"/>
            <a:ext cx="2942192" cy="1909367"/>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a:alphaModFix amt="70000"/>
          </a:blip>
          <a:srcRect/>
          <a:stretch>
            <a:fillRect/>
          </a:stretch>
        </p:blipFill>
        <p:spPr bwMode="auto">
          <a:xfrm>
            <a:off x="4751933" y="3028594"/>
            <a:ext cx="2688133" cy="2420132"/>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a:alphaModFix amt="70000"/>
          </a:blip>
          <a:srcRect/>
          <a:stretch>
            <a:fillRect/>
          </a:stretch>
        </p:blipFill>
        <p:spPr bwMode="auto">
          <a:xfrm>
            <a:off x="2147856" y="3826254"/>
            <a:ext cx="2916725" cy="1909368"/>
          </a:xfrm>
          <a:prstGeom prst="rect">
            <a:avLst/>
          </a:prstGeom>
          <a:noFill/>
          <a:ln w="9525">
            <a:noFill/>
            <a:miter lim="800000"/>
            <a:headEnd/>
            <a:tailEnd/>
          </a:ln>
          <a:effectLst/>
        </p:spPr>
      </p:pic>
      <p:pic>
        <p:nvPicPr>
          <p:cNvPr id="1028" name="Picture 4"/>
          <p:cNvPicPr>
            <a:picLocks noChangeAspect="1" noChangeArrowheads="1"/>
          </p:cNvPicPr>
          <p:nvPr/>
        </p:nvPicPr>
        <p:blipFill>
          <a:blip r:embed="rId7">
            <a:alphaModFix amt="70000"/>
          </a:blip>
          <a:srcRect t="3900"/>
          <a:stretch/>
        </p:blipFill>
        <p:spPr bwMode="auto">
          <a:xfrm>
            <a:off x="5420046" y="1492483"/>
            <a:ext cx="2648842" cy="1654242"/>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C:\Users\Samsung 2022\Documents\gggg.jpg">
            <a:extLst>
              <a:ext uri="{FF2B5EF4-FFF2-40B4-BE49-F238E27FC236}">
                <a16:creationId xmlns:a16="http://schemas.microsoft.com/office/drawing/2014/main" xmlns="" id="{AB04F3F6-EBFF-8A00-6C1B-6A28D04F0984}"/>
              </a:ext>
            </a:extLst>
          </p:cNvPr>
          <p:cNvPicPr>
            <a:picLocks noGrp="1" noChangeAspect="1" noChangeArrowheads="1"/>
          </p:cNvPicPr>
          <p:nvPr>
            <p:ph idx="1"/>
          </p:nvPr>
        </p:nvPicPr>
        <p:blipFill>
          <a:blip r:embed="rId2">
            <a:alphaModFix amt="85000"/>
            <a:extLst>
              <a:ext uri="{BEBA8EAE-BF5A-486C-A8C5-ECC9F3942E4B}">
                <a14:imgProps xmlns:a14="http://schemas.microsoft.com/office/drawing/2010/main" xmlns="">
                  <a14:imgLayer r:embed="rId3">
                    <a14:imgEffect>
                      <a14:backgroundRemoval t="10000" b="99674" l="0" r="99275">
                        <a14:foregroundMark x1="24058" y1="70217" x2="7246" y2="76848"/>
                        <a14:foregroundMark x1="7246" y1="76848" x2="435" y2="90217"/>
                        <a14:foregroundMark x1="435" y1="90217" x2="69275" y2="99457"/>
                        <a14:foregroundMark x1="69275" y1="99457" x2="93333" y2="98587"/>
                        <a14:foregroundMark x1="93333" y1="98587" x2="99710" y2="70978"/>
                        <a14:foregroundMark x1="99710" y1="70978" x2="68696" y2="78913"/>
                        <a14:foregroundMark x1="1884" y1="84130" x2="20580" y2="94239"/>
                        <a14:foregroundMark x1="20580" y1="94239" x2="70000" y2="95870"/>
                        <a14:foregroundMark x1="70000" y1="95870" x2="87971" y2="93370"/>
                        <a14:foregroundMark x1="3333" y1="83587" x2="15942" y2="99674"/>
                        <a14:foregroundMark x1="15942" y1="99674" x2="16087" y2="99674"/>
                        <a14:foregroundMark x1="2609" y1="85761" x2="0" y2="94239"/>
                        <a14:foregroundMark x1="67536" y1="43804" x2="72319" y2="57065"/>
                        <a14:foregroundMark x1="72319" y1="57065" x2="62899" y2="59565"/>
                        <a14:foregroundMark x1="75217" y1="55543" x2="69855" y2="47935"/>
                        <a14:foregroundMark x1="64348" y1="40217" x2="71594" y2="46848"/>
                        <a14:backgroundMark x1="67971" y1="60652" x2="73478" y2="60978"/>
                        <a14:backgroundMark x1="38261" y1="55543" x2="37536" y2="53913"/>
                        <a14:backgroundMark x1="65797" y1="55543" x2="63913" y2="55543"/>
                        <a14:backgroundMark x1="37826" y1="51957" x2="41159" y2="57174"/>
                      </a14:backgroundRemoval>
                    </a14:imgEffect>
                  </a14:imgLayer>
                </a14:imgProps>
              </a:ext>
            </a:extLst>
          </a:blip>
          <a:srcRect r="14385"/>
          <a:stretch/>
        </p:blipFill>
        <p:spPr bwMode="auto">
          <a:xfrm>
            <a:off x="3584981" y="-387191"/>
            <a:ext cx="2457699" cy="3827511"/>
          </a:xfrm>
          <a:prstGeom prst="rect">
            <a:avLst/>
          </a:prstGeom>
          <a:noFill/>
        </p:spPr>
      </p:pic>
      <p:sp>
        <p:nvSpPr>
          <p:cNvPr id="2" name="Title 1"/>
          <p:cNvSpPr>
            <a:spLocks noGrp="1"/>
          </p:cNvSpPr>
          <p:nvPr>
            <p:ph type="title"/>
          </p:nvPr>
        </p:nvSpPr>
        <p:spPr>
          <a:xfrm>
            <a:off x="1890894" y="2693801"/>
            <a:ext cx="1771911" cy="452838"/>
          </a:xfrm>
        </p:spPr>
        <p:txBody>
          <a:bodyPr>
            <a:normAutofit fontScale="90000"/>
          </a:bodyPr>
          <a:lstStyle/>
          <a:p>
            <a:r>
              <a:rPr lang="en-GB" sz="2400" u="sng"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rPr>
              <a:t>Tim Walker </a:t>
            </a:r>
          </a:p>
        </p:txBody>
      </p:sp>
      <p:pic>
        <p:nvPicPr>
          <p:cNvPr id="2056" name="Picture 8" descr="Tim Walker | 即使失去光环，明星们也争相走进他镜头下的奇幻世界_摄影"/>
          <p:cNvPicPr>
            <a:picLocks noChangeAspect="1" noChangeArrowheads="1"/>
          </p:cNvPicPr>
          <p:nvPr/>
        </p:nvPicPr>
        <p:blipFill>
          <a:blip r:embed="rId4" cstate="print">
            <a:alphaModFix amt="85000"/>
          </a:blip>
          <a:srcRect/>
          <a:stretch>
            <a:fillRect/>
          </a:stretch>
        </p:blipFill>
        <p:spPr bwMode="auto">
          <a:xfrm>
            <a:off x="5466942" y="2939676"/>
            <a:ext cx="2645247" cy="3429024"/>
          </a:xfrm>
          <a:prstGeom prst="rect">
            <a:avLst/>
          </a:prstGeom>
          <a:noFill/>
        </p:spPr>
      </p:pic>
      <p:pic>
        <p:nvPicPr>
          <p:cNvPr id="2060" name="Picture 12" descr="600 best Tim Walker images on Pinterest | Tim walker photography, High ..."/>
          <p:cNvPicPr>
            <a:picLocks noChangeAspect="1" noChangeArrowheads="1"/>
          </p:cNvPicPr>
          <p:nvPr/>
        </p:nvPicPr>
        <p:blipFill>
          <a:blip r:embed="rId5">
            <a:alphaModFix amt="85000"/>
          </a:blip>
          <a:srcRect/>
          <a:stretch>
            <a:fillRect/>
          </a:stretch>
        </p:blipFill>
        <p:spPr bwMode="auto">
          <a:xfrm>
            <a:off x="6032952" y="653497"/>
            <a:ext cx="1891689" cy="2575371"/>
          </a:xfrm>
          <a:prstGeom prst="rect">
            <a:avLst/>
          </a:prstGeom>
          <a:noFill/>
        </p:spPr>
      </p:pic>
      <p:pic>
        <p:nvPicPr>
          <p:cNvPr id="2058" name="Picture 10" descr="900+ Inspiration 2 - Tim Walker ideas | tim walker, tim walker ..."/>
          <p:cNvPicPr>
            <a:picLocks noChangeAspect="1" noChangeArrowheads="1"/>
          </p:cNvPicPr>
          <p:nvPr/>
        </p:nvPicPr>
        <p:blipFill>
          <a:blip r:embed="rId6">
            <a:alphaModFix amt="85000"/>
            <a:extLst>
              <a:ext uri="{BEBA8EAE-BF5A-486C-A8C5-ECC9F3942E4B}">
                <a14:imgProps xmlns:a14="http://schemas.microsoft.com/office/drawing/2010/main" xmlns="">
                  <a14:imgLayer r:embed="rId7">
                    <a14:imgEffect>
                      <a14:backgroundRemoval t="4400" b="94649" l="9916" r="92405">
                        <a14:foregroundMark x1="28692" y1="21879" x2="27848" y2="32342"/>
                        <a14:foregroundMark x1="45359" y1="4637" x2="58017" y2="10464"/>
                        <a14:foregroundMark x1="19831" y1="88466" x2="37764" y2="94768"/>
                        <a14:foregroundMark x1="37764" y1="94768" x2="70675" y2="85850"/>
                        <a14:foregroundMark x1="87342" y1="42687" x2="92405" y2="41260"/>
                        <a14:foregroundMark x1="24051" y1="25922" x2="27848" y2="28775"/>
                      </a14:backgroundRemoval>
                    </a14:imgEffect>
                  </a14:imgLayer>
                </a14:imgProps>
              </a:ext>
            </a:extLst>
          </a:blip>
          <a:srcRect/>
          <a:stretch>
            <a:fillRect/>
          </a:stretch>
        </p:blipFill>
        <p:spPr bwMode="auto">
          <a:xfrm>
            <a:off x="6825919" y="1047854"/>
            <a:ext cx="2870633" cy="5093254"/>
          </a:xfrm>
          <a:prstGeom prst="rect">
            <a:avLst/>
          </a:prstGeom>
          <a:noFill/>
        </p:spPr>
      </p:pic>
      <p:pic>
        <p:nvPicPr>
          <p:cNvPr id="20" name="Picture 6" descr="Tim Walker Midjourney style | Andrei Kovalev's Midlibrary 2.0">
            <a:extLst>
              <a:ext uri="{FF2B5EF4-FFF2-40B4-BE49-F238E27FC236}">
                <a16:creationId xmlns:a16="http://schemas.microsoft.com/office/drawing/2014/main" xmlns="" id="{67DD7E98-6675-E51C-16E1-C28F30E4D32B}"/>
              </a:ext>
            </a:extLst>
          </p:cNvPr>
          <p:cNvPicPr>
            <a:picLocks noChangeAspect="1" noChangeArrowheads="1"/>
          </p:cNvPicPr>
          <p:nvPr/>
        </p:nvPicPr>
        <p:blipFill>
          <a:blip r:embed="rId8" cstate="print">
            <a:alphaModFix amt="85000"/>
          </a:blip>
          <a:srcRect/>
          <a:stretch>
            <a:fillRect/>
          </a:stretch>
        </p:blipFill>
        <p:spPr bwMode="auto">
          <a:xfrm>
            <a:off x="2839109" y="3124009"/>
            <a:ext cx="2701913" cy="2701914"/>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Samsung 2022\Documents\hhhhh.jpg"/>
          <p:cNvPicPr>
            <a:picLocks noChangeAspect="1" noChangeArrowheads="1"/>
          </p:cNvPicPr>
          <p:nvPr/>
        </p:nvPicPr>
        <p:blipFill>
          <a:blip r:embed="rId2" cstate="print">
            <a:alphaModFix amt="70000"/>
          </a:blip>
          <a:srcRect/>
          <a:stretch>
            <a:fillRect/>
          </a:stretch>
        </p:blipFill>
        <p:spPr bwMode="auto">
          <a:xfrm>
            <a:off x="5408577" y="3082000"/>
            <a:ext cx="2143140" cy="3214710"/>
          </a:xfrm>
          <a:prstGeom prst="rect">
            <a:avLst/>
          </a:prstGeom>
          <a:noFill/>
        </p:spPr>
      </p:pic>
      <p:pic>
        <p:nvPicPr>
          <p:cNvPr id="3079" name="Picture 7" descr="C:\Users\Samsung 2022\Documents\a.jpeg"/>
          <p:cNvPicPr>
            <a:picLocks noChangeAspect="1" noChangeArrowheads="1"/>
          </p:cNvPicPr>
          <p:nvPr/>
        </p:nvPicPr>
        <p:blipFill>
          <a:blip r:embed="rId3">
            <a:alphaModFix amt="70000"/>
          </a:blip>
          <a:srcRect l="16042" t="3766" r="5354"/>
          <a:stretch>
            <a:fillRect/>
          </a:stretch>
        </p:blipFill>
        <p:spPr bwMode="auto">
          <a:xfrm>
            <a:off x="5703890" y="629388"/>
            <a:ext cx="2876436" cy="3000396"/>
          </a:xfrm>
          <a:prstGeom prst="rect">
            <a:avLst/>
          </a:prstGeom>
          <a:noFill/>
        </p:spPr>
      </p:pic>
      <p:pic>
        <p:nvPicPr>
          <p:cNvPr id="3073" name="Picture 1" descr="C:\Users\Samsung 2022\Documents\mmmmmm.jpg"/>
          <p:cNvPicPr>
            <a:picLocks noGrp="1" noChangeAspect="1" noChangeArrowheads="1"/>
          </p:cNvPicPr>
          <p:nvPr>
            <p:ph idx="1"/>
          </p:nvPr>
        </p:nvPicPr>
        <p:blipFill>
          <a:blip r:embed="rId4" cstate="print">
            <a:alphaModFix amt="70000"/>
          </a:blip>
          <a:srcRect/>
          <a:stretch>
            <a:fillRect/>
          </a:stretch>
        </p:blipFill>
        <p:spPr bwMode="auto">
          <a:xfrm>
            <a:off x="3858523" y="1342699"/>
            <a:ext cx="2286016" cy="3429024"/>
          </a:xfrm>
          <a:prstGeom prst="rect">
            <a:avLst/>
          </a:prstGeom>
          <a:noFill/>
        </p:spPr>
      </p:pic>
      <p:sp>
        <p:nvSpPr>
          <p:cNvPr id="6" name="TextBox 5"/>
          <p:cNvSpPr txBox="1"/>
          <p:nvPr/>
        </p:nvSpPr>
        <p:spPr>
          <a:xfrm>
            <a:off x="4430869" y="907030"/>
            <a:ext cx="2773563" cy="461665"/>
          </a:xfrm>
          <a:prstGeom prst="rect">
            <a:avLst/>
          </a:prstGeom>
          <a:noFill/>
        </p:spPr>
        <p:txBody>
          <a:bodyPr wrap="square" rtlCol="0">
            <a:spAutoFit/>
          </a:bodyPr>
          <a:lstStyle/>
          <a:p>
            <a:r>
              <a:rPr lang="en-GB" sz="2400" u="sng"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rPr>
              <a:t>Guo Pei</a:t>
            </a:r>
          </a:p>
        </p:txBody>
      </p:sp>
      <p:pic>
        <p:nvPicPr>
          <p:cNvPr id="3076" name="Picture 4" descr="C:\Users\Samsung 2022\Documents\eee.jpg"/>
          <p:cNvPicPr>
            <a:picLocks noChangeAspect="1" noChangeArrowheads="1"/>
          </p:cNvPicPr>
          <p:nvPr/>
        </p:nvPicPr>
        <p:blipFill>
          <a:blip r:embed="rId5" cstate="print">
            <a:alphaModFix amt="85000"/>
            <a:extLst>
              <a:ext uri="{BEBA8EAE-BF5A-486C-A8C5-ECC9F3942E4B}">
                <a14:imgProps xmlns:a14="http://schemas.microsoft.com/office/drawing/2010/main" xmlns="">
                  <a14:imgLayer r:embed="rId6">
                    <a14:imgEffect>
                      <a14:backgroundRemoval t="5928" b="90940" l="9732" r="89933">
                        <a14:foregroundMark x1="53188" y1="6935" x2="45302" y2="12975"/>
                        <a14:foregroundMark x1="51846" y1="6040" x2="60570" y2="13535"/>
                        <a14:foregroundMark x1="49664" y1="90940" x2="50168" y2="90940"/>
                      </a14:backgroundRemoval>
                    </a14:imgEffect>
                  </a14:imgLayer>
                </a14:imgProps>
              </a:ext>
            </a:extLst>
          </a:blip>
          <a:srcRect/>
          <a:stretch>
            <a:fillRect/>
          </a:stretch>
        </p:blipFill>
        <p:spPr bwMode="auto">
          <a:xfrm>
            <a:off x="6764350" y="1567751"/>
            <a:ext cx="3366501" cy="5049752"/>
          </a:xfrm>
          <a:prstGeom prst="rect">
            <a:avLst/>
          </a:prstGeom>
          <a:noFill/>
        </p:spPr>
      </p:pic>
      <p:pic>
        <p:nvPicPr>
          <p:cNvPr id="3078" name="Picture 6" descr="56 Guo Pei Fashion ♡ ideas | guo pei, fashion, couture fashion"/>
          <p:cNvPicPr>
            <a:picLocks noChangeAspect="1" noChangeArrowheads="1"/>
          </p:cNvPicPr>
          <p:nvPr/>
        </p:nvPicPr>
        <p:blipFill>
          <a:blip r:embed="rId7">
            <a:alphaModFix amt="85000"/>
            <a:extLst>
              <a:ext uri="{BEBA8EAE-BF5A-486C-A8C5-ECC9F3942E4B}">
                <a14:imgProps xmlns:a14="http://schemas.microsoft.com/office/drawing/2010/main" xmlns="">
                  <a14:imgLayer r:embed="rId8">
                    <a14:imgEffect>
                      <a14:backgroundRemoval t="7192" b="89555" l="633" r="89241">
                        <a14:foregroundMark x1="45359" y1="14555" x2="55274" y2="14041"/>
                        <a14:foregroundMark x1="42405" y1="7534" x2="45781" y2="18322"/>
                        <a14:foregroundMark x1="8228" y1="83904" x2="42194" y2="86815"/>
                        <a14:foregroundMark x1="42194" y1="86815" x2="89451" y2="80993"/>
                        <a14:foregroundMark x1="6962" y1="83048" x2="5240" y2="83514"/>
                        <a14:foregroundMark x1="75527" y1="83048" x2="54852" y2="87329"/>
                        <a14:foregroundMark x1="54852" y1="87329" x2="82911" y2="81849"/>
                        <a14:foregroundMark x1="82911" y1="81849" x2="47257" y2="83048"/>
                        <a14:foregroundMark x1="6962" y1="85788" x2="24895" y2="89555"/>
                        <a14:foregroundMark x1="24895" y1="89555" x2="47679" y2="87842"/>
                        <a14:backgroundMark x1="1899" y1="79110" x2="1266" y2="90240"/>
                        <a14:backgroundMark x1="60127" y1="32705" x2="59916" y2="35788"/>
                        <a14:backgroundMark x1="40084" y1="33733" x2="38819" y2="37671"/>
                      </a14:backgroundRemoval>
                    </a14:imgEffect>
                  </a14:imgLayer>
                </a14:imgProps>
              </a:ext>
            </a:extLst>
          </a:blip>
          <a:srcRect l="-212" t="-1726" r="-1247" b="-191"/>
          <a:stretch/>
        </p:blipFill>
        <p:spPr bwMode="auto">
          <a:xfrm>
            <a:off x="1458605" y="629388"/>
            <a:ext cx="4052175" cy="501495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14245" y="1082672"/>
            <a:ext cx="2786082" cy="461665"/>
          </a:xfrm>
          <a:prstGeom prst="rect">
            <a:avLst/>
          </a:prstGeom>
          <a:noFill/>
        </p:spPr>
        <p:txBody>
          <a:bodyPr wrap="square" rtlCol="0">
            <a:spAutoFit/>
          </a:bodyPr>
          <a:lstStyle/>
          <a:p>
            <a:r>
              <a:rPr lang="en-GB" sz="2400" u="sng" dirty="0">
                <a:solidFill>
                  <a:schemeClr val="bg1">
                    <a:lumMod val="65000"/>
                  </a:schemeClr>
                </a:solidFill>
                <a:latin typeface="Batang" panose="02030600000101010101" pitchFamily="18" charset="-127"/>
                <a:ea typeface="Batang" panose="02030600000101010101" pitchFamily="18" charset="-127"/>
                <a:cs typeface="Arial" panose="020B0604020202020204" pitchFamily="34" charset="0"/>
              </a:rPr>
              <a:t>Harper Bazaar</a:t>
            </a:r>
          </a:p>
        </p:txBody>
      </p:sp>
      <p:grpSp>
        <p:nvGrpSpPr>
          <p:cNvPr id="3" name="Group 2">
            <a:extLst>
              <a:ext uri="{FF2B5EF4-FFF2-40B4-BE49-F238E27FC236}">
                <a16:creationId xmlns:a16="http://schemas.microsoft.com/office/drawing/2014/main" xmlns="" id="{86862E8B-2246-5E29-71E9-0395F3746873}"/>
              </a:ext>
            </a:extLst>
          </p:cNvPr>
          <p:cNvGrpSpPr/>
          <p:nvPr/>
        </p:nvGrpSpPr>
        <p:grpSpPr>
          <a:xfrm>
            <a:off x="3272973" y="503075"/>
            <a:ext cx="7117476" cy="6170099"/>
            <a:chOff x="3866360" y="687901"/>
            <a:chExt cx="7117476" cy="6170099"/>
          </a:xfrm>
        </p:grpSpPr>
        <p:pic>
          <p:nvPicPr>
            <p:cNvPr id="38915" name="Picture 3" descr="C:\Users\Samsung 2022\Documents\ssssssssssssssssssssssssssssssss.jpg"/>
            <p:cNvPicPr>
              <a:picLocks noChangeAspect="1" noChangeArrowheads="1"/>
            </p:cNvPicPr>
            <p:nvPr/>
          </p:nvPicPr>
          <p:blipFill>
            <a:blip r:embed="rId2">
              <a:alphaModFix amt="70000"/>
            </a:blip>
            <a:srcRect/>
            <a:stretch>
              <a:fillRect/>
            </a:stretch>
          </p:blipFill>
          <p:spPr bwMode="auto">
            <a:xfrm>
              <a:off x="5568960" y="1696035"/>
              <a:ext cx="3071834" cy="3726235"/>
            </a:xfrm>
            <a:prstGeom prst="rect">
              <a:avLst/>
            </a:prstGeom>
            <a:noFill/>
          </p:spPr>
        </p:pic>
        <p:pic>
          <p:nvPicPr>
            <p:cNvPr id="1028" name="Picture 4" descr="Ophelie Guillermand | Harper's Bazaar Spain | Spring 2018 Editorial"/>
            <p:cNvPicPr>
              <a:picLocks noChangeAspect="1" noChangeArrowheads="1"/>
            </p:cNvPicPr>
            <p:nvPr/>
          </p:nvPicPr>
          <p:blipFill>
            <a:blip r:embed="rId3">
              <a:alphaModFix amt="70000"/>
            </a:blip>
            <a:srcRect l="13514" t="1850" r="9905" b="7521"/>
            <a:stretch>
              <a:fillRect/>
            </a:stretch>
          </p:blipFill>
          <p:spPr bwMode="auto">
            <a:xfrm>
              <a:off x="3866360" y="687901"/>
              <a:ext cx="2280184" cy="3286148"/>
            </a:xfrm>
            <a:prstGeom prst="rect">
              <a:avLst/>
            </a:prstGeom>
            <a:noFill/>
          </p:spPr>
        </p:pic>
        <p:pic>
          <p:nvPicPr>
            <p:cNvPr id="38916" name="Picture 4" descr="C:\Users\Samsung 2022\Documents\ddd.jpg"/>
            <p:cNvPicPr>
              <a:picLocks noChangeAspect="1" noChangeArrowheads="1"/>
            </p:cNvPicPr>
            <p:nvPr/>
          </p:nvPicPr>
          <p:blipFill>
            <a:blip r:embed="rId4">
              <a:alphaModFix amt="85000"/>
              <a:extLst>
                <a:ext uri="{BEBA8EAE-BF5A-486C-A8C5-ECC9F3942E4B}">
                  <a14:imgProps xmlns:a14="http://schemas.microsoft.com/office/drawing/2010/main" xmlns="">
                    <a14:imgLayer r:embed="rId5">
                      <a14:imgEffect>
                        <a14:backgroundRemoval t="22043" b="90143" l="21429" r="76623">
                          <a14:foregroundMark x1="48268" y1="32258" x2="46537" y2="44265"/>
                          <a14:foregroundMark x1="46537" y1="44265" x2="43506" y2="50538"/>
                          <a14:foregroundMark x1="49351" y1="34050" x2="55628" y2="44803"/>
                          <a14:foregroundMark x1="55628" y1="44803" x2="58009" y2="46416"/>
                          <a14:foregroundMark x1="20130" y1="84588" x2="33550" y2="88889"/>
                          <a14:foregroundMark x1="33550" y1="88889" x2="49351" y2="90143"/>
                          <a14:foregroundMark x1="49351" y1="90143" x2="63203" y2="87455"/>
                          <a14:foregroundMark x1="63203" y1="87455" x2="67100" y2="84588"/>
                          <a14:foregroundMark x1="64286" y1="87993" x2="47619" y2="86559"/>
                        </a14:backgroundRemoval>
                      </a14:imgEffect>
                    </a14:imgLayer>
                  </a14:imgProps>
                </a:ext>
              </a:extLst>
            </a:blip>
            <a:srcRect l="14642" t="13954" r="16265" b="3437"/>
            <a:stretch/>
          </p:blipFill>
          <p:spPr bwMode="auto">
            <a:xfrm>
              <a:off x="7104877" y="1069277"/>
              <a:ext cx="3878959" cy="5601524"/>
            </a:xfrm>
            <a:prstGeom prst="rect">
              <a:avLst/>
            </a:prstGeom>
            <a:noFill/>
          </p:spPr>
        </p:pic>
        <p:pic>
          <p:nvPicPr>
            <p:cNvPr id="1026" name="Picture 2" descr="C:\Users\Samsung 2022\Documents\mm.jpg"/>
            <p:cNvPicPr>
              <a:picLocks noChangeAspect="1" noChangeArrowheads="1"/>
            </p:cNvPicPr>
            <p:nvPr/>
          </p:nvPicPr>
          <p:blipFill>
            <a:blip r:embed="rId6">
              <a:alphaModFix amt="70000"/>
              <a:extLst>
                <a:ext uri="{BEBA8EAE-BF5A-486C-A8C5-ECC9F3942E4B}">
                  <a14:imgProps xmlns:a14="http://schemas.microsoft.com/office/drawing/2010/main" xmlns="">
                    <a14:imgLayer r:embed="rId7">
                      <a14:imgEffect>
                        <a14:backgroundRemoval t="9916" b="90612" l="10000" r="90000">
                          <a14:foregroundMark x1="44106" y1="24144" x2="45875" y2="29958"/>
                          <a14:foregroundMark x1="41125" y1="14346" x2="43214" y2="21212"/>
                          <a14:foregroundMark x1="45176" y1="39763" x2="42250" y2="80802"/>
                          <a14:foregroundMark x1="45875" y1="29958" x2="45405" y2="36548"/>
                          <a14:foregroundMark x1="42250" y1="80802" x2="61750" y2="88080"/>
                          <a14:foregroundMark x1="61750" y1="88080" x2="70500" y2="72996"/>
                          <a14:foregroundMark x1="59915" y1="23509" x2="59625" y2="22152"/>
                          <a14:foregroundMark x1="64766" y1="46190" x2="60602" y2="26720"/>
                          <a14:foregroundMark x1="70500" y1="72996" x2="67072" y2="56971"/>
                          <a14:foregroundMark x1="57692" y1="21261" x2="43375" y2="14662"/>
                          <a14:foregroundMark x1="59625" y1="22152" x2="58540" y2="21652"/>
                          <a14:foregroundMark x1="43375" y1="14662" x2="43375" y2="14662"/>
                          <a14:foregroundMark x1="44875" y1="81751" x2="64750" y2="89557"/>
                          <a14:foregroundMark x1="64750" y1="89557" x2="67500" y2="76688"/>
                          <a14:foregroundMark x1="44500" y1="83333" x2="62000" y2="90612"/>
                          <a14:foregroundMark x1="62000" y1="90612" x2="65875" y2="75211"/>
                          <a14:foregroundMark x1="65875" y1="75211" x2="64875" y2="74473"/>
                          <a14:backgroundMark x1="32500" y1="14346" x2="30625" y2="55591"/>
                          <a14:backgroundMark x1="30625" y1="55591" x2="15500" y2="46730"/>
                          <a14:backgroundMark x1="15500" y1="46730" x2="32500" y2="5485"/>
                          <a14:backgroundMark x1="35125" y1="42827" x2="26875" y2="86814"/>
                          <a14:backgroundMark x1="30625" y1="59916" x2="30250" y2="89662"/>
                          <a14:backgroundMark x1="39250" y1="62131" x2="33625" y2="86498"/>
                          <a14:backgroundMark x1="46000" y1="36498" x2="46375" y2="39662"/>
                          <a14:backgroundMark x1="38125" y1="22890" x2="46375" y2="22574"/>
                          <a14:backgroundMark x1="56250" y1="21941" x2="60000" y2="27004"/>
                          <a14:backgroundMark x1="64875" y1="16878" x2="62625" y2="22574"/>
                          <a14:backgroundMark x1="63000" y1="16561" x2="62625" y2="22257"/>
                          <a14:backgroundMark x1="65625" y1="45992" x2="76125" y2="77532"/>
                          <a14:backgroundMark x1="76125" y1="77532" x2="75750" y2="84599"/>
                        </a14:backgroundRemoval>
                      </a14:imgEffect>
                    </a14:imgLayer>
                  </a14:imgProps>
                </a:ext>
              </a:extLst>
            </a:blip>
            <a:srcRect l="36413" t="8744" r="30012" b="7598"/>
            <a:stretch/>
          </p:blipFill>
          <p:spPr bwMode="auto">
            <a:xfrm>
              <a:off x="5282826" y="2149813"/>
              <a:ext cx="1594629" cy="4708187"/>
            </a:xfrm>
            <a:prstGeom prst="rect">
              <a:avLst/>
            </a:prstGeom>
            <a:noFill/>
          </p:spPr>
        </p:pic>
      </p:gr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38b46950-6030-4ae4-9267-24c00819aad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844432AC3EF7F43A7ADE852A99DA986" ma:contentTypeVersion="15" ma:contentTypeDescription="Create a new document." ma:contentTypeScope="" ma:versionID="41324a1237ea30fdb8c26fd3b1d15f62">
  <xsd:schema xmlns:xsd="http://www.w3.org/2001/XMLSchema" xmlns:xs="http://www.w3.org/2001/XMLSchema" xmlns:p="http://schemas.microsoft.com/office/2006/metadata/properties" xmlns:ns3="38b46950-6030-4ae4-9267-24c00819aad3" xmlns:ns4="6f4d1fe4-b73c-48f3-9e35-9e9e46629e2d" targetNamespace="http://schemas.microsoft.com/office/2006/metadata/properties" ma:root="true" ma:fieldsID="a76ef1c2f6779964c221f36af2e8a69d" ns3:_="" ns4:_="">
    <xsd:import namespace="38b46950-6030-4ae4-9267-24c00819aad3"/>
    <xsd:import namespace="6f4d1fe4-b73c-48f3-9e35-9e9e46629e2d"/>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SystemTags" minOccurs="0"/>
                <xsd:element ref="ns3:MediaServiceLocation" minOccurs="0"/>
                <xsd:element ref="ns3:_activity" minOccurs="0"/>
                <xsd:element ref="ns4:SharedWithUsers" minOccurs="0"/>
                <xsd:element ref="ns4:SharedWithDetails" minOccurs="0"/>
                <xsd:element ref="ns4:SharingHintHash"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b46950-6030-4ae4-9267-24c00819aa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Location" ma:index="17" nillable="true" ma:displayName="Location" ma:indexed="true" ma:internalName="MediaServiceLocation" ma:readOnly="true">
      <xsd:simpleType>
        <xsd:restriction base="dms:Text"/>
      </xsd:simpleType>
    </xsd:element>
    <xsd:element name="_activity" ma:index="18" nillable="true" ma:displayName="_activity" ma:hidden="true" ma:internalName="_activity">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4d1fe4-b73c-48f3-9e35-9e9e46629e2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0FD000-7478-4D72-BAA3-B409996DACCB}">
  <ds:schemaRefs>
    <ds:schemaRef ds:uri="http://schemas.microsoft.com/sharepoint/v3/contenttype/forms"/>
  </ds:schemaRefs>
</ds:datastoreItem>
</file>

<file path=customXml/itemProps2.xml><?xml version="1.0" encoding="utf-8"?>
<ds:datastoreItem xmlns:ds="http://schemas.openxmlformats.org/officeDocument/2006/customXml" ds:itemID="{3B987D73-A843-4A40-8216-D22C32903E2E}">
  <ds:schemaRefs>
    <ds:schemaRef ds:uri="http://schemas.microsoft.com/office/2006/metadata/properties"/>
    <ds:schemaRef ds:uri="http://www.w3.org/2000/xmlns/"/>
    <ds:schemaRef ds:uri="38b46950-6030-4ae4-9267-24c00819aad3"/>
    <ds:schemaRef ds:uri="http://www.w3.org/2001/XMLSchema-instance"/>
    <ds:schemaRef ds:uri="http://schemas.microsoft.com/office/infopath/2007/PartnerControls"/>
  </ds:schemaRefs>
</ds:datastoreItem>
</file>

<file path=customXml/itemProps3.xml><?xml version="1.0" encoding="utf-8"?>
<ds:datastoreItem xmlns:ds="http://schemas.openxmlformats.org/officeDocument/2006/customXml" ds:itemID="{AEA64C13-ABAD-45A7-94DF-229FEF6B0476}">
  <ds:schemaRefs>
    <ds:schemaRef ds:uri="http://schemas.microsoft.com/office/2006/metadata/contentType"/>
    <ds:schemaRef ds:uri="http://schemas.microsoft.com/office/2006/metadata/properties/metaAttributes"/>
    <ds:schemaRef ds:uri="http://www.w3.org/2000/xmlns/"/>
    <ds:schemaRef ds:uri="http://www.w3.org/2001/XMLSchema"/>
    <ds:schemaRef ds:uri="38b46950-6030-4ae4-9267-24c00819aad3"/>
    <ds:schemaRef ds:uri="6f4d1fe4-b73c-48f3-9e35-9e9e46629e2d"/>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382</TotalTime>
  <Words>3401</Words>
  <Application>Microsoft Office PowerPoint</Application>
  <PresentationFormat>Custom</PresentationFormat>
  <Paragraphs>422</Paragraphs>
  <Slides>66</Slides>
  <Notes>51</Notes>
  <HiddenSlides>1</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1_Office Theme</vt:lpstr>
      <vt:lpstr>Slide 1</vt:lpstr>
      <vt:lpstr>Slide 2</vt:lpstr>
      <vt:lpstr>Slide 3</vt:lpstr>
      <vt:lpstr>Slide 4</vt:lpstr>
      <vt:lpstr>Slide 5</vt:lpstr>
      <vt:lpstr>Slide 6</vt:lpstr>
      <vt:lpstr>Tim Walker </vt:lpstr>
      <vt:lpstr>Slide 8</vt:lpstr>
      <vt:lpstr>Slide 9</vt:lpstr>
      <vt:lpstr>Slide 10</vt:lpstr>
      <vt:lpstr>Styling ideas </vt:lpstr>
      <vt:lpstr>Vogue Sebastian Kim's</vt:lpstr>
      <vt:lpstr>Homeless Chic by Kim Je Won</vt:lpstr>
      <vt:lpstr>Sgura for Antidote Magazine  </vt:lpstr>
      <vt:lpstr>Slide 15</vt:lpstr>
      <vt:lpstr>Slide 16</vt:lpstr>
      <vt:lpstr>The Working class and less Privileged</vt:lpstr>
      <vt:lpstr>The Working class</vt:lpstr>
      <vt:lpstr>Middle class</vt:lpstr>
      <vt:lpstr>Middle Class</vt:lpstr>
      <vt:lpstr>The Upper Class</vt:lpstr>
      <vt:lpstr>Upper Class High End clothes </vt:lpstr>
      <vt:lpstr>Poses</vt:lpstr>
      <vt:lpstr>Fashion film</vt:lpstr>
      <vt:lpstr>Caramel Rock  top 3 No.1</vt:lpstr>
      <vt:lpstr>Slide 26</vt:lpstr>
      <vt:lpstr>Slide 27</vt:lpstr>
      <vt:lpstr>What my Fashion Film will be like = Visuals</vt:lpstr>
      <vt:lpstr>Working Class Character Boards</vt:lpstr>
      <vt:lpstr>Working Class  Styling Boards</vt:lpstr>
      <vt:lpstr>Working Class Poses </vt:lpstr>
      <vt:lpstr>Middle Class Character Boards </vt:lpstr>
      <vt:lpstr>Middle Class Styling Boards </vt:lpstr>
      <vt:lpstr>Middle Class Poses </vt:lpstr>
      <vt:lpstr>High End Class Character Boards </vt:lpstr>
      <vt:lpstr>High End Class Poses </vt:lpstr>
      <vt:lpstr>Mood board of Character 2 Successful Female)</vt:lpstr>
      <vt:lpstr>Research Campaign in Dept  Caramel Rock</vt:lpstr>
      <vt:lpstr>Their collaborations</vt:lpstr>
      <vt:lpstr>Another Collaboration</vt:lpstr>
      <vt:lpstr>Act 1 = Programme </vt:lpstr>
      <vt:lpstr>Social Media For Caramel Rock Advert </vt:lpstr>
      <vt:lpstr>Slide 43</vt:lpstr>
      <vt:lpstr>Storyboard 1 (Young change )</vt:lpstr>
      <vt:lpstr>Storyboard 2</vt:lpstr>
      <vt:lpstr>Storyboard 3</vt:lpstr>
      <vt:lpstr>Storyboard 4</vt:lpstr>
      <vt:lpstr>Storyboard 5</vt:lpstr>
      <vt:lpstr>Storyboard 6</vt:lpstr>
      <vt:lpstr>Visual Story Board</vt:lpstr>
      <vt:lpstr>Visual Story Board </vt:lpstr>
      <vt:lpstr>Character profile = A working class </vt:lpstr>
      <vt:lpstr>Character profile = Upper class </vt:lpstr>
      <vt:lpstr>Styling ideas and clothes </vt:lpstr>
      <vt:lpstr>Poses and gestures </vt:lpstr>
      <vt:lpstr>Slide 56</vt:lpstr>
      <vt:lpstr>Makeup and hair </vt:lpstr>
      <vt:lpstr>Final locations / Reason why I’ve changed them </vt:lpstr>
      <vt:lpstr>Final Styling shoots / Reason why I’ve chosen them</vt:lpstr>
      <vt:lpstr>Mood board for your chosen charity and the message </vt:lpstr>
      <vt:lpstr>Mood board for your chosen charity and the message </vt:lpstr>
      <vt:lpstr>Storyboard</vt:lpstr>
      <vt:lpstr>The shoot images behind the scenes </vt:lpstr>
      <vt:lpstr>The old script </vt:lpstr>
      <vt:lpstr>New script </vt:lpstr>
      <vt:lpstr>Visual story board of final film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c:title>
  <dc:creator>Leah Bayes</dc:creator>
  <cp:lastModifiedBy>Samsung 2022</cp:lastModifiedBy>
  <cp:revision>56</cp:revision>
  <dcterms:created xsi:type="dcterms:W3CDTF">2025-04-07T09:49:54Z</dcterms:created>
  <dcterms:modified xsi:type="dcterms:W3CDTF">2025-04-11T12:26:44Z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0x010100A844432AC3EF7F43A7ADE852A99DA986</vt:lpwstr>
  </property>
</Properties>
</file>