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Lst>
  <p:sldSz cx="21599525" cy="2880042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1" autoAdjust="0"/>
    <p:restoredTop sz="94660"/>
  </p:normalViewPr>
  <p:slideViewPr>
    <p:cSldViewPr snapToGrid="0">
      <p:cViewPr>
        <p:scale>
          <a:sx n="68" d="100"/>
          <a:sy n="68" d="100"/>
        </p:scale>
        <p:origin x="222" y="-73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19965" y="4713405"/>
            <a:ext cx="18359596" cy="10026815"/>
          </a:xfrm>
        </p:spPr>
        <p:txBody>
          <a:bodyPr anchor="b"/>
          <a:lstStyle>
            <a:lvl1pPr algn="ctr">
              <a:defRPr sz="14173"/>
            </a:lvl1pPr>
          </a:lstStyle>
          <a:p>
            <a:r>
              <a:rPr lang="en-US"/>
              <a:t>Click to edit Master title style</a:t>
            </a:r>
            <a:endParaRPr lang="en-US" dirty="0"/>
          </a:p>
        </p:txBody>
      </p:sp>
      <p:sp>
        <p:nvSpPr>
          <p:cNvPr id="3" name="Subtitle 2"/>
          <p:cNvSpPr>
            <a:spLocks noGrp="1"/>
          </p:cNvSpPr>
          <p:nvPr>
            <p:ph type="subTitle" idx="1"/>
          </p:nvPr>
        </p:nvSpPr>
        <p:spPr>
          <a:xfrm>
            <a:off x="2699941" y="15126892"/>
            <a:ext cx="16199644" cy="6953434"/>
          </a:xfrm>
        </p:spPr>
        <p:txBody>
          <a:bodyPr/>
          <a:lstStyle>
            <a:lvl1pPr marL="0" indent="0" algn="ctr">
              <a:buNone/>
              <a:defRPr sz="5669"/>
            </a:lvl1pPr>
            <a:lvl2pPr marL="1079998" indent="0" algn="ctr">
              <a:buNone/>
              <a:defRPr sz="4724"/>
            </a:lvl2pPr>
            <a:lvl3pPr marL="2159996" indent="0" algn="ctr">
              <a:buNone/>
              <a:defRPr sz="4252"/>
            </a:lvl3pPr>
            <a:lvl4pPr marL="3239994" indent="0" algn="ctr">
              <a:buNone/>
              <a:defRPr sz="3780"/>
            </a:lvl4pPr>
            <a:lvl5pPr marL="4319991" indent="0" algn="ctr">
              <a:buNone/>
              <a:defRPr sz="3780"/>
            </a:lvl5pPr>
            <a:lvl6pPr marL="5399989" indent="0" algn="ctr">
              <a:buNone/>
              <a:defRPr sz="3780"/>
            </a:lvl6pPr>
            <a:lvl7pPr marL="6479987" indent="0" algn="ctr">
              <a:buNone/>
              <a:defRPr sz="3780"/>
            </a:lvl7pPr>
            <a:lvl8pPr marL="7559985" indent="0" algn="ctr">
              <a:buNone/>
              <a:defRPr sz="3780"/>
            </a:lvl8pPr>
            <a:lvl9pPr marL="8639983" indent="0" algn="ctr">
              <a:buNone/>
              <a:defRPr sz="378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3E9BC6C-592F-4086-A84A-7B71D573055E}" type="datetimeFigureOut">
              <a:rPr lang="en-GB" smtClean="0"/>
              <a:t>26/05/2024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1107F4-156F-45F1-9137-3DAF0095D277}" type="slidenum">
              <a:rPr lang="en-GB" smtClean="0"/>
              <a:t>‹#›</a:t>
            </a:fld>
            <a:endParaRPr lang="en-GB"/>
          </a:p>
        </p:txBody>
      </p:sp>
    </p:spTree>
    <p:extLst>
      <p:ext uri="{BB962C8B-B14F-4D97-AF65-F5344CB8AC3E}">
        <p14:creationId xmlns:p14="http://schemas.microsoft.com/office/powerpoint/2010/main" val="26125265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3E9BC6C-592F-4086-A84A-7B71D573055E}" type="datetimeFigureOut">
              <a:rPr lang="en-GB" smtClean="0"/>
              <a:t>26/05/2024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1107F4-156F-45F1-9137-3DAF0095D277}" type="slidenum">
              <a:rPr lang="en-GB" smtClean="0"/>
              <a:t>‹#›</a:t>
            </a:fld>
            <a:endParaRPr lang="en-GB"/>
          </a:p>
        </p:txBody>
      </p:sp>
    </p:spTree>
    <p:extLst>
      <p:ext uri="{BB962C8B-B14F-4D97-AF65-F5344CB8AC3E}">
        <p14:creationId xmlns:p14="http://schemas.microsoft.com/office/powerpoint/2010/main" val="32482120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457161" y="1533356"/>
            <a:ext cx="4657398" cy="24407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968" y="1533356"/>
            <a:ext cx="13702199" cy="24407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3E9BC6C-592F-4086-A84A-7B71D573055E}" type="datetimeFigureOut">
              <a:rPr lang="en-GB" smtClean="0"/>
              <a:t>26/05/2024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1107F4-156F-45F1-9137-3DAF0095D277}" type="slidenum">
              <a:rPr lang="en-GB" smtClean="0"/>
              <a:t>‹#›</a:t>
            </a:fld>
            <a:endParaRPr lang="en-GB"/>
          </a:p>
        </p:txBody>
      </p:sp>
    </p:spTree>
    <p:extLst>
      <p:ext uri="{BB962C8B-B14F-4D97-AF65-F5344CB8AC3E}">
        <p14:creationId xmlns:p14="http://schemas.microsoft.com/office/powerpoint/2010/main" val="550104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3E9BC6C-592F-4086-A84A-7B71D573055E}" type="datetimeFigureOut">
              <a:rPr lang="en-GB" smtClean="0"/>
              <a:t>26/05/2024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1107F4-156F-45F1-9137-3DAF0095D277}" type="slidenum">
              <a:rPr lang="en-GB" smtClean="0"/>
              <a:t>‹#›</a:t>
            </a:fld>
            <a:endParaRPr lang="en-GB"/>
          </a:p>
        </p:txBody>
      </p:sp>
    </p:spTree>
    <p:extLst>
      <p:ext uri="{BB962C8B-B14F-4D97-AF65-F5344CB8AC3E}">
        <p14:creationId xmlns:p14="http://schemas.microsoft.com/office/powerpoint/2010/main" val="39383053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73719" y="7180114"/>
            <a:ext cx="18629590" cy="11980175"/>
          </a:xfrm>
        </p:spPr>
        <p:txBody>
          <a:bodyPr anchor="b"/>
          <a:lstStyle>
            <a:lvl1pPr>
              <a:defRPr sz="14173"/>
            </a:lvl1pPr>
          </a:lstStyle>
          <a:p>
            <a:r>
              <a:rPr lang="en-US"/>
              <a:t>Click to edit Master title style</a:t>
            </a:r>
            <a:endParaRPr lang="en-US" dirty="0"/>
          </a:p>
        </p:txBody>
      </p:sp>
      <p:sp>
        <p:nvSpPr>
          <p:cNvPr id="3" name="Text Placeholder 2"/>
          <p:cNvSpPr>
            <a:spLocks noGrp="1"/>
          </p:cNvSpPr>
          <p:nvPr>
            <p:ph type="body" idx="1"/>
          </p:nvPr>
        </p:nvSpPr>
        <p:spPr>
          <a:xfrm>
            <a:off x="1473719" y="19273626"/>
            <a:ext cx="18629590" cy="6300091"/>
          </a:xfrm>
        </p:spPr>
        <p:txBody>
          <a:bodyPr/>
          <a:lstStyle>
            <a:lvl1pPr marL="0" indent="0">
              <a:buNone/>
              <a:defRPr sz="5669">
                <a:solidFill>
                  <a:schemeClr val="tx1"/>
                </a:solidFill>
              </a:defRPr>
            </a:lvl1pPr>
            <a:lvl2pPr marL="1079998" indent="0">
              <a:buNone/>
              <a:defRPr sz="4724">
                <a:solidFill>
                  <a:schemeClr val="tx1">
                    <a:tint val="75000"/>
                  </a:schemeClr>
                </a:solidFill>
              </a:defRPr>
            </a:lvl2pPr>
            <a:lvl3pPr marL="2159996" indent="0">
              <a:buNone/>
              <a:defRPr sz="4252">
                <a:solidFill>
                  <a:schemeClr val="tx1">
                    <a:tint val="75000"/>
                  </a:schemeClr>
                </a:solidFill>
              </a:defRPr>
            </a:lvl3pPr>
            <a:lvl4pPr marL="3239994" indent="0">
              <a:buNone/>
              <a:defRPr sz="3780">
                <a:solidFill>
                  <a:schemeClr val="tx1">
                    <a:tint val="75000"/>
                  </a:schemeClr>
                </a:solidFill>
              </a:defRPr>
            </a:lvl4pPr>
            <a:lvl5pPr marL="4319991" indent="0">
              <a:buNone/>
              <a:defRPr sz="3780">
                <a:solidFill>
                  <a:schemeClr val="tx1">
                    <a:tint val="75000"/>
                  </a:schemeClr>
                </a:solidFill>
              </a:defRPr>
            </a:lvl5pPr>
            <a:lvl6pPr marL="5399989" indent="0">
              <a:buNone/>
              <a:defRPr sz="3780">
                <a:solidFill>
                  <a:schemeClr val="tx1">
                    <a:tint val="75000"/>
                  </a:schemeClr>
                </a:solidFill>
              </a:defRPr>
            </a:lvl6pPr>
            <a:lvl7pPr marL="6479987" indent="0">
              <a:buNone/>
              <a:defRPr sz="3780">
                <a:solidFill>
                  <a:schemeClr val="tx1">
                    <a:tint val="75000"/>
                  </a:schemeClr>
                </a:solidFill>
              </a:defRPr>
            </a:lvl7pPr>
            <a:lvl8pPr marL="7559985" indent="0">
              <a:buNone/>
              <a:defRPr sz="3780">
                <a:solidFill>
                  <a:schemeClr val="tx1">
                    <a:tint val="75000"/>
                  </a:schemeClr>
                </a:solidFill>
              </a:defRPr>
            </a:lvl8pPr>
            <a:lvl9pPr marL="8639983" indent="0">
              <a:buNone/>
              <a:defRPr sz="378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3E9BC6C-592F-4086-A84A-7B71D573055E}" type="datetimeFigureOut">
              <a:rPr lang="en-GB" smtClean="0"/>
              <a:t>26/05/2024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1107F4-156F-45F1-9137-3DAF0095D277}" type="slidenum">
              <a:rPr lang="en-GB" smtClean="0"/>
              <a:t>‹#›</a:t>
            </a:fld>
            <a:endParaRPr lang="en-GB"/>
          </a:p>
        </p:txBody>
      </p:sp>
    </p:spTree>
    <p:extLst>
      <p:ext uri="{BB962C8B-B14F-4D97-AF65-F5344CB8AC3E}">
        <p14:creationId xmlns:p14="http://schemas.microsoft.com/office/powerpoint/2010/main" val="1046760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484967" y="7666780"/>
            <a:ext cx="9179798" cy="1827360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0934760" y="7666780"/>
            <a:ext cx="9179798" cy="1827360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3E9BC6C-592F-4086-A84A-7B71D573055E}" type="datetimeFigureOut">
              <a:rPr lang="en-GB" smtClean="0"/>
              <a:t>26/05/2024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B1107F4-156F-45F1-9137-3DAF0095D277}" type="slidenum">
              <a:rPr lang="en-GB" smtClean="0"/>
              <a:t>‹#›</a:t>
            </a:fld>
            <a:endParaRPr lang="en-GB"/>
          </a:p>
        </p:txBody>
      </p:sp>
    </p:spTree>
    <p:extLst>
      <p:ext uri="{BB962C8B-B14F-4D97-AF65-F5344CB8AC3E}">
        <p14:creationId xmlns:p14="http://schemas.microsoft.com/office/powerpoint/2010/main" val="14205448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87781" y="1533362"/>
            <a:ext cx="18629590" cy="556675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87783" y="7060106"/>
            <a:ext cx="9137610" cy="3460049"/>
          </a:xfrm>
        </p:spPr>
        <p:txBody>
          <a:bodyPr anchor="b"/>
          <a:lstStyle>
            <a:lvl1pPr marL="0" indent="0">
              <a:buNone/>
              <a:defRPr sz="5669" b="1"/>
            </a:lvl1pPr>
            <a:lvl2pPr marL="1079998" indent="0">
              <a:buNone/>
              <a:defRPr sz="4724" b="1"/>
            </a:lvl2pPr>
            <a:lvl3pPr marL="2159996" indent="0">
              <a:buNone/>
              <a:defRPr sz="4252" b="1"/>
            </a:lvl3pPr>
            <a:lvl4pPr marL="3239994" indent="0">
              <a:buNone/>
              <a:defRPr sz="3780" b="1"/>
            </a:lvl4pPr>
            <a:lvl5pPr marL="4319991" indent="0">
              <a:buNone/>
              <a:defRPr sz="3780" b="1"/>
            </a:lvl5pPr>
            <a:lvl6pPr marL="5399989" indent="0">
              <a:buNone/>
              <a:defRPr sz="3780" b="1"/>
            </a:lvl6pPr>
            <a:lvl7pPr marL="6479987" indent="0">
              <a:buNone/>
              <a:defRPr sz="3780" b="1"/>
            </a:lvl7pPr>
            <a:lvl8pPr marL="7559985" indent="0">
              <a:buNone/>
              <a:defRPr sz="3780" b="1"/>
            </a:lvl8pPr>
            <a:lvl9pPr marL="8639983" indent="0">
              <a:buNone/>
              <a:defRPr sz="3780" b="1"/>
            </a:lvl9pPr>
          </a:lstStyle>
          <a:p>
            <a:pPr lvl="0"/>
            <a:r>
              <a:rPr lang="en-US"/>
              <a:t>Click to edit Master text styles</a:t>
            </a:r>
          </a:p>
        </p:txBody>
      </p:sp>
      <p:sp>
        <p:nvSpPr>
          <p:cNvPr id="4" name="Content Placeholder 3"/>
          <p:cNvSpPr>
            <a:spLocks noGrp="1"/>
          </p:cNvSpPr>
          <p:nvPr>
            <p:ph sz="half" idx="2"/>
          </p:nvPr>
        </p:nvSpPr>
        <p:spPr>
          <a:xfrm>
            <a:off x="1487783" y="10520155"/>
            <a:ext cx="9137610" cy="1547356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0934761" y="7060106"/>
            <a:ext cx="9182611" cy="3460049"/>
          </a:xfrm>
        </p:spPr>
        <p:txBody>
          <a:bodyPr anchor="b"/>
          <a:lstStyle>
            <a:lvl1pPr marL="0" indent="0">
              <a:buNone/>
              <a:defRPr sz="5669" b="1"/>
            </a:lvl1pPr>
            <a:lvl2pPr marL="1079998" indent="0">
              <a:buNone/>
              <a:defRPr sz="4724" b="1"/>
            </a:lvl2pPr>
            <a:lvl3pPr marL="2159996" indent="0">
              <a:buNone/>
              <a:defRPr sz="4252" b="1"/>
            </a:lvl3pPr>
            <a:lvl4pPr marL="3239994" indent="0">
              <a:buNone/>
              <a:defRPr sz="3780" b="1"/>
            </a:lvl4pPr>
            <a:lvl5pPr marL="4319991" indent="0">
              <a:buNone/>
              <a:defRPr sz="3780" b="1"/>
            </a:lvl5pPr>
            <a:lvl6pPr marL="5399989" indent="0">
              <a:buNone/>
              <a:defRPr sz="3780" b="1"/>
            </a:lvl6pPr>
            <a:lvl7pPr marL="6479987" indent="0">
              <a:buNone/>
              <a:defRPr sz="3780" b="1"/>
            </a:lvl7pPr>
            <a:lvl8pPr marL="7559985" indent="0">
              <a:buNone/>
              <a:defRPr sz="3780" b="1"/>
            </a:lvl8pPr>
            <a:lvl9pPr marL="8639983" indent="0">
              <a:buNone/>
              <a:defRPr sz="3780" b="1"/>
            </a:lvl9pPr>
          </a:lstStyle>
          <a:p>
            <a:pPr lvl="0"/>
            <a:r>
              <a:rPr lang="en-US"/>
              <a:t>Click to edit Master text styles</a:t>
            </a:r>
          </a:p>
        </p:txBody>
      </p:sp>
      <p:sp>
        <p:nvSpPr>
          <p:cNvPr id="6" name="Content Placeholder 5"/>
          <p:cNvSpPr>
            <a:spLocks noGrp="1"/>
          </p:cNvSpPr>
          <p:nvPr>
            <p:ph sz="quarter" idx="4"/>
          </p:nvPr>
        </p:nvSpPr>
        <p:spPr>
          <a:xfrm>
            <a:off x="10934761" y="10520155"/>
            <a:ext cx="9182611" cy="1547356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3E9BC6C-592F-4086-A84A-7B71D573055E}" type="datetimeFigureOut">
              <a:rPr lang="en-GB" smtClean="0"/>
              <a:t>26/05/2024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B1107F4-156F-45F1-9137-3DAF0095D277}" type="slidenum">
              <a:rPr lang="en-GB" smtClean="0"/>
              <a:t>‹#›</a:t>
            </a:fld>
            <a:endParaRPr lang="en-GB"/>
          </a:p>
        </p:txBody>
      </p:sp>
    </p:spTree>
    <p:extLst>
      <p:ext uri="{BB962C8B-B14F-4D97-AF65-F5344CB8AC3E}">
        <p14:creationId xmlns:p14="http://schemas.microsoft.com/office/powerpoint/2010/main" val="17697560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3E9BC6C-592F-4086-A84A-7B71D573055E}" type="datetimeFigureOut">
              <a:rPr lang="en-GB" smtClean="0"/>
              <a:t>26/05/2024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B1107F4-156F-45F1-9137-3DAF0095D277}" type="slidenum">
              <a:rPr lang="en-GB" smtClean="0"/>
              <a:t>‹#›</a:t>
            </a:fld>
            <a:endParaRPr lang="en-GB"/>
          </a:p>
        </p:txBody>
      </p:sp>
    </p:spTree>
    <p:extLst>
      <p:ext uri="{BB962C8B-B14F-4D97-AF65-F5344CB8AC3E}">
        <p14:creationId xmlns:p14="http://schemas.microsoft.com/office/powerpoint/2010/main" val="19977119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E9BC6C-592F-4086-A84A-7B71D573055E}" type="datetimeFigureOut">
              <a:rPr lang="en-GB" smtClean="0"/>
              <a:t>26/05/2024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B1107F4-156F-45F1-9137-3DAF0095D277}" type="slidenum">
              <a:rPr lang="en-GB" smtClean="0"/>
              <a:t>‹#›</a:t>
            </a:fld>
            <a:endParaRPr lang="en-GB"/>
          </a:p>
        </p:txBody>
      </p:sp>
    </p:spTree>
    <p:extLst>
      <p:ext uri="{BB962C8B-B14F-4D97-AF65-F5344CB8AC3E}">
        <p14:creationId xmlns:p14="http://schemas.microsoft.com/office/powerpoint/2010/main" val="30890523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7781" y="1920028"/>
            <a:ext cx="6966409" cy="6720099"/>
          </a:xfrm>
        </p:spPr>
        <p:txBody>
          <a:bodyPr anchor="b"/>
          <a:lstStyle>
            <a:lvl1pPr>
              <a:defRPr sz="7559"/>
            </a:lvl1pPr>
          </a:lstStyle>
          <a:p>
            <a:r>
              <a:rPr lang="en-US"/>
              <a:t>Click to edit Master title style</a:t>
            </a:r>
            <a:endParaRPr lang="en-US" dirty="0"/>
          </a:p>
        </p:txBody>
      </p:sp>
      <p:sp>
        <p:nvSpPr>
          <p:cNvPr id="3" name="Content Placeholder 2"/>
          <p:cNvSpPr>
            <a:spLocks noGrp="1"/>
          </p:cNvSpPr>
          <p:nvPr>
            <p:ph idx="1"/>
          </p:nvPr>
        </p:nvSpPr>
        <p:spPr>
          <a:xfrm>
            <a:off x="9182611" y="4146734"/>
            <a:ext cx="10934760" cy="20466969"/>
          </a:xfrm>
        </p:spPr>
        <p:txBody>
          <a:bodyPr/>
          <a:lstStyle>
            <a:lvl1pPr>
              <a:defRPr sz="7559"/>
            </a:lvl1pPr>
            <a:lvl2pPr>
              <a:defRPr sz="6614"/>
            </a:lvl2pPr>
            <a:lvl3pPr>
              <a:defRPr sz="5669"/>
            </a:lvl3pPr>
            <a:lvl4pPr>
              <a:defRPr sz="4724"/>
            </a:lvl4pPr>
            <a:lvl5pPr>
              <a:defRPr sz="4724"/>
            </a:lvl5pPr>
            <a:lvl6pPr>
              <a:defRPr sz="4724"/>
            </a:lvl6pPr>
            <a:lvl7pPr>
              <a:defRPr sz="4724"/>
            </a:lvl7pPr>
            <a:lvl8pPr>
              <a:defRPr sz="4724"/>
            </a:lvl8pPr>
            <a:lvl9pPr>
              <a:defRPr sz="472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7781" y="8640127"/>
            <a:ext cx="6966409" cy="16006905"/>
          </a:xfrm>
        </p:spPr>
        <p:txBody>
          <a:bodyPr/>
          <a:lstStyle>
            <a:lvl1pPr marL="0" indent="0">
              <a:buNone/>
              <a:defRPr sz="3780"/>
            </a:lvl1pPr>
            <a:lvl2pPr marL="1079998" indent="0">
              <a:buNone/>
              <a:defRPr sz="3307"/>
            </a:lvl2pPr>
            <a:lvl3pPr marL="2159996" indent="0">
              <a:buNone/>
              <a:defRPr sz="2835"/>
            </a:lvl3pPr>
            <a:lvl4pPr marL="3239994" indent="0">
              <a:buNone/>
              <a:defRPr sz="2362"/>
            </a:lvl4pPr>
            <a:lvl5pPr marL="4319991" indent="0">
              <a:buNone/>
              <a:defRPr sz="2362"/>
            </a:lvl5pPr>
            <a:lvl6pPr marL="5399989" indent="0">
              <a:buNone/>
              <a:defRPr sz="2362"/>
            </a:lvl6pPr>
            <a:lvl7pPr marL="6479987" indent="0">
              <a:buNone/>
              <a:defRPr sz="2362"/>
            </a:lvl7pPr>
            <a:lvl8pPr marL="7559985" indent="0">
              <a:buNone/>
              <a:defRPr sz="2362"/>
            </a:lvl8pPr>
            <a:lvl9pPr marL="8639983" indent="0">
              <a:buNone/>
              <a:defRPr sz="2362"/>
            </a:lvl9pPr>
          </a:lstStyle>
          <a:p>
            <a:pPr lvl="0"/>
            <a:r>
              <a:rPr lang="en-US"/>
              <a:t>Click to edit Master text styles</a:t>
            </a:r>
          </a:p>
        </p:txBody>
      </p:sp>
      <p:sp>
        <p:nvSpPr>
          <p:cNvPr id="5" name="Date Placeholder 4"/>
          <p:cNvSpPr>
            <a:spLocks noGrp="1"/>
          </p:cNvSpPr>
          <p:nvPr>
            <p:ph type="dt" sz="half" idx="10"/>
          </p:nvPr>
        </p:nvSpPr>
        <p:spPr/>
        <p:txBody>
          <a:bodyPr/>
          <a:lstStyle/>
          <a:p>
            <a:fld id="{43E9BC6C-592F-4086-A84A-7B71D573055E}" type="datetimeFigureOut">
              <a:rPr lang="en-GB" smtClean="0"/>
              <a:t>26/05/2024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B1107F4-156F-45F1-9137-3DAF0095D277}" type="slidenum">
              <a:rPr lang="en-GB" smtClean="0"/>
              <a:t>‹#›</a:t>
            </a:fld>
            <a:endParaRPr lang="en-GB"/>
          </a:p>
        </p:txBody>
      </p:sp>
    </p:spTree>
    <p:extLst>
      <p:ext uri="{BB962C8B-B14F-4D97-AF65-F5344CB8AC3E}">
        <p14:creationId xmlns:p14="http://schemas.microsoft.com/office/powerpoint/2010/main" val="25042655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7781" y="1920028"/>
            <a:ext cx="6966409" cy="6720099"/>
          </a:xfrm>
        </p:spPr>
        <p:txBody>
          <a:bodyPr anchor="b"/>
          <a:lstStyle>
            <a:lvl1pPr>
              <a:defRPr sz="7559"/>
            </a:lvl1pPr>
          </a:lstStyle>
          <a:p>
            <a:r>
              <a:rPr lang="en-US"/>
              <a:t>Click to edit Master title style</a:t>
            </a:r>
            <a:endParaRPr lang="en-US" dirty="0"/>
          </a:p>
        </p:txBody>
      </p:sp>
      <p:sp>
        <p:nvSpPr>
          <p:cNvPr id="3" name="Picture Placeholder 2"/>
          <p:cNvSpPr>
            <a:spLocks noGrp="1" noChangeAspect="1"/>
          </p:cNvSpPr>
          <p:nvPr>
            <p:ph type="pic" idx="1"/>
          </p:nvPr>
        </p:nvSpPr>
        <p:spPr>
          <a:xfrm>
            <a:off x="9182611" y="4146734"/>
            <a:ext cx="10934760" cy="20466969"/>
          </a:xfrm>
        </p:spPr>
        <p:txBody>
          <a:bodyPr anchor="t"/>
          <a:lstStyle>
            <a:lvl1pPr marL="0" indent="0">
              <a:buNone/>
              <a:defRPr sz="7559"/>
            </a:lvl1pPr>
            <a:lvl2pPr marL="1079998" indent="0">
              <a:buNone/>
              <a:defRPr sz="6614"/>
            </a:lvl2pPr>
            <a:lvl3pPr marL="2159996" indent="0">
              <a:buNone/>
              <a:defRPr sz="5669"/>
            </a:lvl3pPr>
            <a:lvl4pPr marL="3239994" indent="0">
              <a:buNone/>
              <a:defRPr sz="4724"/>
            </a:lvl4pPr>
            <a:lvl5pPr marL="4319991" indent="0">
              <a:buNone/>
              <a:defRPr sz="4724"/>
            </a:lvl5pPr>
            <a:lvl6pPr marL="5399989" indent="0">
              <a:buNone/>
              <a:defRPr sz="4724"/>
            </a:lvl6pPr>
            <a:lvl7pPr marL="6479987" indent="0">
              <a:buNone/>
              <a:defRPr sz="4724"/>
            </a:lvl7pPr>
            <a:lvl8pPr marL="7559985" indent="0">
              <a:buNone/>
              <a:defRPr sz="4724"/>
            </a:lvl8pPr>
            <a:lvl9pPr marL="8639983" indent="0">
              <a:buNone/>
              <a:defRPr sz="4724"/>
            </a:lvl9pPr>
          </a:lstStyle>
          <a:p>
            <a:r>
              <a:rPr lang="en-US"/>
              <a:t>Click icon to add picture</a:t>
            </a:r>
            <a:endParaRPr lang="en-US" dirty="0"/>
          </a:p>
        </p:txBody>
      </p:sp>
      <p:sp>
        <p:nvSpPr>
          <p:cNvPr id="4" name="Text Placeholder 3"/>
          <p:cNvSpPr>
            <a:spLocks noGrp="1"/>
          </p:cNvSpPr>
          <p:nvPr>
            <p:ph type="body" sz="half" idx="2"/>
          </p:nvPr>
        </p:nvSpPr>
        <p:spPr>
          <a:xfrm>
            <a:off x="1487781" y="8640127"/>
            <a:ext cx="6966409" cy="16006905"/>
          </a:xfrm>
        </p:spPr>
        <p:txBody>
          <a:bodyPr/>
          <a:lstStyle>
            <a:lvl1pPr marL="0" indent="0">
              <a:buNone/>
              <a:defRPr sz="3780"/>
            </a:lvl1pPr>
            <a:lvl2pPr marL="1079998" indent="0">
              <a:buNone/>
              <a:defRPr sz="3307"/>
            </a:lvl2pPr>
            <a:lvl3pPr marL="2159996" indent="0">
              <a:buNone/>
              <a:defRPr sz="2835"/>
            </a:lvl3pPr>
            <a:lvl4pPr marL="3239994" indent="0">
              <a:buNone/>
              <a:defRPr sz="2362"/>
            </a:lvl4pPr>
            <a:lvl5pPr marL="4319991" indent="0">
              <a:buNone/>
              <a:defRPr sz="2362"/>
            </a:lvl5pPr>
            <a:lvl6pPr marL="5399989" indent="0">
              <a:buNone/>
              <a:defRPr sz="2362"/>
            </a:lvl6pPr>
            <a:lvl7pPr marL="6479987" indent="0">
              <a:buNone/>
              <a:defRPr sz="2362"/>
            </a:lvl7pPr>
            <a:lvl8pPr marL="7559985" indent="0">
              <a:buNone/>
              <a:defRPr sz="2362"/>
            </a:lvl8pPr>
            <a:lvl9pPr marL="8639983" indent="0">
              <a:buNone/>
              <a:defRPr sz="2362"/>
            </a:lvl9pPr>
          </a:lstStyle>
          <a:p>
            <a:pPr lvl="0"/>
            <a:r>
              <a:rPr lang="en-US"/>
              <a:t>Click to edit Master text styles</a:t>
            </a:r>
          </a:p>
        </p:txBody>
      </p:sp>
      <p:sp>
        <p:nvSpPr>
          <p:cNvPr id="5" name="Date Placeholder 4"/>
          <p:cNvSpPr>
            <a:spLocks noGrp="1"/>
          </p:cNvSpPr>
          <p:nvPr>
            <p:ph type="dt" sz="half" idx="10"/>
          </p:nvPr>
        </p:nvSpPr>
        <p:spPr/>
        <p:txBody>
          <a:bodyPr/>
          <a:lstStyle/>
          <a:p>
            <a:fld id="{43E9BC6C-592F-4086-A84A-7B71D573055E}" type="datetimeFigureOut">
              <a:rPr lang="en-GB" smtClean="0"/>
              <a:t>26/05/2024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B1107F4-156F-45F1-9137-3DAF0095D277}" type="slidenum">
              <a:rPr lang="en-GB" smtClean="0"/>
              <a:t>‹#›</a:t>
            </a:fld>
            <a:endParaRPr lang="en-GB"/>
          </a:p>
        </p:txBody>
      </p:sp>
    </p:spTree>
    <p:extLst>
      <p:ext uri="{BB962C8B-B14F-4D97-AF65-F5344CB8AC3E}">
        <p14:creationId xmlns:p14="http://schemas.microsoft.com/office/powerpoint/2010/main" val="1403972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84968" y="1533362"/>
            <a:ext cx="18629590" cy="556675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968" y="7666780"/>
            <a:ext cx="18629590" cy="1827360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484967" y="26693734"/>
            <a:ext cx="4859893" cy="1533356"/>
          </a:xfrm>
          <a:prstGeom prst="rect">
            <a:avLst/>
          </a:prstGeom>
        </p:spPr>
        <p:txBody>
          <a:bodyPr vert="horz" lIns="91440" tIns="45720" rIns="91440" bIns="45720" rtlCol="0" anchor="ctr"/>
          <a:lstStyle>
            <a:lvl1pPr algn="l">
              <a:defRPr sz="2835">
                <a:solidFill>
                  <a:schemeClr val="tx1">
                    <a:tint val="75000"/>
                  </a:schemeClr>
                </a:solidFill>
              </a:defRPr>
            </a:lvl1pPr>
          </a:lstStyle>
          <a:p>
            <a:fld id="{43E9BC6C-592F-4086-A84A-7B71D573055E}" type="datetimeFigureOut">
              <a:rPr lang="en-GB" smtClean="0"/>
              <a:t>26/05/2024</a:t>
            </a:fld>
            <a:endParaRPr lang="en-GB"/>
          </a:p>
        </p:txBody>
      </p:sp>
      <p:sp>
        <p:nvSpPr>
          <p:cNvPr id="5" name="Footer Placeholder 4"/>
          <p:cNvSpPr>
            <a:spLocks noGrp="1"/>
          </p:cNvSpPr>
          <p:nvPr>
            <p:ph type="ftr" sz="quarter" idx="3"/>
          </p:nvPr>
        </p:nvSpPr>
        <p:spPr>
          <a:xfrm>
            <a:off x="7154843" y="26693734"/>
            <a:ext cx="7289840" cy="1533356"/>
          </a:xfrm>
          <a:prstGeom prst="rect">
            <a:avLst/>
          </a:prstGeom>
        </p:spPr>
        <p:txBody>
          <a:bodyPr vert="horz" lIns="91440" tIns="45720" rIns="91440" bIns="45720" rtlCol="0" anchor="ctr"/>
          <a:lstStyle>
            <a:lvl1pPr algn="ctr">
              <a:defRPr sz="2835">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15254665" y="26693734"/>
            <a:ext cx="4859893" cy="1533356"/>
          </a:xfrm>
          <a:prstGeom prst="rect">
            <a:avLst/>
          </a:prstGeom>
        </p:spPr>
        <p:txBody>
          <a:bodyPr vert="horz" lIns="91440" tIns="45720" rIns="91440" bIns="45720" rtlCol="0" anchor="ctr"/>
          <a:lstStyle>
            <a:lvl1pPr algn="r">
              <a:defRPr sz="2835">
                <a:solidFill>
                  <a:schemeClr val="tx1">
                    <a:tint val="75000"/>
                  </a:schemeClr>
                </a:solidFill>
              </a:defRPr>
            </a:lvl1pPr>
          </a:lstStyle>
          <a:p>
            <a:fld id="{7B1107F4-156F-45F1-9137-3DAF0095D277}" type="slidenum">
              <a:rPr lang="en-GB" smtClean="0"/>
              <a:t>‹#›</a:t>
            </a:fld>
            <a:endParaRPr lang="en-GB"/>
          </a:p>
        </p:txBody>
      </p:sp>
    </p:spTree>
    <p:extLst>
      <p:ext uri="{BB962C8B-B14F-4D97-AF65-F5344CB8AC3E}">
        <p14:creationId xmlns:p14="http://schemas.microsoft.com/office/powerpoint/2010/main" val="296692598"/>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2159996" rtl="0" eaLnBrk="1" latinLnBrk="0" hangingPunct="1">
        <a:lnSpc>
          <a:spcPct val="90000"/>
        </a:lnSpc>
        <a:spcBef>
          <a:spcPct val="0"/>
        </a:spcBef>
        <a:buNone/>
        <a:defRPr sz="10394" kern="1200">
          <a:solidFill>
            <a:schemeClr val="tx1"/>
          </a:solidFill>
          <a:latin typeface="+mj-lt"/>
          <a:ea typeface="+mj-ea"/>
          <a:cs typeface="+mj-cs"/>
        </a:defRPr>
      </a:lvl1pPr>
    </p:titleStyle>
    <p:bodyStyle>
      <a:lvl1pPr marL="539999" indent="-539999" algn="l" defTabSz="2159996" rtl="0" eaLnBrk="1" latinLnBrk="0" hangingPunct="1">
        <a:lnSpc>
          <a:spcPct val="90000"/>
        </a:lnSpc>
        <a:spcBef>
          <a:spcPts val="2362"/>
        </a:spcBef>
        <a:buFont typeface="Arial" panose="020B0604020202020204" pitchFamily="34" charset="0"/>
        <a:buChar char="•"/>
        <a:defRPr sz="6614" kern="1200">
          <a:solidFill>
            <a:schemeClr val="tx1"/>
          </a:solidFill>
          <a:latin typeface="+mn-lt"/>
          <a:ea typeface="+mn-ea"/>
          <a:cs typeface="+mn-cs"/>
        </a:defRPr>
      </a:lvl1pPr>
      <a:lvl2pPr marL="1619997" indent="-539999" algn="l" defTabSz="2159996" rtl="0" eaLnBrk="1" latinLnBrk="0" hangingPunct="1">
        <a:lnSpc>
          <a:spcPct val="90000"/>
        </a:lnSpc>
        <a:spcBef>
          <a:spcPts val="1181"/>
        </a:spcBef>
        <a:buFont typeface="Arial" panose="020B0604020202020204" pitchFamily="34" charset="0"/>
        <a:buChar char="•"/>
        <a:defRPr sz="5669" kern="1200">
          <a:solidFill>
            <a:schemeClr val="tx1"/>
          </a:solidFill>
          <a:latin typeface="+mn-lt"/>
          <a:ea typeface="+mn-ea"/>
          <a:cs typeface="+mn-cs"/>
        </a:defRPr>
      </a:lvl2pPr>
      <a:lvl3pPr marL="2699995" indent="-539999" algn="l" defTabSz="2159996" rtl="0" eaLnBrk="1" latinLnBrk="0" hangingPunct="1">
        <a:lnSpc>
          <a:spcPct val="90000"/>
        </a:lnSpc>
        <a:spcBef>
          <a:spcPts val="1181"/>
        </a:spcBef>
        <a:buFont typeface="Arial" panose="020B0604020202020204" pitchFamily="34" charset="0"/>
        <a:buChar char="•"/>
        <a:defRPr sz="4724" kern="1200">
          <a:solidFill>
            <a:schemeClr val="tx1"/>
          </a:solidFill>
          <a:latin typeface="+mn-lt"/>
          <a:ea typeface="+mn-ea"/>
          <a:cs typeface="+mn-cs"/>
        </a:defRPr>
      </a:lvl3pPr>
      <a:lvl4pPr marL="3779992" indent="-539999" algn="l" defTabSz="2159996" rtl="0" eaLnBrk="1" latinLnBrk="0" hangingPunct="1">
        <a:lnSpc>
          <a:spcPct val="90000"/>
        </a:lnSpc>
        <a:spcBef>
          <a:spcPts val="1181"/>
        </a:spcBef>
        <a:buFont typeface="Arial" panose="020B0604020202020204" pitchFamily="34" charset="0"/>
        <a:buChar char="•"/>
        <a:defRPr sz="4252" kern="1200">
          <a:solidFill>
            <a:schemeClr val="tx1"/>
          </a:solidFill>
          <a:latin typeface="+mn-lt"/>
          <a:ea typeface="+mn-ea"/>
          <a:cs typeface="+mn-cs"/>
        </a:defRPr>
      </a:lvl4pPr>
      <a:lvl5pPr marL="4859990" indent="-539999" algn="l" defTabSz="2159996" rtl="0" eaLnBrk="1" latinLnBrk="0" hangingPunct="1">
        <a:lnSpc>
          <a:spcPct val="90000"/>
        </a:lnSpc>
        <a:spcBef>
          <a:spcPts val="1181"/>
        </a:spcBef>
        <a:buFont typeface="Arial" panose="020B0604020202020204" pitchFamily="34" charset="0"/>
        <a:buChar char="•"/>
        <a:defRPr sz="4252" kern="1200">
          <a:solidFill>
            <a:schemeClr val="tx1"/>
          </a:solidFill>
          <a:latin typeface="+mn-lt"/>
          <a:ea typeface="+mn-ea"/>
          <a:cs typeface="+mn-cs"/>
        </a:defRPr>
      </a:lvl5pPr>
      <a:lvl6pPr marL="5939988" indent="-539999" algn="l" defTabSz="2159996" rtl="0" eaLnBrk="1" latinLnBrk="0" hangingPunct="1">
        <a:lnSpc>
          <a:spcPct val="90000"/>
        </a:lnSpc>
        <a:spcBef>
          <a:spcPts val="1181"/>
        </a:spcBef>
        <a:buFont typeface="Arial" panose="020B0604020202020204" pitchFamily="34" charset="0"/>
        <a:buChar char="•"/>
        <a:defRPr sz="4252" kern="1200">
          <a:solidFill>
            <a:schemeClr val="tx1"/>
          </a:solidFill>
          <a:latin typeface="+mn-lt"/>
          <a:ea typeface="+mn-ea"/>
          <a:cs typeface="+mn-cs"/>
        </a:defRPr>
      </a:lvl6pPr>
      <a:lvl7pPr marL="7019986" indent="-539999" algn="l" defTabSz="2159996" rtl="0" eaLnBrk="1" latinLnBrk="0" hangingPunct="1">
        <a:lnSpc>
          <a:spcPct val="90000"/>
        </a:lnSpc>
        <a:spcBef>
          <a:spcPts val="1181"/>
        </a:spcBef>
        <a:buFont typeface="Arial" panose="020B0604020202020204" pitchFamily="34" charset="0"/>
        <a:buChar char="•"/>
        <a:defRPr sz="4252" kern="1200">
          <a:solidFill>
            <a:schemeClr val="tx1"/>
          </a:solidFill>
          <a:latin typeface="+mn-lt"/>
          <a:ea typeface="+mn-ea"/>
          <a:cs typeface="+mn-cs"/>
        </a:defRPr>
      </a:lvl7pPr>
      <a:lvl8pPr marL="8099984" indent="-539999" algn="l" defTabSz="2159996" rtl="0" eaLnBrk="1" latinLnBrk="0" hangingPunct="1">
        <a:lnSpc>
          <a:spcPct val="90000"/>
        </a:lnSpc>
        <a:spcBef>
          <a:spcPts val="1181"/>
        </a:spcBef>
        <a:buFont typeface="Arial" panose="020B0604020202020204" pitchFamily="34" charset="0"/>
        <a:buChar char="•"/>
        <a:defRPr sz="4252" kern="1200">
          <a:solidFill>
            <a:schemeClr val="tx1"/>
          </a:solidFill>
          <a:latin typeface="+mn-lt"/>
          <a:ea typeface="+mn-ea"/>
          <a:cs typeface="+mn-cs"/>
        </a:defRPr>
      </a:lvl8pPr>
      <a:lvl9pPr marL="9179982" indent="-539999" algn="l" defTabSz="2159996" rtl="0" eaLnBrk="1" latinLnBrk="0" hangingPunct="1">
        <a:lnSpc>
          <a:spcPct val="90000"/>
        </a:lnSpc>
        <a:spcBef>
          <a:spcPts val="1181"/>
        </a:spcBef>
        <a:buFont typeface="Arial" panose="020B0604020202020204" pitchFamily="34" charset="0"/>
        <a:buChar char="•"/>
        <a:defRPr sz="4252" kern="1200">
          <a:solidFill>
            <a:schemeClr val="tx1"/>
          </a:solidFill>
          <a:latin typeface="+mn-lt"/>
          <a:ea typeface="+mn-ea"/>
          <a:cs typeface="+mn-cs"/>
        </a:defRPr>
      </a:lvl9pPr>
    </p:bodyStyle>
    <p:otherStyle>
      <a:defPPr>
        <a:defRPr lang="en-US"/>
      </a:defPPr>
      <a:lvl1pPr marL="0" algn="l" defTabSz="2159996" rtl="0" eaLnBrk="1" latinLnBrk="0" hangingPunct="1">
        <a:defRPr sz="4252" kern="1200">
          <a:solidFill>
            <a:schemeClr val="tx1"/>
          </a:solidFill>
          <a:latin typeface="+mn-lt"/>
          <a:ea typeface="+mn-ea"/>
          <a:cs typeface="+mn-cs"/>
        </a:defRPr>
      </a:lvl1pPr>
      <a:lvl2pPr marL="1079998" algn="l" defTabSz="2159996" rtl="0" eaLnBrk="1" latinLnBrk="0" hangingPunct="1">
        <a:defRPr sz="4252" kern="1200">
          <a:solidFill>
            <a:schemeClr val="tx1"/>
          </a:solidFill>
          <a:latin typeface="+mn-lt"/>
          <a:ea typeface="+mn-ea"/>
          <a:cs typeface="+mn-cs"/>
        </a:defRPr>
      </a:lvl2pPr>
      <a:lvl3pPr marL="2159996" algn="l" defTabSz="2159996" rtl="0" eaLnBrk="1" latinLnBrk="0" hangingPunct="1">
        <a:defRPr sz="4252" kern="1200">
          <a:solidFill>
            <a:schemeClr val="tx1"/>
          </a:solidFill>
          <a:latin typeface="+mn-lt"/>
          <a:ea typeface="+mn-ea"/>
          <a:cs typeface="+mn-cs"/>
        </a:defRPr>
      </a:lvl3pPr>
      <a:lvl4pPr marL="3239994" algn="l" defTabSz="2159996" rtl="0" eaLnBrk="1" latinLnBrk="0" hangingPunct="1">
        <a:defRPr sz="4252" kern="1200">
          <a:solidFill>
            <a:schemeClr val="tx1"/>
          </a:solidFill>
          <a:latin typeface="+mn-lt"/>
          <a:ea typeface="+mn-ea"/>
          <a:cs typeface="+mn-cs"/>
        </a:defRPr>
      </a:lvl4pPr>
      <a:lvl5pPr marL="4319991" algn="l" defTabSz="2159996" rtl="0" eaLnBrk="1" latinLnBrk="0" hangingPunct="1">
        <a:defRPr sz="4252" kern="1200">
          <a:solidFill>
            <a:schemeClr val="tx1"/>
          </a:solidFill>
          <a:latin typeface="+mn-lt"/>
          <a:ea typeface="+mn-ea"/>
          <a:cs typeface="+mn-cs"/>
        </a:defRPr>
      </a:lvl5pPr>
      <a:lvl6pPr marL="5399989" algn="l" defTabSz="2159996" rtl="0" eaLnBrk="1" latinLnBrk="0" hangingPunct="1">
        <a:defRPr sz="4252" kern="1200">
          <a:solidFill>
            <a:schemeClr val="tx1"/>
          </a:solidFill>
          <a:latin typeface="+mn-lt"/>
          <a:ea typeface="+mn-ea"/>
          <a:cs typeface="+mn-cs"/>
        </a:defRPr>
      </a:lvl6pPr>
      <a:lvl7pPr marL="6479987" algn="l" defTabSz="2159996" rtl="0" eaLnBrk="1" latinLnBrk="0" hangingPunct="1">
        <a:defRPr sz="4252" kern="1200">
          <a:solidFill>
            <a:schemeClr val="tx1"/>
          </a:solidFill>
          <a:latin typeface="+mn-lt"/>
          <a:ea typeface="+mn-ea"/>
          <a:cs typeface="+mn-cs"/>
        </a:defRPr>
      </a:lvl7pPr>
      <a:lvl8pPr marL="7559985" algn="l" defTabSz="2159996" rtl="0" eaLnBrk="1" latinLnBrk="0" hangingPunct="1">
        <a:defRPr sz="4252" kern="1200">
          <a:solidFill>
            <a:schemeClr val="tx1"/>
          </a:solidFill>
          <a:latin typeface="+mn-lt"/>
          <a:ea typeface="+mn-ea"/>
          <a:cs typeface="+mn-cs"/>
        </a:defRPr>
      </a:lvl8pPr>
      <a:lvl9pPr marL="8639983" algn="l" defTabSz="2159996" rtl="0" eaLnBrk="1" latinLnBrk="0" hangingPunct="1">
        <a:defRPr sz="425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Rectangle: Single Corner Snipped 43">
            <a:extLst>
              <a:ext uri="{FF2B5EF4-FFF2-40B4-BE49-F238E27FC236}">
                <a16:creationId xmlns:a16="http://schemas.microsoft.com/office/drawing/2014/main" id="{7A200951-7B97-BEB0-867B-AB838B78AAA4}"/>
              </a:ext>
            </a:extLst>
          </p:cNvPr>
          <p:cNvSpPr/>
          <p:nvPr/>
        </p:nvSpPr>
        <p:spPr>
          <a:xfrm>
            <a:off x="239204" y="229047"/>
            <a:ext cx="16402876" cy="3745095"/>
          </a:xfrm>
          <a:prstGeom prst="snip1Rect">
            <a:avLst/>
          </a:prstGeom>
          <a:gradFill flip="none" rotWithShape="1">
            <a:gsLst>
              <a:gs pos="0">
                <a:schemeClr val="accent3">
                  <a:tint val="66000"/>
                  <a:satMod val="160000"/>
                </a:schemeClr>
              </a:gs>
              <a:gs pos="50000">
                <a:schemeClr val="accent3">
                  <a:tint val="44500"/>
                  <a:satMod val="160000"/>
                </a:schemeClr>
              </a:gs>
              <a:gs pos="100000">
                <a:schemeClr val="accent3">
                  <a:tint val="23500"/>
                  <a:satMod val="160000"/>
                </a:schemeClr>
              </a:gs>
            </a:gsLst>
            <a:lin ang="18900000" scaled="1"/>
            <a:tileRect/>
          </a:gradFill>
          <a:ln w="76200">
            <a:solidFill>
              <a:srgbClr val="FF0000"/>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dirty="0"/>
          </a:p>
        </p:txBody>
      </p:sp>
      <p:pic>
        <p:nvPicPr>
          <p:cNvPr id="1026" name="Picture 2" descr="Forage for Education - Our Partners">
            <a:extLst>
              <a:ext uri="{FF2B5EF4-FFF2-40B4-BE49-F238E27FC236}">
                <a16:creationId xmlns:a16="http://schemas.microsoft.com/office/drawing/2014/main" id="{CB96358C-EF75-B537-17BA-FA0C8B6C94D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356396" y="373836"/>
            <a:ext cx="6573159" cy="3624628"/>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 name="Table 5">
            <a:extLst>
              <a:ext uri="{FF2B5EF4-FFF2-40B4-BE49-F238E27FC236}">
                <a16:creationId xmlns:a16="http://schemas.microsoft.com/office/drawing/2014/main" id="{77764BFB-EFAE-AF7B-FAF2-D3088FECE471}"/>
              </a:ext>
            </a:extLst>
          </p:cNvPr>
          <p:cNvGraphicFramePr>
            <a:graphicFrameLocks noGrp="1"/>
          </p:cNvGraphicFramePr>
          <p:nvPr>
            <p:extLst>
              <p:ext uri="{D42A27DB-BD31-4B8C-83A1-F6EECF244321}">
                <p14:modId xmlns:p14="http://schemas.microsoft.com/office/powerpoint/2010/main" val="2599527716"/>
              </p:ext>
            </p:extLst>
          </p:nvPr>
        </p:nvGraphicFramePr>
        <p:xfrm>
          <a:off x="538190" y="334826"/>
          <a:ext cx="14849061" cy="3458817"/>
        </p:xfrm>
        <a:graphic>
          <a:graphicData uri="http://schemas.openxmlformats.org/drawingml/2006/table">
            <a:tbl>
              <a:tblPr firstRow="1" firstCol="1" bandRow="1"/>
              <a:tblGrid>
                <a:gridCol w="14849061">
                  <a:extLst>
                    <a:ext uri="{9D8B030D-6E8A-4147-A177-3AD203B41FA5}">
                      <a16:colId xmlns:a16="http://schemas.microsoft.com/office/drawing/2014/main" val="3597526374"/>
                    </a:ext>
                  </a:extLst>
                </a:gridCol>
              </a:tblGrid>
              <a:tr h="3458817">
                <a:tc>
                  <a:txBody>
                    <a:bodyPr/>
                    <a:lstStyle/>
                    <a:p>
                      <a:pPr algn="ctr">
                        <a:lnSpc>
                          <a:spcPct val="200000"/>
                        </a:lnSpc>
                        <a:spcAft>
                          <a:spcPts val="800"/>
                        </a:spcAft>
                      </a:pPr>
                      <a:r>
                        <a:rPr lang="en-GB" sz="1600" dirty="0">
                          <a:effectLst/>
                          <a:latin typeface="Arial" panose="020B0604020202020204" pitchFamily="34" charset="0"/>
                          <a:ea typeface="Calibri" panose="020F0502020204030204" pitchFamily="34" charset="0"/>
                          <a:cs typeface="Times New Roman" panose="02020603050405020304" pitchFamily="18" charset="0"/>
                        </a:rPr>
                        <a:t> </a:t>
                      </a:r>
                      <a:r>
                        <a:rPr lang="en-GB" sz="4000" b="1" dirty="0">
                          <a:effectLst/>
                          <a:latin typeface="Times New Roman" panose="02020603050405020304" pitchFamily="18" charset="0"/>
                          <a:ea typeface="Calibri" panose="020F0502020204030204" pitchFamily="34" charset="0"/>
                          <a:cs typeface="Times New Roman" panose="02020603050405020304" pitchFamily="18" charset="0"/>
                        </a:rPr>
                        <a:t>A case study exploring the relationship between stress mindset and the mental well-being of regular exercisers</a:t>
                      </a:r>
                      <a:endParaRPr lang="en-GB" sz="3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4141071024"/>
                  </a:ext>
                </a:extLst>
              </a:tr>
            </a:tbl>
          </a:graphicData>
        </a:graphic>
      </p:graphicFrame>
      <p:graphicFrame>
        <p:nvGraphicFramePr>
          <p:cNvPr id="8" name="Table 7">
            <a:extLst>
              <a:ext uri="{FF2B5EF4-FFF2-40B4-BE49-F238E27FC236}">
                <a16:creationId xmlns:a16="http://schemas.microsoft.com/office/drawing/2014/main" id="{A6CBB29F-752B-EBED-D40B-54CF665F3FF0}"/>
              </a:ext>
            </a:extLst>
          </p:cNvPr>
          <p:cNvGraphicFramePr>
            <a:graphicFrameLocks noGrp="1"/>
          </p:cNvGraphicFramePr>
          <p:nvPr>
            <p:extLst>
              <p:ext uri="{D42A27DB-BD31-4B8C-83A1-F6EECF244321}">
                <p14:modId xmlns:p14="http://schemas.microsoft.com/office/powerpoint/2010/main" val="2370853699"/>
              </p:ext>
            </p:extLst>
          </p:nvPr>
        </p:nvGraphicFramePr>
        <p:xfrm>
          <a:off x="12719302" y="2553488"/>
          <a:ext cx="5658464" cy="1240155"/>
        </p:xfrm>
        <a:graphic>
          <a:graphicData uri="http://schemas.openxmlformats.org/drawingml/2006/table">
            <a:tbl>
              <a:tblPr firstRow="1" firstCol="1" bandRow="1"/>
              <a:tblGrid>
                <a:gridCol w="5658464">
                  <a:extLst>
                    <a:ext uri="{9D8B030D-6E8A-4147-A177-3AD203B41FA5}">
                      <a16:colId xmlns:a16="http://schemas.microsoft.com/office/drawing/2014/main" val="688268849"/>
                    </a:ext>
                  </a:extLst>
                </a:gridCol>
              </a:tblGrid>
              <a:tr h="380227">
                <a:tc>
                  <a:txBody>
                    <a:bodyPr/>
                    <a:lstStyle/>
                    <a:p>
                      <a:pPr algn="just">
                        <a:lnSpc>
                          <a:spcPct val="200000"/>
                        </a:lnSpc>
                        <a:spcAft>
                          <a:spcPts val="800"/>
                        </a:spcAft>
                      </a:pPr>
                      <a:r>
                        <a:rPr lang="en-GB" sz="1600" dirty="0">
                          <a:effectLst/>
                          <a:latin typeface="Times New Roman" panose="02020603050405020304" pitchFamily="18" charset="0"/>
                          <a:ea typeface="Calibri" panose="020F0502020204030204" pitchFamily="34" charset="0"/>
                          <a:cs typeface="Times New Roman" panose="02020603050405020304" pitchFamily="18" charset="0"/>
                        </a:rPr>
                        <a:t>Tom Rumsey</a:t>
                      </a:r>
                    </a:p>
                  </a:txBody>
                  <a:tcPr marL="68580" marR="68580" marT="0" marB="0" anchor="ctr">
                    <a:lnL>
                      <a:noFill/>
                    </a:lnL>
                    <a:lnR>
                      <a:noFill/>
                    </a:lnR>
                    <a:lnT>
                      <a:noFill/>
                    </a:lnT>
                    <a:lnB>
                      <a:noFill/>
                    </a:lnB>
                  </a:tcPr>
                </a:tc>
                <a:extLst>
                  <a:ext uri="{0D108BD9-81ED-4DB2-BD59-A6C34878D82A}">
                    <a16:rowId xmlns:a16="http://schemas.microsoft.com/office/drawing/2014/main" val="1565317346"/>
                  </a:ext>
                </a:extLst>
              </a:tr>
              <a:tr h="380227">
                <a:tc>
                  <a:txBody>
                    <a:bodyPr/>
                    <a:lstStyle/>
                    <a:p>
                      <a:pPr algn="just">
                        <a:lnSpc>
                          <a:spcPct val="200000"/>
                        </a:lnSpc>
                        <a:spcAft>
                          <a:spcPts val="800"/>
                        </a:spcAft>
                      </a:pPr>
                      <a:r>
                        <a:rPr lang="en-GB" sz="1600" dirty="0">
                          <a:effectLst/>
                          <a:latin typeface="Times New Roman" panose="02020603050405020304" pitchFamily="18" charset="0"/>
                          <a:ea typeface="Calibri" panose="020F0502020204030204" pitchFamily="34" charset="0"/>
                          <a:cs typeface="Times New Roman" panose="02020603050405020304" pitchFamily="18" charset="0"/>
                        </a:rPr>
                        <a:t>School of Health, Science and Wellbeing</a:t>
                      </a:r>
                    </a:p>
                  </a:txBody>
                  <a:tcPr marL="68580" marR="68580" marT="0" marB="0">
                    <a:lnL>
                      <a:noFill/>
                    </a:lnL>
                    <a:lnR>
                      <a:noFill/>
                    </a:lnR>
                    <a:lnT>
                      <a:noFill/>
                    </a:lnT>
                    <a:lnB>
                      <a:noFill/>
                    </a:lnB>
                  </a:tcPr>
                </a:tc>
                <a:extLst>
                  <a:ext uri="{0D108BD9-81ED-4DB2-BD59-A6C34878D82A}">
                    <a16:rowId xmlns:a16="http://schemas.microsoft.com/office/drawing/2014/main" val="1216951696"/>
                  </a:ext>
                </a:extLst>
              </a:tr>
              <a:tr h="380227">
                <a:tc>
                  <a:txBody>
                    <a:bodyPr/>
                    <a:lstStyle/>
                    <a:p>
                      <a:pPr algn="just">
                        <a:lnSpc>
                          <a:spcPct val="200000"/>
                        </a:lnSpc>
                        <a:spcAft>
                          <a:spcPts val="800"/>
                        </a:spcAft>
                      </a:pPr>
                      <a:r>
                        <a:rPr lang="en-GB" sz="1600" dirty="0">
                          <a:effectLst/>
                          <a:latin typeface="Times New Roman" panose="02020603050405020304" pitchFamily="18" charset="0"/>
                          <a:ea typeface="Calibri" panose="020F0502020204030204" pitchFamily="34" charset="0"/>
                          <a:cs typeface="Times New Roman" panose="02020603050405020304" pitchFamily="18" charset="0"/>
                        </a:rPr>
                        <a:t>Staffordshire University</a:t>
                      </a:r>
                    </a:p>
                  </a:txBody>
                  <a:tcPr marL="68580" marR="68580" marT="0" marB="0">
                    <a:lnL>
                      <a:noFill/>
                    </a:lnL>
                    <a:lnR>
                      <a:noFill/>
                    </a:lnR>
                    <a:lnT>
                      <a:noFill/>
                    </a:lnT>
                    <a:lnB>
                      <a:noFill/>
                    </a:lnB>
                  </a:tcPr>
                </a:tc>
                <a:extLst>
                  <a:ext uri="{0D108BD9-81ED-4DB2-BD59-A6C34878D82A}">
                    <a16:rowId xmlns:a16="http://schemas.microsoft.com/office/drawing/2014/main" val="411582124"/>
                  </a:ext>
                </a:extLst>
              </a:tr>
            </a:tbl>
          </a:graphicData>
        </a:graphic>
      </p:graphicFrame>
      <p:sp>
        <p:nvSpPr>
          <p:cNvPr id="13" name="Rectangle: Single Corner Snipped 12">
            <a:extLst>
              <a:ext uri="{FF2B5EF4-FFF2-40B4-BE49-F238E27FC236}">
                <a16:creationId xmlns:a16="http://schemas.microsoft.com/office/drawing/2014/main" id="{9DF6A6E7-EF6E-A281-07DC-47C71821557A}"/>
              </a:ext>
            </a:extLst>
          </p:cNvPr>
          <p:cNvSpPr/>
          <p:nvPr/>
        </p:nvSpPr>
        <p:spPr>
          <a:xfrm>
            <a:off x="308166" y="4262678"/>
            <a:ext cx="9343292" cy="9341999"/>
          </a:xfrm>
          <a:prstGeom prst="snip1Rect">
            <a:avLst/>
          </a:prstGeom>
          <a:gradFill flip="none" rotWithShape="1">
            <a:gsLst>
              <a:gs pos="0">
                <a:schemeClr val="accent3">
                  <a:tint val="66000"/>
                  <a:satMod val="160000"/>
                </a:schemeClr>
              </a:gs>
              <a:gs pos="50000">
                <a:schemeClr val="accent3">
                  <a:tint val="44500"/>
                  <a:satMod val="160000"/>
                </a:schemeClr>
              </a:gs>
              <a:gs pos="100000">
                <a:schemeClr val="accent3">
                  <a:tint val="23500"/>
                  <a:satMod val="160000"/>
                </a:schemeClr>
              </a:gs>
            </a:gsLst>
            <a:lin ang="18900000" scaled="1"/>
            <a:tileRect/>
          </a:gradFill>
          <a:ln w="76200">
            <a:solidFill>
              <a:srgbClr val="FF0000"/>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dirty="0"/>
          </a:p>
        </p:txBody>
      </p:sp>
      <p:sp>
        <p:nvSpPr>
          <p:cNvPr id="18" name="TextBox 17">
            <a:extLst>
              <a:ext uri="{FF2B5EF4-FFF2-40B4-BE49-F238E27FC236}">
                <a16:creationId xmlns:a16="http://schemas.microsoft.com/office/drawing/2014/main" id="{E6546A8F-1069-0EC2-3F95-3CCE6DDDF39A}"/>
              </a:ext>
            </a:extLst>
          </p:cNvPr>
          <p:cNvSpPr txBox="1"/>
          <p:nvPr/>
        </p:nvSpPr>
        <p:spPr>
          <a:xfrm>
            <a:off x="336005" y="4315949"/>
            <a:ext cx="8763026" cy="10341293"/>
          </a:xfrm>
          <a:prstGeom prst="rect">
            <a:avLst/>
          </a:prstGeom>
          <a:noFill/>
        </p:spPr>
        <p:txBody>
          <a:bodyPr wrap="square" rtlCol="0">
            <a:spAutoFit/>
          </a:bodyPr>
          <a:lstStyle/>
          <a:p>
            <a:pPr algn="ctr" fontAlgn="base">
              <a:lnSpc>
                <a:spcPct val="200000"/>
              </a:lnSpc>
              <a:spcBef>
                <a:spcPts val="2400"/>
              </a:spcBef>
            </a:pPr>
            <a:r>
              <a:rPr lang="en-GB" sz="1600" b="1" kern="1200" dirty="0">
                <a:solidFill>
                  <a:srgbClr val="DE0000"/>
                </a:solidFill>
                <a:effectLst/>
                <a:latin typeface="Times New Roman" panose="02020603050405020304" pitchFamily="18" charset="0"/>
                <a:cs typeface="Times New Roman" panose="02020603050405020304" pitchFamily="18" charset="0"/>
              </a:rPr>
              <a:t>INTRODUCTION</a:t>
            </a:r>
            <a:endParaRPr lang="en-GB"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285750" indent="-285750" algn="just" fontAlgn="base">
              <a:lnSpc>
                <a:spcPct val="200000"/>
              </a:lnSpc>
              <a:spcBef>
                <a:spcPts val="2400"/>
              </a:spcBef>
              <a:buFont typeface="Arial" panose="020B0604020202020204" pitchFamily="34" charset="0"/>
              <a:buChar char="•"/>
            </a:pPr>
            <a:r>
              <a:rPr lang="en-GB" sz="1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600" dirty="0">
                <a:effectLst/>
                <a:latin typeface="Times New Roman" panose="02020603050405020304" pitchFamily="18" charset="0"/>
                <a:ea typeface="Calibri" panose="020F0502020204030204" pitchFamily="34" charset="0"/>
                <a:cs typeface="Times New Roman" panose="02020603050405020304" pitchFamily="18" charset="0"/>
              </a:rPr>
              <a:t>Exercise is defined as a distinct category of physical activity that is aimed at improving or upholding physical fitness, planned, organized, and repeated (</a:t>
            </a:r>
            <a:r>
              <a:rPr lang="en-GB" sz="1600" dirty="0" err="1">
                <a:effectLst/>
                <a:latin typeface="Times New Roman" panose="02020603050405020304" pitchFamily="18" charset="0"/>
                <a:ea typeface="Calibri" panose="020F0502020204030204" pitchFamily="34" charset="0"/>
                <a:cs typeface="Times New Roman" panose="02020603050405020304" pitchFamily="18" charset="0"/>
              </a:rPr>
              <a:t>Södergren</a:t>
            </a:r>
            <a:r>
              <a:rPr lang="en-GB" sz="1600" dirty="0">
                <a:effectLst/>
                <a:latin typeface="Times New Roman" panose="02020603050405020304" pitchFamily="18" charset="0"/>
                <a:ea typeface="Calibri" panose="020F0502020204030204" pitchFamily="34" charset="0"/>
                <a:cs typeface="Times New Roman" panose="02020603050405020304" pitchFamily="18" charset="0"/>
              </a:rPr>
              <a:t> et al., 2008). The National Health Service (NHS) recommends at least 150 minutes of moderate-intensity or 75 minutes of vigorous-intensity activity a week (Scholes, 2017).</a:t>
            </a:r>
            <a:endParaRPr lang="en-GB" sz="1600"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fontAlgn="base">
              <a:lnSpc>
                <a:spcPct val="200000"/>
              </a:lnSpc>
              <a:spcBef>
                <a:spcPts val="2400"/>
              </a:spcBef>
              <a:buFont typeface="Arial" panose="020B0604020202020204" pitchFamily="34" charset="0"/>
              <a:buChar char="•"/>
            </a:pPr>
            <a:r>
              <a:rPr lang="en-GB" sz="1600" dirty="0">
                <a:effectLst/>
                <a:latin typeface="Times New Roman" panose="02020603050405020304" pitchFamily="18" charset="0"/>
                <a:ea typeface="Calibri" panose="020F0502020204030204" pitchFamily="34" charset="0"/>
                <a:cs typeface="Times New Roman" panose="02020603050405020304" pitchFamily="18" charset="0"/>
              </a:rPr>
              <a:t>Mental well-being encompasses an overall state of flourishing characterized. by positive emotions, effective functioning, and a sense of purpose and </a:t>
            </a:r>
            <a:r>
              <a:rPr lang="en-GB" sz="1600" dirty="0" err="1">
                <a:effectLst/>
                <a:latin typeface="Times New Roman" panose="02020603050405020304" pitchFamily="18" charset="0"/>
                <a:ea typeface="Calibri" panose="020F0502020204030204" pitchFamily="34" charset="0"/>
                <a:cs typeface="Times New Roman" panose="02020603050405020304" pitchFamily="18" charset="0"/>
              </a:rPr>
              <a:t>fulfillment</a:t>
            </a:r>
            <a:r>
              <a:rPr lang="en-GB" sz="1600" dirty="0">
                <a:effectLst/>
                <a:latin typeface="Times New Roman" panose="02020603050405020304" pitchFamily="18" charset="0"/>
                <a:ea typeface="Calibri" panose="020F0502020204030204" pitchFamily="34" charset="0"/>
                <a:cs typeface="Times New Roman" panose="02020603050405020304" pitchFamily="18" charset="0"/>
              </a:rPr>
              <a:t> (Keyes, 2005). An increasing volume of research indicates a reciprocal relationship between regular physical activity and mental health.</a:t>
            </a:r>
            <a:endParaRPr lang="en-GB" sz="1600"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fontAlgn="base">
              <a:lnSpc>
                <a:spcPct val="200000"/>
              </a:lnSpc>
              <a:spcBef>
                <a:spcPts val="2400"/>
              </a:spcBef>
              <a:buFont typeface="Arial" panose="020B0604020202020204" pitchFamily="34" charset="0"/>
              <a:buChar char="•"/>
            </a:pPr>
            <a:r>
              <a:rPr lang="en-GB" sz="1600" dirty="0">
                <a:effectLst/>
                <a:latin typeface="Times New Roman" panose="02020603050405020304" pitchFamily="18" charset="0"/>
                <a:ea typeface="Calibri" panose="020F0502020204030204" pitchFamily="34" charset="0"/>
                <a:cs typeface="Times New Roman" panose="02020603050405020304" pitchFamily="18" charset="0"/>
              </a:rPr>
              <a:t>An individual's stress mindset can profoundly impact their bodies, how they deal with problems, and their overall health. Individuals who perceive stress as a helpful "stress-is-enhancing mindset" perform better under pressure (Crum et al., 2013). Alternatively, those who perceive stress as being a negative "stress-is-debilitating mindset" become more prone to adverse health effects such as increased physiological stress reactions. (Crum et al., 2013).</a:t>
            </a:r>
          </a:p>
          <a:p>
            <a:pPr marL="285750" indent="-285750" algn="just" fontAlgn="base">
              <a:lnSpc>
                <a:spcPct val="200000"/>
              </a:lnSpc>
              <a:spcBef>
                <a:spcPts val="2400"/>
              </a:spcBef>
              <a:buFont typeface="Arial" panose="020B0604020202020204" pitchFamily="34" charset="0"/>
              <a:buChar char="•"/>
            </a:pPr>
            <a:r>
              <a:rPr lang="en-GB" sz="1600" dirty="0">
                <a:effectLst/>
                <a:latin typeface="Times New Roman" panose="02020603050405020304" pitchFamily="18" charset="0"/>
                <a:ea typeface="Calibri" panose="020F0502020204030204" pitchFamily="34" charset="0"/>
                <a:cs typeface="Times New Roman" panose="02020603050405020304" pitchFamily="18" charset="0"/>
              </a:rPr>
              <a:t>This case study will look to explore how different views on stress—seeing it as either a good thing ("stress-is-enhancing") or a bad thing ("stress-is-debilitating") influence the mental health of people who work out regularly. </a:t>
            </a:r>
            <a:endParaRPr lang="en-GB" sz="1600" dirty="0">
              <a:latin typeface="Times New Roman" panose="02020603050405020304" pitchFamily="18" charset="0"/>
              <a:cs typeface="Times New Roman" panose="02020603050405020304" pitchFamily="18" charset="0"/>
            </a:endParaRPr>
          </a:p>
          <a:p>
            <a:pPr marL="285750" indent="-285750" algn="just" fontAlgn="base">
              <a:lnSpc>
                <a:spcPct val="200000"/>
              </a:lnSpc>
              <a:spcBef>
                <a:spcPts val="2400"/>
              </a:spcBef>
              <a:buFont typeface="Arial" panose="020B0604020202020204" pitchFamily="34" charset="0"/>
              <a:buChar char="•"/>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graphicFrame>
        <p:nvGraphicFramePr>
          <p:cNvPr id="35" name="Table 34">
            <a:extLst>
              <a:ext uri="{FF2B5EF4-FFF2-40B4-BE49-F238E27FC236}">
                <a16:creationId xmlns:a16="http://schemas.microsoft.com/office/drawing/2014/main" id="{BE562A3F-80F6-1C23-99C6-C369028CEC3B}"/>
              </a:ext>
            </a:extLst>
          </p:cNvPr>
          <p:cNvGraphicFramePr>
            <a:graphicFrameLocks noGrp="1"/>
          </p:cNvGraphicFramePr>
          <p:nvPr>
            <p:extLst>
              <p:ext uri="{D42A27DB-BD31-4B8C-83A1-F6EECF244321}">
                <p14:modId xmlns:p14="http://schemas.microsoft.com/office/powerpoint/2010/main" val="2964093936"/>
              </p:ext>
            </p:extLst>
          </p:nvPr>
        </p:nvGraphicFramePr>
        <p:xfrm>
          <a:off x="10410092" y="4491751"/>
          <a:ext cx="10962860" cy="10876160"/>
        </p:xfrm>
        <a:graphic>
          <a:graphicData uri="http://schemas.openxmlformats.org/drawingml/2006/table">
            <a:tbl>
              <a:tblPr firstRow="1" firstCol="1" bandRow="1"/>
              <a:tblGrid>
                <a:gridCol w="1825166">
                  <a:extLst>
                    <a:ext uri="{9D8B030D-6E8A-4147-A177-3AD203B41FA5}">
                      <a16:colId xmlns:a16="http://schemas.microsoft.com/office/drawing/2014/main" val="1181245013"/>
                    </a:ext>
                  </a:extLst>
                </a:gridCol>
                <a:gridCol w="1827539">
                  <a:extLst>
                    <a:ext uri="{9D8B030D-6E8A-4147-A177-3AD203B41FA5}">
                      <a16:colId xmlns:a16="http://schemas.microsoft.com/office/drawing/2014/main" val="2364978920"/>
                    </a:ext>
                  </a:extLst>
                </a:gridCol>
                <a:gridCol w="1827539">
                  <a:extLst>
                    <a:ext uri="{9D8B030D-6E8A-4147-A177-3AD203B41FA5}">
                      <a16:colId xmlns:a16="http://schemas.microsoft.com/office/drawing/2014/main" val="43175480"/>
                    </a:ext>
                  </a:extLst>
                </a:gridCol>
                <a:gridCol w="1564473">
                  <a:extLst>
                    <a:ext uri="{9D8B030D-6E8A-4147-A177-3AD203B41FA5}">
                      <a16:colId xmlns:a16="http://schemas.microsoft.com/office/drawing/2014/main" val="867305484"/>
                    </a:ext>
                  </a:extLst>
                </a:gridCol>
                <a:gridCol w="2090604">
                  <a:extLst>
                    <a:ext uri="{9D8B030D-6E8A-4147-A177-3AD203B41FA5}">
                      <a16:colId xmlns:a16="http://schemas.microsoft.com/office/drawing/2014/main" val="4073700762"/>
                    </a:ext>
                  </a:extLst>
                </a:gridCol>
                <a:gridCol w="1827539">
                  <a:extLst>
                    <a:ext uri="{9D8B030D-6E8A-4147-A177-3AD203B41FA5}">
                      <a16:colId xmlns:a16="http://schemas.microsoft.com/office/drawing/2014/main" val="2143184307"/>
                    </a:ext>
                  </a:extLst>
                </a:gridCol>
              </a:tblGrid>
              <a:tr h="356305">
                <a:tc>
                  <a:txBody>
                    <a:bodyPr/>
                    <a:lstStyle/>
                    <a:p>
                      <a:pPr algn="just">
                        <a:lnSpc>
                          <a:spcPct val="200000"/>
                        </a:lnSpc>
                        <a:spcAft>
                          <a:spcPts val="800"/>
                        </a:spcAft>
                      </a:pPr>
                      <a:r>
                        <a:rPr lang="en-GB" sz="1400">
                          <a:effectLst/>
                          <a:latin typeface="Times New Roman" panose="02020603050405020304" pitchFamily="18" charset="0"/>
                          <a:ea typeface="Calibri" panose="020F0502020204030204" pitchFamily="34" charset="0"/>
                          <a:cs typeface="Times New Roman" panose="02020603050405020304" pitchFamily="18" charset="0"/>
                        </a:rPr>
                        <a:t> </a:t>
                      </a: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just">
                        <a:lnSpc>
                          <a:spcPct val="200000"/>
                        </a:lnSpc>
                        <a:spcAft>
                          <a:spcPts val="800"/>
                        </a:spcAft>
                      </a:pPr>
                      <a:r>
                        <a:rPr lang="en-GB" sz="1400" dirty="0">
                          <a:effectLst/>
                          <a:latin typeface="Times New Roman" panose="02020603050405020304" pitchFamily="18" charset="0"/>
                          <a:ea typeface="Calibri" panose="020F0502020204030204" pitchFamily="34" charset="0"/>
                          <a:cs typeface="Times New Roman" panose="02020603050405020304" pitchFamily="18" charset="0"/>
                        </a:rPr>
                        <a:t> </a:t>
                      </a: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just">
                        <a:lnSpc>
                          <a:spcPct val="200000"/>
                        </a:lnSpc>
                        <a:spcAft>
                          <a:spcPts val="800"/>
                        </a:spcAft>
                      </a:pPr>
                      <a:r>
                        <a:rPr lang="en-GB" sz="1400">
                          <a:effectLst/>
                          <a:latin typeface="Times New Roman" panose="02020603050405020304" pitchFamily="18" charset="0"/>
                          <a:ea typeface="Calibri" panose="020F0502020204030204" pitchFamily="34" charset="0"/>
                          <a:cs typeface="Times New Roman" panose="02020603050405020304" pitchFamily="18" charset="0"/>
                        </a:rPr>
                        <a:t> </a:t>
                      </a: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gridSpan="3">
                  <a:txBody>
                    <a:bodyPr/>
                    <a:lstStyle/>
                    <a:p>
                      <a:pPr algn="just">
                        <a:lnSpc>
                          <a:spcPct val="200000"/>
                        </a:lnSpc>
                        <a:spcAft>
                          <a:spcPts val="800"/>
                        </a:spcAft>
                      </a:pPr>
                      <a:r>
                        <a:rPr lang="en-GB" sz="1400">
                          <a:effectLst/>
                          <a:latin typeface="Times New Roman" panose="02020603050405020304" pitchFamily="18" charset="0"/>
                          <a:ea typeface="Calibri" panose="020F0502020204030204" pitchFamily="34" charset="0"/>
                          <a:cs typeface="Times New Roman" panose="02020603050405020304" pitchFamily="18" charset="0"/>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54209626"/>
                  </a:ext>
                </a:extLst>
              </a:tr>
              <a:tr h="876657">
                <a:tc>
                  <a:txBody>
                    <a:bodyPr/>
                    <a:lstStyle/>
                    <a:p>
                      <a:pPr algn="ctr">
                        <a:lnSpc>
                          <a:spcPct val="200000"/>
                        </a:lnSpc>
                        <a:spcAft>
                          <a:spcPts val="800"/>
                        </a:spcAft>
                      </a:pPr>
                      <a:r>
                        <a:rPr lang="en-GB" sz="1400" b="1" dirty="0">
                          <a:effectLst/>
                          <a:latin typeface="Times New Roman" panose="02020603050405020304" pitchFamily="18" charset="0"/>
                          <a:ea typeface="Calibri" panose="020F0502020204030204" pitchFamily="34" charset="0"/>
                          <a:cs typeface="Times New Roman" panose="02020603050405020304" pitchFamily="18" charset="0"/>
                        </a:rPr>
                        <a:t>Variable</a:t>
                      </a:r>
                      <a:endParaRPr lang="en-GB"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200000"/>
                        </a:lnSpc>
                        <a:spcAft>
                          <a:spcPts val="800"/>
                        </a:spcAft>
                      </a:pPr>
                      <a:r>
                        <a:rPr lang="en-GB" sz="1400" dirty="0">
                          <a:effectLst/>
                          <a:latin typeface="Times New Roman" panose="02020603050405020304" pitchFamily="18" charset="0"/>
                          <a:ea typeface="Calibri" panose="020F0502020204030204" pitchFamily="34" charset="0"/>
                          <a:cs typeface="Times New Roman" panose="02020603050405020304" pitchFamily="18" charset="0"/>
                        </a:rPr>
                        <a:t> </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200000"/>
                        </a:lnSpc>
                        <a:spcAft>
                          <a:spcPts val="800"/>
                        </a:spcAft>
                      </a:pPr>
                      <a:r>
                        <a:rPr lang="en-GB" sz="1400" b="1" dirty="0">
                          <a:effectLst/>
                          <a:latin typeface="Times New Roman" panose="02020603050405020304" pitchFamily="18" charset="0"/>
                          <a:ea typeface="Calibri" panose="020F0502020204030204" pitchFamily="34" charset="0"/>
                          <a:cs typeface="Times New Roman" panose="02020603050405020304" pitchFamily="18" charset="0"/>
                        </a:rPr>
                        <a:t>Total anxiety Score</a:t>
                      </a:r>
                      <a:endParaRPr lang="en-GB"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200000"/>
                        </a:lnSpc>
                        <a:spcAft>
                          <a:spcPts val="800"/>
                        </a:spcAft>
                      </a:pPr>
                      <a:r>
                        <a:rPr lang="en-GB" sz="1400" b="1">
                          <a:effectLst/>
                          <a:latin typeface="Times New Roman" panose="02020603050405020304" pitchFamily="18" charset="0"/>
                          <a:ea typeface="Calibri" panose="020F0502020204030204" pitchFamily="34" charset="0"/>
                          <a:cs typeface="Times New Roman" panose="02020603050405020304" pitchFamily="18" charset="0"/>
                        </a:rPr>
                        <a:t>Total Depression Score</a:t>
                      </a:r>
                      <a:endParaRPr lang="en-GB"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200000"/>
                        </a:lnSpc>
                        <a:spcAft>
                          <a:spcPts val="800"/>
                        </a:spcAft>
                      </a:pPr>
                      <a:r>
                        <a:rPr lang="en-GB" sz="1400" b="1">
                          <a:effectLst/>
                          <a:latin typeface="Times New Roman" panose="02020603050405020304" pitchFamily="18" charset="0"/>
                          <a:ea typeface="Calibri" panose="020F0502020204030204" pitchFamily="34" charset="0"/>
                          <a:cs typeface="Times New Roman" panose="02020603050405020304" pitchFamily="18" charset="0"/>
                        </a:rPr>
                        <a:t>Stress Mindset</a:t>
                      </a:r>
                      <a:endParaRPr lang="en-GB"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200000"/>
                        </a:lnSpc>
                        <a:spcAft>
                          <a:spcPts val="800"/>
                        </a:spcAft>
                      </a:pPr>
                      <a:r>
                        <a:rPr lang="en-GB" sz="1400" b="1">
                          <a:effectLst/>
                          <a:latin typeface="Times New Roman" panose="02020603050405020304" pitchFamily="18" charset="0"/>
                          <a:ea typeface="Calibri" panose="020F0502020204030204" pitchFamily="34" charset="0"/>
                          <a:cs typeface="Times New Roman" panose="02020603050405020304" pitchFamily="18" charset="0"/>
                        </a:rPr>
                        <a:t>Weekly Leisure-Time</a:t>
                      </a:r>
                      <a:endParaRPr lang="en-GB" sz="14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200000"/>
                        </a:lnSpc>
                        <a:spcAft>
                          <a:spcPts val="800"/>
                        </a:spcAft>
                      </a:pPr>
                      <a:r>
                        <a:rPr lang="en-GB" sz="1400" b="1">
                          <a:effectLst/>
                          <a:latin typeface="Times New Roman" panose="02020603050405020304" pitchFamily="18" charset="0"/>
                          <a:ea typeface="Calibri" panose="020F0502020204030204" pitchFamily="34" charset="0"/>
                          <a:cs typeface="Times New Roman" panose="02020603050405020304" pitchFamily="18" charset="0"/>
                        </a:rPr>
                        <a:t>Activity Score</a:t>
                      </a:r>
                      <a:endParaRPr lang="en-GB"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48818735"/>
                  </a:ext>
                </a:extLst>
              </a:tr>
              <a:tr h="356305">
                <a:tc>
                  <a:txBody>
                    <a:bodyPr/>
                    <a:lstStyle/>
                    <a:p>
                      <a:pPr algn="l">
                        <a:lnSpc>
                          <a:spcPct val="200000"/>
                        </a:lnSpc>
                        <a:spcAft>
                          <a:spcPts val="800"/>
                        </a:spcAft>
                      </a:pPr>
                      <a:r>
                        <a:rPr lang="en-GB" sz="1400">
                          <a:effectLst/>
                          <a:latin typeface="Times New Roman" panose="02020603050405020304" pitchFamily="18" charset="0"/>
                          <a:ea typeface="Calibri" panose="020F0502020204030204" pitchFamily="34" charset="0"/>
                          <a:cs typeface="Times New Roman" panose="02020603050405020304" pitchFamily="18" charset="0"/>
                        </a:rPr>
                        <a:t>Total Anxiety Score</a:t>
                      </a: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200000"/>
                        </a:lnSpc>
                        <a:spcAft>
                          <a:spcPts val="800"/>
                        </a:spcAft>
                      </a:pPr>
                      <a:r>
                        <a:rPr lang="en-GB" sz="1400" dirty="0">
                          <a:effectLst/>
                          <a:latin typeface="Times New Roman" panose="02020603050405020304" pitchFamily="18" charset="0"/>
                          <a:ea typeface="Calibri" panose="020F0502020204030204" pitchFamily="34" charset="0"/>
                          <a:cs typeface="Times New Roman" panose="02020603050405020304" pitchFamily="18" charset="0"/>
                        </a:rPr>
                        <a:t>Pearson Correlation</a:t>
                      </a: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200000"/>
                        </a:lnSpc>
                        <a:spcAft>
                          <a:spcPts val="800"/>
                        </a:spcAft>
                      </a:pPr>
                      <a:r>
                        <a:rPr lang="en-GB" sz="1400" dirty="0">
                          <a:effectLst/>
                          <a:latin typeface="Times New Roman" panose="02020603050405020304" pitchFamily="18" charset="0"/>
                          <a:ea typeface="Calibri" panose="020F0502020204030204" pitchFamily="34" charset="0"/>
                          <a:cs typeface="Times New Roman" panose="02020603050405020304" pitchFamily="18" charset="0"/>
                        </a:rPr>
                        <a:t>1</a:t>
                      </a: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200000"/>
                        </a:lnSpc>
                        <a:spcAft>
                          <a:spcPts val="800"/>
                        </a:spcAft>
                      </a:pPr>
                      <a:r>
                        <a:rPr lang="en-GB" sz="1400">
                          <a:effectLst/>
                          <a:latin typeface="Times New Roman" panose="02020603050405020304" pitchFamily="18" charset="0"/>
                          <a:ea typeface="Calibri" panose="020F0502020204030204" pitchFamily="34" charset="0"/>
                          <a:cs typeface="Times New Roman" panose="02020603050405020304" pitchFamily="18" charset="0"/>
                        </a:rPr>
                        <a:t>.783**</a:t>
                      </a: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200000"/>
                        </a:lnSpc>
                        <a:spcAft>
                          <a:spcPts val="800"/>
                        </a:spcAft>
                      </a:pPr>
                      <a:r>
                        <a:rPr lang="en-GB" sz="1400">
                          <a:effectLst/>
                          <a:latin typeface="Times New Roman" panose="02020603050405020304" pitchFamily="18" charset="0"/>
                          <a:ea typeface="Calibri" panose="020F0502020204030204" pitchFamily="34" charset="0"/>
                          <a:cs typeface="Times New Roman" panose="02020603050405020304" pitchFamily="18" charset="0"/>
                        </a:rPr>
                        <a:t>-.682**</a:t>
                      </a: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200000"/>
                        </a:lnSpc>
                        <a:spcAft>
                          <a:spcPts val="800"/>
                        </a:spcAft>
                      </a:pPr>
                      <a:r>
                        <a:rPr lang="en-GB" sz="1400">
                          <a:effectLst/>
                          <a:latin typeface="Times New Roman" panose="02020603050405020304" pitchFamily="18" charset="0"/>
                          <a:ea typeface="Calibri" panose="020F0502020204030204" pitchFamily="34" charset="0"/>
                          <a:cs typeface="Times New Roman" panose="02020603050405020304" pitchFamily="18" charset="0"/>
                        </a:rPr>
                        <a:t>-.693**</a:t>
                      </a: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237352917"/>
                  </a:ext>
                </a:extLst>
              </a:tr>
              <a:tr h="876657">
                <a:tc>
                  <a:txBody>
                    <a:bodyPr/>
                    <a:lstStyle/>
                    <a:p>
                      <a:pPr algn="l">
                        <a:lnSpc>
                          <a:spcPct val="200000"/>
                        </a:lnSpc>
                        <a:spcAft>
                          <a:spcPts val="800"/>
                        </a:spcAft>
                      </a:pPr>
                      <a:r>
                        <a:rPr lang="en-GB" sz="1400" dirty="0">
                          <a:effectLst/>
                          <a:latin typeface="Times New Roman" panose="02020603050405020304" pitchFamily="18" charset="0"/>
                          <a:ea typeface="Calibri" panose="020F0502020204030204" pitchFamily="34" charset="0"/>
                          <a:cs typeface="Times New Roman" panose="02020603050405020304" pitchFamily="18" charset="0"/>
                        </a:rPr>
                        <a:t> </a:t>
                      </a:r>
                    </a:p>
                  </a:txBody>
                  <a:tcPr marL="68580" marR="68580" marT="0" marB="0">
                    <a:lnL>
                      <a:noFill/>
                    </a:lnL>
                    <a:lnR>
                      <a:noFill/>
                    </a:lnR>
                    <a:lnT>
                      <a:noFill/>
                    </a:lnT>
                    <a:lnB>
                      <a:noFill/>
                    </a:lnB>
                  </a:tcPr>
                </a:tc>
                <a:tc>
                  <a:txBody>
                    <a:bodyPr/>
                    <a:lstStyle/>
                    <a:p>
                      <a:pPr algn="ctr">
                        <a:lnSpc>
                          <a:spcPct val="200000"/>
                        </a:lnSpc>
                        <a:spcAft>
                          <a:spcPts val="800"/>
                        </a:spcAft>
                      </a:pPr>
                      <a:r>
                        <a:rPr lang="en-GB" sz="1400" dirty="0">
                          <a:effectLst/>
                          <a:latin typeface="Times New Roman" panose="02020603050405020304" pitchFamily="18" charset="0"/>
                          <a:ea typeface="Calibri" panose="020F0502020204030204" pitchFamily="34" charset="0"/>
                          <a:cs typeface="Times New Roman" panose="02020603050405020304" pitchFamily="18" charset="0"/>
                        </a:rPr>
                        <a:t> </a:t>
                      </a:r>
                    </a:p>
                    <a:p>
                      <a:pPr algn="ctr">
                        <a:lnSpc>
                          <a:spcPct val="200000"/>
                        </a:lnSpc>
                        <a:spcAft>
                          <a:spcPts val="800"/>
                        </a:spcAft>
                      </a:pPr>
                      <a:r>
                        <a:rPr lang="en-GB" sz="1400" dirty="0">
                          <a:effectLst/>
                          <a:latin typeface="Times New Roman" panose="02020603050405020304" pitchFamily="18" charset="0"/>
                          <a:ea typeface="Calibri" panose="020F0502020204030204" pitchFamily="34" charset="0"/>
                          <a:cs typeface="Times New Roman" panose="02020603050405020304" pitchFamily="18" charset="0"/>
                        </a:rPr>
                        <a:t>Sig. (2-tailed)</a:t>
                      </a:r>
                    </a:p>
                  </a:txBody>
                  <a:tcPr marL="68580" marR="68580" marT="0" marB="0">
                    <a:lnL>
                      <a:noFill/>
                    </a:lnL>
                    <a:lnR>
                      <a:noFill/>
                    </a:lnR>
                    <a:lnT>
                      <a:noFill/>
                    </a:lnT>
                    <a:lnB>
                      <a:noFill/>
                    </a:lnB>
                  </a:tcPr>
                </a:tc>
                <a:tc>
                  <a:txBody>
                    <a:bodyPr/>
                    <a:lstStyle/>
                    <a:p>
                      <a:pPr algn="ctr">
                        <a:lnSpc>
                          <a:spcPct val="200000"/>
                        </a:lnSpc>
                        <a:spcAft>
                          <a:spcPts val="800"/>
                        </a:spcAft>
                      </a:pPr>
                      <a:r>
                        <a:rPr lang="en-GB" sz="1400">
                          <a:effectLst/>
                          <a:latin typeface="Times New Roman" panose="02020603050405020304" pitchFamily="18" charset="0"/>
                          <a:ea typeface="Calibri" panose="020F0502020204030204" pitchFamily="34" charset="0"/>
                          <a:cs typeface="Times New Roman" panose="02020603050405020304" pitchFamily="18" charset="0"/>
                        </a:rPr>
                        <a:t> </a:t>
                      </a:r>
                    </a:p>
                  </a:txBody>
                  <a:tcPr marL="68580" marR="68580" marT="0" marB="0">
                    <a:lnL>
                      <a:noFill/>
                    </a:lnL>
                    <a:lnR>
                      <a:noFill/>
                    </a:lnR>
                    <a:lnT>
                      <a:noFill/>
                    </a:lnT>
                    <a:lnB>
                      <a:noFill/>
                    </a:lnB>
                  </a:tcPr>
                </a:tc>
                <a:tc>
                  <a:txBody>
                    <a:bodyPr/>
                    <a:lstStyle/>
                    <a:p>
                      <a:pPr algn="ctr">
                        <a:lnSpc>
                          <a:spcPct val="200000"/>
                        </a:lnSpc>
                        <a:spcAft>
                          <a:spcPts val="800"/>
                        </a:spcAft>
                      </a:pPr>
                      <a:r>
                        <a:rPr lang="en-GB" sz="1400">
                          <a:effectLst/>
                          <a:latin typeface="Times New Roman" panose="02020603050405020304" pitchFamily="18" charset="0"/>
                          <a:ea typeface="Calibri" panose="020F0502020204030204" pitchFamily="34" charset="0"/>
                          <a:cs typeface="Times New Roman" panose="02020603050405020304" pitchFamily="18" charset="0"/>
                        </a:rPr>
                        <a:t> </a:t>
                      </a:r>
                    </a:p>
                    <a:p>
                      <a:pPr algn="ctr">
                        <a:lnSpc>
                          <a:spcPct val="200000"/>
                        </a:lnSpc>
                        <a:spcAft>
                          <a:spcPts val="800"/>
                        </a:spcAft>
                      </a:pPr>
                      <a:r>
                        <a:rPr lang="en-GB" sz="1400">
                          <a:effectLst/>
                          <a:latin typeface="Times New Roman" panose="02020603050405020304" pitchFamily="18" charset="0"/>
                          <a:ea typeface="Calibri" panose="020F0502020204030204" pitchFamily="34" charset="0"/>
                          <a:cs typeface="Times New Roman" panose="02020603050405020304" pitchFamily="18" charset="0"/>
                        </a:rPr>
                        <a:t>&lt;.001</a:t>
                      </a:r>
                    </a:p>
                  </a:txBody>
                  <a:tcPr marL="68580" marR="68580" marT="0" marB="0">
                    <a:lnL>
                      <a:noFill/>
                    </a:lnL>
                    <a:lnR>
                      <a:noFill/>
                    </a:lnR>
                    <a:lnT>
                      <a:noFill/>
                    </a:lnT>
                    <a:lnB>
                      <a:noFill/>
                    </a:lnB>
                  </a:tcPr>
                </a:tc>
                <a:tc>
                  <a:txBody>
                    <a:bodyPr/>
                    <a:lstStyle/>
                    <a:p>
                      <a:pPr algn="ctr">
                        <a:lnSpc>
                          <a:spcPct val="200000"/>
                        </a:lnSpc>
                        <a:spcAft>
                          <a:spcPts val="800"/>
                        </a:spcAft>
                      </a:pPr>
                      <a:r>
                        <a:rPr lang="en-GB" sz="1400" dirty="0">
                          <a:effectLst/>
                          <a:latin typeface="Times New Roman" panose="02020603050405020304" pitchFamily="18" charset="0"/>
                          <a:ea typeface="Calibri" panose="020F0502020204030204" pitchFamily="34" charset="0"/>
                          <a:cs typeface="Times New Roman" panose="02020603050405020304" pitchFamily="18" charset="0"/>
                        </a:rPr>
                        <a:t> </a:t>
                      </a:r>
                    </a:p>
                    <a:p>
                      <a:pPr algn="ctr">
                        <a:lnSpc>
                          <a:spcPct val="200000"/>
                        </a:lnSpc>
                        <a:spcAft>
                          <a:spcPts val="800"/>
                        </a:spcAft>
                      </a:pPr>
                      <a:r>
                        <a:rPr lang="en-GB" sz="1400" dirty="0">
                          <a:effectLst/>
                          <a:latin typeface="Times New Roman" panose="02020603050405020304" pitchFamily="18" charset="0"/>
                          <a:ea typeface="Calibri" panose="020F0502020204030204" pitchFamily="34" charset="0"/>
                          <a:cs typeface="Times New Roman" panose="02020603050405020304" pitchFamily="18" charset="0"/>
                        </a:rPr>
                        <a:t>&lt;.001</a:t>
                      </a:r>
                    </a:p>
                  </a:txBody>
                  <a:tcPr marL="68580" marR="68580" marT="0" marB="0">
                    <a:lnL>
                      <a:noFill/>
                    </a:lnL>
                    <a:lnR>
                      <a:noFill/>
                    </a:lnR>
                    <a:lnT>
                      <a:noFill/>
                    </a:lnT>
                    <a:lnB>
                      <a:noFill/>
                    </a:lnB>
                  </a:tcPr>
                </a:tc>
                <a:tc>
                  <a:txBody>
                    <a:bodyPr/>
                    <a:lstStyle/>
                    <a:p>
                      <a:pPr algn="ctr">
                        <a:lnSpc>
                          <a:spcPct val="200000"/>
                        </a:lnSpc>
                        <a:spcAft>
                          <a:spcPts val="800"/>
                        </a:spcAft>
                      </a:pPr>
                      <a:r>
                        <a:rPr lang="en-GB" sz="1400" dirty="0">
                          <a:effectLst/>
                          <a:latin typeface="Times New Roman" panose="02020603050405020304" pitchFamily="18" charset="0"/>
                          <a:ea typeface="Calibri" panose="020F0502020204030204" pitchFamily="34" charset="0"/>
                          <a:cs typeface="Times New Roman" panose="02020603050405020304" pitchFamily="18" charset="0"/>
                        </a:rPr>
                        <a:t> </a:t>
                      </a:r>
                    </a:p>
                    <a:p>
                      <a:pPr algn="ctr">
                        <a:lnSpc>
                          <a:spcPct val="200000"/>
                        </a:lnSpc>
                        <a:spcAft>
                          <a:spcPts val="800"/>
                        </a:spcAft>
                      </a:pPr>
                      <a:r>
                        <a:rPr lang="en-GB" sz="1400" dirty="0">
                          <a:effectLst/>
                          <a:latin typeface="Times New Roman" panose="02020603050405020304" pitchFamily="18" charset="0"/>
                          <a:ea typeface="Calibri" panose="020F0502020204030204" pitchFamily="34" charset="0"/>
                          <a:cs typeface="Times New Roman" panose="02020603050405020304" pitchFamily="18" charset="0"/>
                        </a:rPr>
                        <a:t>&lt;.001</a:t>
                      </a:r>
                    </a:p>
                  </a:txBody>
                  <a:tcPr marL="68580" marR="68580" marT="0" marB="0">
                    <a:lnL>
                      <a:noFill/>
                    </a:lnL>
                    <a:lnR>
                      <a:noFill/>
                    </a:lnR>
                    <a:lnT>
                      <a:noFill/>
                    </a:lnT>
                    <a:lnB>
                      <a:noFill/>
                    </a:lnB>
                  </a:tcPr>
                </a:tc>
                <a:extLst>
                  <a:ext uri="{0D108BD9-81ED-4DB2-BD59-A6C34878D82A}">
                    <a16:rowId xmlns:a16="http://schemas.microsoft.com/office/drawing/2014/main" val="3718496527"/>
                  </a:ext>
                </a:extLst>
              </a:tr>
              <a:tr h="876657">
                <a:tc>
                  <a:txBody>
                    <a:bodyPr/>
                    <a:lstStyle/>
                    <a:p>
                      <a:pPr algn="l">
                        <a:lnSpc>
                          <a:spcPct val="200000"/>
                        </a:lnSpc>
                        <a:spcAft>
                          <a:spcPts val="800"/>
                        </a:spcAft>
                      </a:pPr>
                      <a:r>
                        <a:rPr lang="en-GB" sz="1400" dirty="0">
                          <a:effectLst/>
                          <a:latin typeface="Times New Roman" panose="02020603050405020304" pitchFamily="18" charset="0"/>
                          <a:ea typeface="Calibri" panose="020F0502020204030204" pitchFamily="34" charset="0"/>
                          <a:cs typeface="Times New Roman" panose="02020603050405020304" pitchFamily="18" charset="0"/>
                        </a:rPr>
                        <a:t> </a:t>
                      </a:r>
                    </a:p>
                  </a:txBody>
                  <a:tcPr marL="68580" marR="68580" marT="0" marB="0">
                    <a:lnL>
                      <a:noFill/>
                    </a:lnL>
                    <a:lnR>
                      <a:noFill/>
                    </a:lnR>
                    <a:lnT>
                      <a:noFill/>
                    </a:lnT>
                    <a:lnB>
                      <a:noFill/>
                    </a:lnB>
                  </a:tcPr>
                </a:tc>
                <a:tc>
                  <a:txBody>
                    <a:bodyPr/>
                    <a:lstStyle/>
                    <a:p>
                      <a:pPr algn="ctr">
                        <a:lnSpc>
                          <a:spcPct val="200000"/>
                        </a:lnSpc>
                        <a:spcAft>
                          <a:spcPts val="800"/>
                        </a:spcAft>
                      </a:pPr>
                      <a:r>
                        <a:rPr lang="en-GB" sz="1400">
                          <a:effectLst/>
                          <a:latin typeface="Times New Roman" panose="02020603050405020304" pitchFamily="18" charset="0"/>
                          <a:ea typeface="Calibri" panose="020F0502020204030204" pitchFamily="34" charset="0"/>
                          <a:cs typeface="Times New Roman" panose="02020603050405020304" pitchFamily="18" charset="0"/>
                        </a:rPr>
                        <a:t> </a:t>
                      </a:r>
                    </a:p>
                    <a:p>
                      <a:pPr algn="ctr">
                        <a:lnSpc>
                          <a:spcPct val="200000"/>
                        </a:lnSpc>
                        <a:spcAft>
                          <a:spcPts val="800"/>
                        </a:spcAft>
                      </a:pPr>
                      <a:r>
                        <a:rPr lang="en-GB" sz="1400">
                          <a:effectLst/>
                          <a:latin typeface="Times New Roman" panose="02020603050405020304" pitchFamily="18" charset="0"/>
                          <a:ea typeface="Calibri" panose="020F0502020204030204" pitchFamily="34" charset="0"/>
                          <a:cs typeface="Times New Roman" panose="02020603050405020304" pitchFamily="18" charset="0"/>
                        </a:rPr>
                        <a:t>N</a:t>
                      </a:r>
                    </a:p>
                  </a:txBody>
                  <a:tcPr marL="68580" marR="68580" marT="0" marB="0">
                    <a:lnL>
                      <a:noFill/>
                    </a:lnL>
                    <a:lnR>
                      <a:noFill/>
                    </a:lnR>
                    <a:lnT>
                      <a:noFill/>
                    </a:lnT>
                    <a:lnB>
                      <a:noFill/>
                    </a:lnB>
                  </a:tcPr>
                </a:tc>
                <a:tc>
                  <a:txBody>
                    <a:bodyPr/>
                    <a:lstStyle/>
                    <a:p>
                      <a:pPr algn="ctr">
                        <a:lnSpc>
                          <a:spcPct val="200000"/>
                        </a:lnSpc>
                        <a:spcAft>
                          <a:spcPts val="800"/>
                        </a:spcAft>
                      </a:pPr>
                      <a:r>
                        <a:rPr lang="en-GB" sz="1400" dirty="0">
                          <a:effectLst/>
                          <a:latin typeface="Times New Roman" panose="02020603050405020304" pitchFamily="18" charset="0"/>
                          <a:ea typeface="Calibri" panose="020F0502020204030204" pitchFamily="34" charset="0"/>
                          <a:cs typeface="Times New Roman" panose="02020603050405020304" pitchFamily="18" charset="0"/>
                        </a:rPr>
                        <a:t> </a:t>
                      </a:r>
                    </a:p>
                    <a:p>
                      <a:pPr algn="ctr">
                        <a:lnSpc>
                          <a:spcPct val="200000"/>
                        </a:lnSpc>
                        <a:spcAft>
                          <a:spcPts val="800"/>
                        </a:spcAft>
                      </a:pPr>
                      <a:r>
                        <a:rPr lang="en-GB" sz="1400" dirty="0">
                          <a:effectLst/>
                          <a:latin typeface="Times New Roman" panose="02020603050405020304" pitchFamily="18" charset="0"/>
                          <a:ea typeface="Calibri" panose="020F0502020204030204" pitchFamily="34" charset="0"/>
                          <a:cs typeface="Times New Roman" panose="02020603050405020304" pitchFamily="18" charset="0"/>
                        </a:rPr>
                        <a:t>37</a:t>
                      </a:r>
                    </a:p>
                  </a:txBody>
                  <a:tcPr marL="68580" marR="68580" marT="0" marB="0">
                    <a:lnL>
                      <a:noFill/>
                    </a:lnL>
                    <a:lnR>
                      <a:noFill/>
                    </a:lnR>
                    <a:lnT>
                      <a:noFill/>
                    </a:lnT>
                    <a:lnB>
                      <a:noFill/>
                    </a:lnB>
                  </a:tcPr>
                </a:tc>
                <a:tc>
                  <a:txBody>
                    <a:bodyPr/>
                    <a:lstStyle/>
                    <a:p>
                      <a:pPr algn="ctr">
                        <a:lnSpc>
                          <a:spcPct val="200000"/>
                        </a:lnSpc>
                        <a:spcAft>
                          <a:spcPts val="800"/>
                        </a:spcAft>
                      </a:pPr>
                      <a:r>
                        <a:rPr lang="en-GB" sz="1400">
                          <a:effectLst/>
                          <a:latin typeface="Times New Roman" panose="02020603050405020304" pitchFamily="18" charset="0"/>
                          <a:ea typeface="Calibri" panose="020F0502020204030204" pitchFamily="34" charset="0"/>
                          <a:cs typeface="Times New Roman" panose="02020603050405020304" pitchFamily="18" charset="0"/>
                        </a:rPr>
                        <a:t> </a:t>
                      </a:r>
                    </a:p>
                    <a:p>
                      <a:pPr algn="ctr">
                        <a:lnSpc>
                          <a:spcPct val="200000"/>
                        </a:lnSpc>
                        <a:spcAft>
                          <a:spcPts val="800"/>
                        </a:spcAft>
                      </a:pPr>
                      <a:r>
                        <a:rPr lang="en-GB" sz="1400">
                          <a:effectLst/>
                          <a:latin typeface="Times New Roman" panose="02020603050405020304" pitchFamily="18" charset="0"/>
                          <a:ea typeface="Calibri" panose="020F0502020204030204" pitchFamily="34" charset="0"/>
                          <a:cs typeface="Times New Roman" panose="02020603050405020304" pitchFamily="18" charset="0"/>
                        </a:rPr>
                        <a:t>37</a:t>
                      </a:r>
                    </a:p>
                  </a:txBody>
                  <a:tcPr marL="68580" marR="68580" marT="0" marB="0">
                    <a:lnL>
                      <a:noFill/>
                    </a:lnL>
                    <a:lnR>
                      <a:noFill/>
                    </a:lnR>
                    <a:lnT>
                      <a:noFill/>
                    </a:lnT>
                    <a:lnB>
                      <a:noFill/>
                    </a:lnB>
                  </a:tcPr>
                </a:tc>
                <a:tc>
                  <a:txBody>
                    <a:bodyPr/>
                    <a:lstStyle/>
                    <a:p>
                      <a:pPr algn="ctr">
                        <a:lnSpc>
                          <a:spcPct val="200000"/>
                        </a:lnSpc>
                        <a:spcAft>
                          <a:spcPts val="800"/>
                        </a:spcAft>
                      </a:pPr>
                      <a:r>
                        <a:rPr lang="en-GB" sz="1400">
                          <a:effectLst/>
                          <a:latin typeface="Times New Roman" panose="02020603050405020304" pitchFamily="18" charset="0"/>
                          <a:ea typeface="Calibri" panose="020F0502020204030204" pitchFamily="34" charset="0"/>
                          <a:cs typeface="Times New Roman" panose="02020603050405020304" pitchFamily="18" charset="0"/>
                        </a:rPr>
                        <a:t> </a:t>
                      </a:r>
                    </a:p>
                    <a:p>
                      <a:pPr algn="ctr">
                        <a:lnSpc>
                          <a:spcPct val="200000"/>
                        </a:lnSpc>
                        <a:spcAft>
                          <a:spcPts val="800"/>
                        </a:spcAft>
                      </a:pPr>
                      <a:r>
                        <a:rPr lang="en-GB" sz="1400">
                          <a:effectLst/>
                          <a:latin typeface="Times New Roman" panose="02020603050405020304" pitchFamily="18" charset="0"/>
                          <a:ea typeface="Calibri" panose="020F0502020204030204" pitchFamily="34" charset="0"/>
                          <a:cs typeface="Times New Roman" panose="02020603050405020304" pitchFamily="18" charset="0"/>
                        </a:rPr>
                        <a:t>37</a:t>
                      </a:r>
                    </a:p>
                  </a:txBody>
                  <a:tcPr marL="68580" marR="68580" marT="0" marB="0">
                    <a:lnL>
                      <a:noFill/>
                    </a:lnL>
                    <a:lnR>
                      <a:noFill/>
                    </a:lnR>
                    <a:lnT>
                      <a:noFill/>
                    </a:lnT>
                    <a:lnB>
                      <a:noFill/>
                    </a:lnB>
                  </a:tcPr>
                </a:tc>
                <a:tc>
                  <a:txBody>
                    <a:bodyPr/>
                    <a:lstStyle/>
                    <a:p>
                      <a:pPr algn="ctr">
                        <a:lnSpc>
                          <a:spcPct val="200000"/>
                        </a:lnSpc>
                        <a:spcAft>
                          <a:spcPts val="800"/>
                        </a:spcAft>
                      </a:pPr>
                      <a:r>
                        <a:rPr lang="en-GB" sz="1400">
                          <a:effectLst/>
                          <a:latin typeface="Times New Roman" panose="02020603050405020304" pitchFamily="18" charset="0"/>
                          <a:ea typeface="Calibri" panose="020F0502020204030204" pitchFamily="34" charset="0"/>
                          <a:cs typeface="Times New Roman" panose="02020603050405020304" pitchFamily="18" charset="0"/>
                        </a:rPr>
                        <a:t> </a:t>
                      </a:r>
                    </a:p>
                    <a:p>
                      <a:pPr algn="ctr">
                        <a:lnSpc>
                          <a:spcPct val="200000"/>
                        </a:lnSpc>
                        <a:spcAft>
                          <a:spcPts val="800"/>
                        </a:spcAft>
                      </a:pPr>
                      <a:r>
                        <a:rPr lang="en-GB" sz="1400">
                          <a:effectLst/>
                          <a:latin typeface="Times New Roman" panose="02020603050405020304" pitchFamily="18" charset="0"/>
                          <a:ea typeface="Calibri" panose="020F0502020204030204" pitchFamily="34" charset="0"/>
                          <a:cs typeface="Times New Roman" panose="02020603050405020304" pitchFamily="18" charset="0"/>
                        </a:rPr>
                        <a:t>37</a:t>
                      </a:r>
                    </a:p>
                  </a:txBody>
                  <a:tcPr marL="68580" marR="68580" marT="0" marB="0">
                    <a:lnL>
                      <a:noFill/>
                    </a:lnL>
                    <a:lnR>
                      <a:noFill/>
                    </a:lnR>
                    <a:lnT>
                      <a:noFill/>
                    </a:lnT>
                    <a:lnB>
                      <a:noFill/>
                    </a:lnB>
                  </a:tcPr>
                </a:tc>
                <a:extLst>
                  <a:ext uri="{0D108BD9-81ED-4DB2-BD59-A6C34878D82A}">
                    <a16:rowId xmlns:a16="http://schemas.microsoft.com/office/drawing/2014/main" val="3294469297"/>
                  </a:ext>
                </a:extLst>
              </a:tr>
              <a:tr h="876657">
                <a:tc>
                  <a:txBody>
                    <a:bodyPr/>
                    <a:lstStyle/>
                    <a:p>
                      <a:pPr algn="l">
                        <a:lnSpc>
                          <a:spcPct val="200000"/>
                        </a:lnSpc>
                        <a:spcAft>
                          <a:spcPts val="800"/>
                        </a:spcAft>
                      </a:pPr>
                      <a:r>
                        <a:rPr lang="en-GB" sz="1400" dirty="0">
                          <a:effectLst/>
                          <a:latin typeface="Times New Roman" panose="02020603050405020304" pitchFamily="18" charset="0"/>
                          <a:ea typeface="Calibri" panose="020F0502020204030204" pitchFamily="34" charset="0"/>
                          <a:cs typeface="Times New Roman" panose="02020603050405020304" pitchFamily="18" charset="0"/>
                        </a:rPr>
                        <a:t> </a:t>
                      </a:r>
                    </a:p>
                    <a:p>
                      <a:pPr algn="l">
                        <a:lnSpc>
                          <a:spcPct val="200000"/>
                        </a:lnSpc>
                        <a:spcAft>
                          <a:spcPts val="800"/>
                        </a:spcAft>
                      </a:pPr>
                      <a:r>
                        <a:rPr lang="en-GB" sz="1400" dirty="0">
                          <a:effectLst/>
                          <a:latin typeface="Times New Roman" panose="02020603050405020304" pitchFamily="18" charset="0"/>
                          <a:ea typeface="Calibri" panose="020F0502020204030204" pitchFamily="34" charset="0"/>
                          <a:cs typeface="Times New Roman" panose="02020603050405020304" pitchFamily="18" charset="0"/>
                        </a:rPr>
                        <a:t>Total Depression Score</a:t>
                      </a:r>
                    </a:p>
                  </a:txBody>
                  <a:tcPr marL="68580" marR="68580" marT="0" marB="0">
                    <a:lnL>
                      <a:noFill/>
                    </a:lnL>
                    <a:lnR>
                      <a:noFill/>
                    </a:lnR>
                    <a:lnT>
                      <a:noFill/>
                    </a:lnT>
                    <a:lnB>
                      <a:noFill/>
                    </a:lnB>
                  </a:tcPr>
                </a:tc>
                <a:tc>
                  <a:txBody>
                    <a:bodyPr/>
                    <a:lstStyle/>
                    <a:p>
                      <a:pPr algn="ctr">
                        <a:lnSpc>
                          <a:spcPct val="200000"/>
                        </a:lnSpc>
                        <a:spcAft>
                          <a:spcPts val="800"/>
                        </a:spcAft>
                      </a:pPr>
                      <a:r>
                        <a:rPr lang="en-GB" sz="1400">
                          <a:effectLst/>
                          <a:latin typeface="Times New Roman" panose="02020603050405020304" pitchFamily="18" charset="0"/>
                          <a:ea typeface="Calibri" panose="020F0502020204030204" pitchFamily="34" charset="0"/>
                          <a:cs typeface="Times New Roman" panose="02020603050405020304" pitchFamily="18" charset="0"/>
                        </a:rPr>
                        <a:t> </a:t>
                      </a:r>
                    </a:p>
                    <a:p>
                      <a:pPr algn="ctr">
                        <a:lnSpc>
                          <a:spcPct val="200000"/>
                        </a:lnSpc>
                        <a:spcAft>
                          <a:spcPts val="800"/>
                        </a:spcAft>
                      </a:pPr>
                      <a:r>
                        <a:rPr lang="en-GB" sz="1400">
                          <a:effectLst/>
                          <a:latin typeface="Times New Roman" panose="02020603050405020304" pitchFamily="18" charset="0"/>
                          <a:ea typeface="Calibri" panose="020F0502020204030204" pitchFamily="34" charset="0"/>
                          <a:cs typeface="Times New Roman" panose="02020603050405020304" pitchFamily="18" charset="0"/>
                        </a:rPr>
                        <a:t>Pearson Correlation</a:t>
                      </a:r>
                    </a:p>
                  </a:txBody>
                  <a:tcPr marL="68580" marR="68580" marT="0" marB="0">
                    <a:lnL>
                      <a:noFill/>
                    </a:lnL>
                    <a:lnR>
                      <a:noFill/>
                    </a:lnR>
                    <a:lnT>
                      <a:noFill/>
                    </a:lnT>
                    <a:lnB>
                      <a:noFill/>
                    </a:lnB>
                  </a:tcPr>
                </a:tc>
                <a:tc>
                  <a:txBody>
                    <a:bodyPr/>
                    <a:lstStyle/>
                    <a:p>
                      <a:pPr algn="ctr">
                        <a:lnSpc>
                          <a:spcPct val="200000"/>
                        </a:lnSpc>
                        <a:spcAft>
                          <a:spcPts val="800"/>
                        </a:spcAft>
                      </a:pPr>
                      <a:r>
                        <a:rPr lang="en-GB" sz="1400">
                          <a:effectLst/>
                          <a:latin typeface="Times New Roman" panose="02020603050405020304" pitchFamily="18" charset="0"/>
                          <a:ea typeface="Calibri" panose="020F0502020204030204" pitchFamily="34" charset="0"/>
                          <a:cs typeface="Times New Roman" panose="02020603050405020304" pitchFamily="18" charset="0"/>
                        </a:rPr>
                        <a:t> </a:t>
                      </a:r>
                    </a:p>
                    <a:p>
                      <a:pPr algn="ctr">
                        <a:lnSpc>
                          <a:spcPct val="200000"/>
                        </a:lnSpc>
                        <a:spcAft>
                          <a:spcPts val="800"/>
                        </a:spcAft>
                      </a:pPr>
                      <a:r>
                        <a:rPr lang="en-GB" sz="1400">
                          <a:effectLst/>
                          <a:latin typeface="Times New Roman" panose="02020603050405020304" pitchFamily="18" charset="0"/>
                          <a:ea typeface="Calibri" panose="020F0502020204030204" pitchFamily="34" charset="0"/>
                          <a:cs typeface="Times New Roman" panose="02020603050405020304" pitchFamily="18" charset="0"/>
                        </a:rPr>
                        <a:t>.783**</a:t>
                      </a:r>
                    </a:p>
                  </a:txBody>
                  <a:tcPr marL="68580" marR="68580" marT="0" marB="0">
                    <a:lnL>
                      <a:noFill/>
                    </a:lnL>
                    <a:lnR>
                      <a:noFill/>
                    </a:lnR>
                    <a:lnT>
                      <a:noFill/>
                    </a:lnT>
                    <a:lnB>
                      <a:noFill/>
                    </a:lnB>
                  </a:tcPr>
                </a:tc>
                <a:tc>
                  <a:txBody>
                    <a:bodyPr/>
                    <a:lstStyle/>
                    <a:p>
                      <a:pPr algn="ctr">
                        <a:lnSpc>
                          <a:spcPct val="200000"/>
                        </a:lnSpc>
                        <a:spcAft>
                          <a:spcPts val="800"/>
                        </a:spcAft>
                      </a:pPr>
                      <a:r>
                        <a:rPr lang="en-GB" sz="1400" dirty="0">
                          <a:effectLst/>
                          <a:latin typeface="Times New Roman" panose="02020603050405020304" pitchFamily="18" charset="0"/>
                          <a:ea typeface="Calibri" panose="020F0502020204030204" pitchFamily="34" charset="0"/>
                          <a:cs typeface="Times New Roman" panose="02020603050405020304" pitchFamily="18" charset="0"/>
                        </a:rPr>
                        <a:t> </a:t>
                      </a:r>
                    </a:p>
                    <a:p>
                      <a:pPr algn="ctr">
                        <a:lnSpc>
                          <a:spcPct val="200000"/>
                        </a:lnSpc>
                        <a:spcAft>
                          <a:spcPts val="800"/>
                        </a:spcAft>
                      </a:pPr>
                      <a:r>
                        <a:rPr lang="en-GB" sz="1400" dirty="0">
                          <a:effectLst/>
                          <a:latin typeface="Times New Roman" panose="02020603050405020304" pitchFamily="18" charset="0"/>
                          <a:ea typeface="Calibri" panose="020F0502020204030204" pitchFamily="34" charset="0"/>
                          <a:cs typeface="Times New Roman" panose="02020603050405020304" pitchFamily="18" charset="0"/>
                        </a:rPr>
                        <a:t>1</a:t>
                      </a:r>
                    </a:p>
                  </a:txBody>
                  <a:tcPr marL="68580" marR="68580" marT="0" marB="0">
                    <a:lnL>
                      <a:noFill/>
                    </a:lnL>
                    <a:lnR>
                      <a:noFill/>
                    </a:lnR>
                    <a:lnT>
                      <a:noFill/>
                    </a:lnT>
                    <a:lnB>
                      <a:noFill/>
                    </a:lnB>
                  </a:tcPr>
                </a:tc>
                <a:tc>
                  <a:txBody>
                    <a:bodyPr/>
                    <a:lstStyle/>
                    <a:p>
                      <a:pPr algn="ctr">
                        <a:lnSpc>
                          <a:spcPct val="200000"/>
                        </a:lnSpc>
                        <a:spcAft>
                          <a:spcPts val="800"/>
                        </a:spcAft>
                      </a:pPr>
                      <a:r>
                        <a:rPr lang="en-GB" sz="1400">
                          <a:effectLst/>
                          <a:latin typeface="Times New Roman" panose="02020603050405020304" pitchFamily="18" charset="0"/>
                          <a:ea typeface="Calibri" panose="020F0502020204030204" pitchFamily="34" charset="0"/>
                          <a:cs typeface="Times New Roman" panose="02020603050405020304" pitchFamily="18" charset="0"/>
                        </a:rPr>
                        <a:t> </a:t>
                      </a:r>
                    </a:p>
                    <a:p>
                      <a:pPr algn="ctr">
                        <a:lnSpc>
                          <a:spcPct val="200000"/>
                        </a:lnSpc>
                        <a:spcAft>
                          <a:spcPts val="800"/>
                        </a:spcAft>
                      </a:pPr>
                      <a:r>
                        <a:rPr lang="en-GB" sz="1400">
                          <a:effectLst/>
                          <a:latin typeface="Times New Roman" panose="02020603050405020304" pitchFamily="18" charset="0"/>
                          <a:ea typeface="Calibri" panose="020F0502020204030204" pitchFamily="34" charset="0"/>
                          <a:cs typeface="Times New Roman" panose="02020603050405020304" pitchFamily="18" charset="0"/>
                        </a:rPr>
                        <a:t>-.782**</a:t>
                      </a:r>
                    </a:p>
                  </a:txBody>
                  <a:tcPr marL="68580" marR="68580" marT="0" marB="0">
                    <a:lnL>
                      <a:noFill/>
                    </a:lnL>
                    <a:lnR>
                      <a:noFill/>
                    </a:lnR>
                    <a:lnT>
                      <a:noFill/>
                    </a:lnT>
                    <a:lnB>
                      <a:noFill/>
                    </a:lnB>
                  </a:tcPr>
                </a:tc>
                <a:tc>
                  <a:txBody>
                    <a:bodyPr/>
                    <a:lstStyle/>
                    <a:p>
                      <a:pPr algn="ctr">
                        <a:lnSpc>
                          <a:spcPct val="200000"/>
                        </a:lnSpc>
                        <a:spcAft>
                          <a:spcPts val="800"/>
                        </a:spcAft>
                      </a:pPr>
                      <a:r>
                        <a:rPr lang="en-GB" sz="1400">
                          <a:effectLst/>
                          <a:latin typeface="Times New Roman" panose="02020603050405020304" pitchFamily="18" charset="0"/>
                          <a:ea typeface="Calibri" panose="020F0502020204030204" pitchFamily="34" charset="0"/>
                          <a:cs typeface="Times New Roman" panose="02020603050405020304" pitchFamily="18" charset="0"/>
                        </a:rPr>
                        <a:t> </a:t>
                      </a:r>
                    </a:p>
                    <a:p>
                      <a:pPr algn="ctr">
                        <a:lnSpc>
                          <a:spcPct val="200000"/>
                        </a:lnSpc>
                        <a:spcAft>
                          <a:spcPts val="800"/>
                        </a:spcAft>
                      </a:pPr>
                      <a:r>
                        <a:rPr lang="en-GB" sz="1400">
                          <a:effectLst/>
                          <a:latin typeface="Times New Roman" panose="02020603050405020304" pitchFamily="18" charset="0"/>
                          <a:ea typeface="Calibri" panose="020F0502020204030204" pitchFamily="34" charset="0"/>
                          <a:cs typeface="Times New Roman" panose="02020603050405020304" pitchFamily="18" charset="0"/>
                        </a:rPr>
                        <a:t>=.770**</a:t>
                      </a:r>
                    </a:p>
                  </a:txBody>
                  <a:tcPr marL="68580" marR="68580" marT="0" marB="0">
                    <a:lnL>
                      <a:noFill/>
                    </a:lnL>
                    <a:lnR>
                      <a:noFill/>
                    </a:lnR>
                    <a:lnT>
                      <a:noFill/>
                    </a:lnT>
                    <a:lnB>
                      <a:noFill/>
                    </a:lnB>
                  </a:tcPr>
                </a:tc>
                <a:extLst>
                  <a:ext uri="{0D108BD9-81ED-4DB2-BD59-A6C34878D82A}">
                    <a16:rowId xmlns:a16="http://schemas.microsoft.com/office/drawing/2014/main" val="2764895265"/>
                  </a:ext>
                </a:extLst>
              </a:tr>
              <a:tr h="356305">
                <a:tc>
                  <a:txBody>
                    <a:bodyPr/>
                    <a:lstStyle/>
                    <a:p>
                      <a:pPr algn="l">
                        <a:lnSpc>
                          <a:spcPct val="200000"/>
                        </a:lnSpc>
                        <a:spcAft>
                          <a:spcPts val="800"/>
                        </a:spcAft>
                      </a:pPr>
                      <a:r>
                        <a:rPr lang="en-GB" sz="1400">
                          <a:effectLst/>
                          <a:latin typeface="Times New Roman" panose="02020603050405020304" pitchFamily="18" charset="0"/>
                          <a:ea typeface="Calibri" panose="020F0502020204030204" pitchFamily="34" charset="0"/>
                          <a:cs typeface="Times New Roman" panose="02020603050405020304" pitchFamily="18" charset="0"/>
                        </a:rPr>
                        <a:t> </a:t>
                      </a:r>
                    </a:p>
                  </a:txBody>
                  <a:tcPr marL="68580" marR="68580" marT="0" marB="0">
                    <a:lnL>
                      <a:noFill/>
                    </a:lnL>
                    <a:lnR>
                      <a:noFill/>
                    </a:lnR>
                    <a:lnT>
                      <a:noFill/>
                    </a:lnT>
                    <a:lnB>
                      <a:noFill/>
                    </a:lnB>
                  </a:tcPr>
                </a:tc>
                <a:tc>
                  <a:txBody>
                    <a:bodyPr/>
                    <a:lstStyle/>
                    <a:p>
                      <a:pPr algn="ctr">
                        <a:lnSpc>
                          <a:spcPct val="200000"/>
                        </a:lnSpc>
                        <a:spcAft>
                          <a:spcPts val="800"/>
                        </a:spcAft>
                      </a:pPr>
                      <a:r>
                        <a:rPr lang="en-GB" sz="1400">
                          <a:effectLst/>
                          <a:latin typeface="Times New Roman" panose="02020603050405020304" pitchFamily="18" charset="0"/>
                          <a:ea typeface="Calibri" panose="020F0502020204030204" pitchFamily="34" charset="0"/>
                          <a:cs typeface="Times New Roman" panose="02020603050405020304" pitchFamily="18" charset="0"/>
                        </a:rPr>
                        <a:t>Sig. (2-tailed)</a:t>
                      </a:r>
                    </a:p>
                  </a:txBody>
                  <a:tcPr marL="68580" marR="68580" marT="0" marB="0">
                    <a:lnL>
                      <a:noFill/>
                    </a:lnL>
                    <a:lnR>
                      <a:noFill/>
                    </a:lnR>
                    <a:lnT>
                      <a:noFill/>
                    </a:lnT>
                    <a:lnB>
                      <a:noFill/>
                    </a:lnB>
                  </a:tcPr>
                </a:tc>
                <a:tc>
                  <a:txBody>
                    <a:bodyPr/>
                    <a:lstStyle/>
                    <a:p>
                      <a:pPr algn="ctr">
                        <a:lnSpc>
                          <a:spcPct val="200000"/>
                        </a:lnSpc>
                        <a:spcAft>
                          <a:spcPts val="800"/>
                        </a:spcAft>
                      </a:pPr>
                      <a:r>
                        <a:rPr lang="en-GB" sz="1400">
                          <a:effectLst/>
                          <a:latin typeface="Times New Roman" panose="02020603050405020304" pitchFamily="18" charset="0"/>
                          <a:ea typeface="Calibri" panose="020F0502020204030204" pitchFamily="34" charset="0"/>
                          <a:cs typeface="Times New Roman" panose="02020603050405020304" pitchFamily="18" charset="0"/>
                        </a:rPr>
                        <a:t>&lt;.001</a:t>
                      </a:r>
                    </a:p>
                  </a:txBody>
                  <a:tcPr marL="68580" marR="68580" marT="0" marB="0">
                    <a:lnL>
                      <a:noFill/>
                    </a:lnL>
                    <a:lnR>
                      <a:noFill/>
                    </a:lnR>
                    <a:lnT>
                      <a:noFill/>
                    </a:lnT>
                    <a:lnB>
                      <a:noFill/>
                    </a:lnB>
                  </a:tcPr>
                </a:tc>
                <a:tc>
                  <a:txBody>
                    <a:bodyPr/>
                    <a:lstStyle/>
                    <a:p>
                      <a:pPr algn="ctr">
                        <a:lnSpc>
                          <a:spcPct val="200000"/>
                        </a:lnSpc>
                        <a:spcAft>
                          <a:spcPts val="800"/>
                        </a:spcAft>
                      </a:pPr>
                      <a:r>
                        <a:rPr lang="en-GB" sz="1400">
                          <a:effectLst/>
                          <a:latin typeface="Times New Roman" panose="02020603050405020304" pitchFamily="18" charset="0"/>
                          <a:ea typeface="Calibri" panose="020F0502020204030204" pitchFamily="34" charset="0"/>
                          <a:cs typeface="Times New Roman" panose="02020603050405020304" pitchFamily="18" charset="0"/>
                        </a:rPr>
                        <a:t> </a:t>
                      </a:r>
                    </a:p>
                  </a:txBody>
                  <a:tcPr marL="68580" marR="68580" marT="0" marB="0">
                    <a:lnL>
                      <a:noFill/>
                    </a:lnL>
                    <a:lnR>
                      <a:noFill/>
                    </a:lnR>
                    <a:lnT>
                      <a:noFill/>
                    </a:lnT>
                    <a:lnB>
                      <a:noFill/>
                    </a:lnB>
                  </a:tcPr>
                </a:tc>
                <a:tc>
                  <a:txBody>
                    <a:bodyPr/>
                    <a:lstStyle/>
                    <a:p>
                      <a:pPr algn="ctr">
                        <a:lnSpc>
                          <a:spcPct val="200000"/>
                        </a:lnSpc>
                        <a:spcAft>
                          <a:spcPts val="800"/>
                        </a:spcAft>
                      </a:pPr>
                      <a:r>
                        <a:rPr lang="en-GB" sz="1400">
                          <a:effectLst/>
                          <a:latin typeface="Times New Roman" panose="02020603050405020304" pitchFamily="18" charset="0"/>
                          <a:ea typeface="Calibri" panose="020F0502020204030204" pitchFamily="34" charset="0"/>
                          <a:cs typeface="Times New Roman" panose="02020603050405020304" pitchFamily="18" charset="0"/>
                        </a:rPr>
                        <a:t>&lt;.001</a:t>
                      </a:r>
                    </a:p>
                  </a:txBody>
                  <a:tcPr marL="68580" marR="68580" marT="0" marB="0">
                    <a:lnL>
                      <a:noFill/>
                    </a:lnL>
                    <a:lnR>
                      <a:noFill/>
                    </a:lnR>
                    <a:lnT>
                      <a:noFill/>
                    </a:lnT>
                    <a:lnB>
                      <a:noFill/>
                    </a:lnB>
                  </a:tcPr>
                </a:tc>
                <a:tc>
                  <a:txBody>
                    <a:bodyPr/>
                    <a:lstStyle/>
                    <a:p>
                      <a:pPr algn="ctr">
                        <a:lnSpc>
                          <a:spcPct val="200000"/>
                        </a:lnSpc>
                        <a:spcAft>
                          <a:spcPts val="800"/>
                        </a:spcAft>
                      </a:pPr>
                      <a:r>
                        <a:rPr lang="en-GB" sz="1400">
                          <a:effectLst/>
                          <a:latin typeface="Times New Roman" panose="02020603050405020304" pitchFamily="18" charset="0"/>
                          <a:ea typeface="Calibri" panose="020F0502020204030204" pitchFamily="34" charset="0"/>
                          <a:cs typeface="Times New Roman" panose="02020603050405020304" pitchFamily="18" charset="0"/>
                        </a:rPr>
                        <a:t>&lt;.001</a:t>
                      </a:r>
                    </a:p>
                  </a:txBody>
                  <a:tcPr marL="68580" marR="68580" marT="0" marB="0">
                    <a:lnL>
                      <a:noFill/>
                    </a:lnL>
                    <a:lnR>
                      <a:noFill/>
                    </a:lnR>
                    <a:lnT>
                      <a:noFill/>
                    </a:lnT>
                    <a:lnB>
                      <a:noFill/>
                    </a:lnB>
                  </a:tcPr>
                </a:tc>
                <a:extLst>
                  <a:ext uri="{0D108BD9-81ED-4DB2-BD59-A6C34878D82A}">
                    <a16:rowId xmlns:a16="http://schemas.microsoft.com/office/drawing/2014/main" val="1277421180"/>
                  </a:ext>
                </a:extLst>
              </a:tr>
              <a:tr h="876657">
                <a:tc>
                  <a:txBody>
                    <a:bodyPr/>
                    <a:lstStyle/>
                    <a:p>
                      <a:pPr algn="l">
                        <a:lnSpc>
                          <a:spcPct val="200000"/>
                        </a:lnSpc>
                        <a:spcAft>
                          <a:spcPts val="800"/>
                        </a:spcAft>
                      </a:pPr>
                      <a:r>
                        <a:rPr lang="en-GB" sz="1400">
                          <a:effectLst/>
                          <a:latin typeface="Times New Roman" panose="02020603050405020304" pitchFamily="18" charset="0"/>
                          <a:ea typeface="Calibri" panose="020F0502020204030204" pitchFamily="34" charset="0"/>
                          <a:cs typeface="Times New Roman" panose="02020603050405020304" pitchFamily="18" charset="0"/>
                        </a:rPr>
                        <a:t> </a:t>
                      </a:r>
                    </a:p>
                  </a:txBody>
                  <a:tcPr marL="68580" marR="68580" marT="0" marB="0">
                    <a:lnL>
                      <a:noFill/>
                    </a:lnL>
                    <a:lnR>
                      <a:noFill/>
                    </a:lnR>
                    <a:lnT>
                      <a:noFill/>
                    </a:lnT>
                    <a:lnB>
                      <a:noFill/>
                    </a:lnB>
                  </a:tcPr>
                </a:tc>
                <a:tc>
                  <a:txBody>
                    <a:bodyPr/>
                    <a:lstStyle/>
                    <a:p>
                      <a:pPr algn="ctr">
                        <a:lnSpc>
                          <a:spcPct val="200000"/>
                        </a:lnSpc>
                        <a:spcAft>
                          <a:spcPts val="800"/>
                        </a:spcAft>
                      </a:pPr>
                      <a:r>
                        <a:rPr lang="en-GB" sz="1400">
                          <a:effectLst/>
                          <a:latin typeface="Times New Roman" panose="02020603050405020304" pitchFamily="18" charset="0"/>
                          <a:ea typeface="Calibri" panose="020F0502020204030204" pitchFamily="34" charset="0"/>
                          <a:cs typeface="Times New Roman" panose="02020603050405020304" pitchFamily="18" charset="0"/>
                        </a:rPr>
                        <a:t> </a:t>
                      </a:r>
                    </a:p>
                    <a:p>
                      <a:pPr algn="ctr">
                        <a:lnSpc>
                          <a:spcPct val="200000"/>
                        </a:lnSpc>
                        <a:spcAft>
                          <a:spcPts val="800"/>
                        </a:spcAft>
                      </a:pPr>
                      <a:r>
                        <a:rPr lang="en-GB" sz="1400">
                          <a:effectLst/>
                          <a:latin typeface="Times New Roman" panose="02020603050405020304" pitchFamily="18" charset="0"/>
                          <a:ea typeface="Calibri" panose="020F0502020204030204" pitchFamily="34" charset="0"/>
                          <a:cs typeface="Times New Roman" panose="02020603050405020304" pitchFamily="18" charset="0"/>
                        </a:rPr>
                        <a:t>N</a:t>
                      </a:r>
                    </a:p>
                  </a:txBody>
                  <a:tcPr marL="68580" marR="68580" marT="0" marB="0">
                    <a:lnL>
                      <a:noFill/>
                    </a:lnL>
                    <a:lnR>
                      <a:noFill/>
                    </a:lnR>
                    <a:lnT>
                      <a:noFill/>
                    </a:lnT>
                    <a:lnB>
                      <a:noFill/>
                    </a:lnB>
                  </a:tcPr>
                </a:tc>
                <a:tc>
                  <a:txBody>
                    <a:bodyPr/>
                    <a:lstStyle/>
                    <a:p>
                      <a:pPr algn="ctr">
                        <a:lnSpc>
                          <a:spcPct val="200000"/>
                        </a:lnSpc>
                        <a:spcAft>
                          <a:spcPts val="800"/>
                        </a:spcAft>
                      </a:pPr>
                      <a:r>
                        <a:rPr lang="en-GB" sz="1400">
                          <a:effectLst/>
                          <a:latin typeface="Times New Roman" panose="02020603050405020304" pitchFamily="18" charset="0"/>
                          <a:ea typeface="Calibri" panose="020F0502020204030204" pitchFamily="34" charset="0"/>
                          <a:cs typeface="Times New Roman" panose="02020603050405020304" pitchFamily="18" charset="0"/>
                        </a:rPr>
                        <a:t> </a:t>
                      </a:r>
                    </a:p>
                    <a:p>
                      <a:pPr algn="ctr">
                        <a:lnSpc>
                          <a:spcPct val="200000"/>
                        </a:lnSpc>
                        <a:spcAft>
                          <a:spcPts val="800"/>
                        </a:spcAft>
                      </a:pPr>
                      <a:r>
                        <a:rPr lang="en-GB" sz="1400">
                          <a:effectLst/>
                          <a:latin typeface="Times New Roman" panose="02020603050405020304" pitchFamily="18" charset="0"/>
                          <a:ea typeface="Calibri" panose="020F0502020204030204" pitchFamily="34" charset="0"/>
                          <a:cs typeface="Times New Roman" panose="02020603050405020304" pitchFamily="18" charset="0"/>
                        </a:rPr>
                        <a:t>37</a:t>
                      </a:r>
                    </a:p>
                  </a:txBody>
                  <a:tcPr marL="68580" marR="68580" marT="0" marB="0">
                    <a:lnL>
                      <a:noFill/>
                    </a:lnL>
                    <a:lnR>
                      <a:noFill/>
                    </a:lnR>
                    <a:lnT>
                      <a:noFill/>
                    </a:lnT>
                    <a:lnB>
                      <a:noFill/>
                    </a:lnB>
                  </a:tcPr>
                </a:tc>
                <a:tc>
                  <a:txBody>
                    <a:bodyPr/>
                    <a:lstStyle/>
                    <a:p>
                      <a:pPr algn="ctr">
                        <a:lnSpc>
                          <a:spcPct val="200000"/>
                        </a:lnSpc>
                        <a:spcAft>
                          <a:spcPts val="800"/>
                        </a:spcAft>
                      </a:pPr>
                      <a:r>
                        <a:rPr lang="en-GB" sz="1400" dirty="0">
                          <a:effectLst/>
                          <a:latin typeface="Times New Roman" panose="02020603050405020304" pitchFamily="18" charset="0"/>
                          <a:ea typeface="Calibri" panose="020F0502020204030204" pitchFamily="34" charset="0"/>
                          <a:cs typeface="Times New Roman" panose="02020603050405020304" pitchFamily="18" charset="0"/>
                        </a:rPr>
                        <a:t> </a:t>
                      </a:r>
                    </a:p>
                    <a:p>
                      <a:pPr algn="ctr">
                        <a:lnSpc>
                          <a:spcPct val="200000"/>
                        </a:lnSpc>
                        <a:spcAft>
                          <a:spcPts val="800"/>
                        </a:spcAft>
                      </a:pPr>
                      <a:r>
                        <a:rPr lang="en-GB" sz="1400" dirty="0">
                          <a:effectLst/>
                          <a:latin typeface="Times New Roman" panose="02020603050405020304" pitchFamily="18" charset="0"/>
                          <a:ea typeface="Calibri" panose="020F0502020204030204" pitchFamily="34" charset="0"/>
                          <a:cs typeface="Times New Roman" panose="02020603050405020304" pitchFamily="18" charset="0"/>
                        </a:rPr>
                        <a:t>37</a:t>
                      </a:r>
                    </a:p>
                  </a:txBody>
                  <a:tcPr marL="68580" marR="68580" marT="0" marB="0">
                    <a:lnL>
                      <a:noFill/>
                    </a:lnL>
                    <a:lnR>
                      <a:noFill/>
                    </a:lnR>
                    <a:lnT>
                      <a:noFill/>
                    </a:lnT>
                    <a:lnB>
                      <a:noFill/>
                    </a:lnB>
                  </a:tcPr>
                </a:tc>
                <a:tc>
                  <a:txBody>
                    <a:bodyPr/>
                    <a:lstStyle/>
                    <a:p>
                      <a:pPr algn="ctr">
                        <a:lnSpc>
                          <a:spcPct val="200000"/>
                        </a:lnSpc>
                        <a:spcAft>
                          <a:spcPts val="800"/>
                        </a:spcAft>
                      </a:pPr>
                      <a:r>
                        <a:rPr lang="en-GB" sz="1400">
                          <a:effectLst/>
                          <a:latin typeface="Times New Roman" panose="02020603050405020304" pitchFamily="18" charset="0"/>
                          <a:ea typeface="Calibri" panose="020F0502020204030204" pitchFamily="34" charset="0"/>
                          <a:cs typeface="Times New Roman" panose="02020603050405020304" pitchFamily="18" charset="0"/>
                        </a:rPr>
                        <a:t> </a:t>
                      </a:r>
                    </a:p>
                    <a:p>
                      <a:pPr algn="ctr">
                        <a:lnSpc>
                          <a:spcPct val="200000"/>
                        </a:lnSpc>
                        <a:spcAft>
                          <a:spcPts val="800"/>
                        </a:spcAft>
                      </a:pPr>
                      <a:r>
                        <a:rPr lang="en-GB" sz="1400">
                          <a:effectLst/>
                          <a:latin typeface="Times New Roman" panose="02020603050405020304" pitchFamily="18" charset="0"/>
                          <a:ea typeface="Calibri" panose="020F0502020204030204" pitchFamily="34" charset="0"/>
                          <a:cs typeface="Times New Roman" panose="02020603050405020304" pitchFamily="18" charset="0"/>
                        </a:rPr>
                        <a:t>37</a:t>
                      </a:r>
                    </a:p>
                  </a:txBody>
                  <a:tcPr marL="68580" marR="68580" marT="0" marB="0">
                    <a:lnL>
                      <a:noFill/>
                    </a:lnL>
                    <a:lnR>
                      <a:noFill/>
                    </a:lnR>
                    <a:lnT>
                      <a:noFill/>
                    </a:lnT>
                    <a:lnB>
                      <a:noFill/>
                    </a:lnB>
                  </a:tcPr>
                </a:tc>
                <a:tc>
                  <a:txBody>
                    <a:bodyPr/>
                    <a:lstStyle/>
                    <a:p>
                      <a:pPr algn="ctr">
                        <a:lnSpc>
                          <a:spcPct val="200000"/>
                        </a:lnSpc>
                        <a:spcAft>
                          <a:spcPts val="800"/>
                        </a:spcAft>
                      </a:pPr>
                      <a:r>
                        <a:rPr lang="en-GB" sz="1400">
                          <a:effectLst/>
                          <a:latin typeface="Times New Roman" panose="02020603050405020304" pitchFamily="18" charset="0"/>
                          <a:ea typeface="Calibri" panose="020F0502020204030204" pitchFamily="34" charset="0"/>
                          <a:cs typeface="Times New Roman" panose="02020603050405020304" pitchFamily="18" charset="0"/>
                        </a:rPr>
                        <a:t> </a:t>
                      </a:r>
                    </a:p>
                    <a:p>
                      <a:pPr algn="ctr">
                        <a:lnSpc>
                          <a:spcPct val="200000"/>
                        </a:lnSpc>
                        <a:spcAft>
                          <a:spcPts val="800"/>
                        </a:spcAft>
                      </a:pPr>
                      <a:r>
                        <a:rPr lang="en-GB" sz="1400">
                          <a:effectLst/>
                          <a:latin typeface="Times New Roman" panose="02020603050405020304" pitchFamily="18" charset="0"/>
                          <a:ea typeface="Calibri" panose="020F0502020204030204" pitchFamily="34" charset="0"/>
                          <a:cs typeface="Times New Roman" panose="02020603050405020304" pitchFamily="18" charset="0"/>
                        </a:rPr>
                        <a:t>37</a:t>
                      </a:r>
                    </a:p>
                  </a:txBody>
                  <a:tcPr marL="68580" marR="68580" marT="0" marB="0">
                    <a:lnL>
                      <a:noFill/>
                    </a:lnL>
                    <a:lnR>
                      <a:noFill/>
                    </a:lnR>
                    <a:lnT>
                      <a:noFill/>
                    </a:lnT>
                    <a:lnB>
                      <a:noFill/>
                    </a:lnB>
                  </a:tcPr>
                </a:tc>
                <a:extLst>
                  <a:ext uri="{0D108BD9-81ED-4DB2-BD59-A6C34878D82A}">
                    <a16:rowId xmlns:a16="http://schemas.microsoft.com/office/drawing/2014/main" val="1968209282"/>
                  </a:ext>
                </a:extLst>
              </a:tr>
              <a:tr h="876657">
                <a:tc>
                  <a:txBody>
                    <a:bodyPr/>
                    <a:lstStyle/>
                    <a:p>
                      <a:pPr algn="l">
                        <a:lnSpc>
                          <a:spcPct val="200000"/>
                        </a:lnSpc>
                        <a:spcAft>
                          <a:spcPts val="800"/>
                        </a:spcAft>
                      </a:pPr>
                      <a:r>
                        <a:rPr lang="en-GB" sz="1400">
                          <a:effectLst/>
                          <a:latin typeface="Times New Roman" panose="02020603050405020304" pitchFamily="18" charset="0"/>
                          <a:ea typeface="Calibri" panose="020F0502020204030204" pitchFamily="34" charset="0"/>
                          <a:cs typeface="Times New Roman" panose="02020603050405020304" pitchFamily="18" charset="0"/>
                        </a:rPr>
                        <a:t> </a:t>
                      </a:r>
                    </a:p>
                    <a:p>
                      <a:pPr algn="l">
                        <a:lnSpc>
                          <a:spcPct val="200000"/>
                        </a:lnSpc>
                        <a:spcAft>
                          <a:spcPts val="800"/>
                        </a:spcAft>
                      </a:pPr>
                      <a:r>
                        <a:rPr lang="en-GB" sz="1400">
                          <a:effectLst/>
                          <a:latin typeface="Times New Roman" panose="02020603050405020304" pitchFamily="18" charset="0"/>
                          <a:ea typeface="Calibri" panose="020F0502020204030204" pitchFamily="34" charset="0"/>
                          <a:cs typeface="Times New Roman" panose="02020603050405020304" pitchFamily="18" charset="0"/>
                        </a:rPr>
                        <a:t>Stress Mindset</a:t>
                      </a:r>
                    </a:p>
                  </a:txBody>
                  <a:tcPr marL="68580" marR="68580" marT="0" marB="0">
                    <a:lnL>
                      <a:noFill/>
                    </a:lnL>
                    <a:lnR>
                      <a:noFill/>
                    </a:lnR>
                    <a:lnT>
                      <a:noFill/>
                    </a:lnT>
                    <a:lnB>
                      <a:noFill/>
                    </a:lnB>
                  </a:tcPr>
                </a:tc>
                <a:tc>
                  <a:txBody>
                    <a:bodyPr/>
                    <a:lstStyle/>
                    <a:p>
                      <a:pPr algn="ctr">
                        <a:lnSpc>
                          <a:spcPct val="200000"/>
                        </a:lnSpc>
                        <a:spcAft>
                          <a:spcPts val="800"/>
                        </a:spcAft>
                      </a:pPr>
                      <a:r>
                        <a:rPr lang="en-GB" sz="1400">
                          <a:effectLst/>
                          <a:latin typeface="Times New Roman" panose="02020603050405020304" pitchFamily="18" charset="0"/>
                          <a:ea typeface="Calibri" panose="020F0502020204030204" pitchFamily="34" charset="0"/>
                          <a:cs typeface="Times New Roman" panose="02020603050405020304" pitchFamily="18" charset="0"/>
                        </a:rPr>
                        <a:t> </a:t>
                      </a:r>
                    </a:p>
                    <a:p>
                      <a:pPr algn="ctr">
                        <a:lnSpc>
                          <a:spcPct val="200000"/>
                        </a:lnSpc>
                        <a:spcAft>
                          <a:spcPts val="800"/>
                        </a:spcAft>
                      </a:pPr>
                      <a:r>
                        <a:rPr lang="en-GB" sz="1400">
                          <a:effectLst/>
                          <a:latin typeface="Times New Roman" panose="02020603050405020304" pitchFamily="18" charset="0"/>
                          <a:ea typeface="Calibri" panose="020F0502020204030204" pitchFamily="34" charset="0"/>
                          <a:cs typeface="Times New Roman" panose="02020603050405020304" pitchFamily="18" charset="0"/>
                        </a:rPr>
                        <a:t>Pearson Correlation</a:t>
                      </a:r>
                    </a:p>
                  </a:txBody>
                  <a:tcPr marL="68580" marR="68580" marT="0" marB="0">
                    <a:lnL>
                      <a:noFill/>
                    </a:lnL>
                    <a:lnR>
                      <a:noFill/>
                    </a:lnR>
                    <a:lnT>
                      <a:noFill/>
                    </a:lnT>
                    <a:lnB>
                      <a:noFill/>
                    </a:lnB>
                  </a:tcPr>
                </a:tc>
                <a:tc>
                  <a:txBody>
                    <a:bodyPr/>
                    <a:lstStyle/>
                    <a:p>
                      <a:pPr algn="ctr">
                        <a:lnSpc>
                          <a:spcPct val="200000"/>
                        </a:lnSpc>
                        <a:spcAft>
                          <a:spcPts val="800"/>
                        </a:spcAft>
                      </a:pPr>
                      <a:r>
                        <a:rPr lang="en-GB" sz="1400">
                          <a:effectLst/>
                          <a:latin typeface="Times New Roman" panose="02020603050405020304" pitchFamily="18" charset="0"/>
                          <a:ea typeface="Calibri" panose="020F0502020204030204" pitchFamily="34" charset="0"/>
                          <a:cs typeface="Times New Roman" panose="02020603050405020304" pitchFamily="18" charset="0"/>
                        </a:rPr>
                        <a:t> </a:t>
                      </a:r>
                    </a:p>
                    <a:p>
                      <a:pPr algn="ctr">
                        <a:lnSpc>
                          <a:spcPct val="200000"/>
                        </a:lnSpc>
                        <a:spcAft>
                          <a:spcPts val="800"/>
                        </a:spcAft>
                      </a:pPr>
                      <a:r>
                        <a:rPr lang="en-GB" sz="1400">
                          <a:effectLst/>
                          <a:latin typeface="Times New Roman" panose="02020603050405020304" pitchFamily="18" charset="0"/>
                          <a:ea typeface="Calibri" panose="020F0502020204030204" pitchFamily="34" charset="0"/>
                          <a:cs typeface="Times New Roman" panose="02020603050405020304" pitchFamily="18" charset="0"/>
                        </a:rPr>
                        <a:t>-.682**</a:t>
                      </a:r>
                    </a:p>
                  </a:txBody>
                  <a:tcPr marL="68580" marR="68580" marT="0" marB="0">
                    <a:lnL>
                      <a:noFill/>
                    </a:lnL>
                    <a:lnR>
                      <a:noFill/>
                    </a:lnR>
                    <a:lnT>
                      <a:noFill/>
                    </a:lnT>
                    <a:lnB>
                      <a:noFill/>
                    </a:lnB>
                  </a:tcPr>
                </a:tc>
                <a:tc>
                  <a:txBody>
                    <a:bodyPr/>
                    <a:lstStyle/>
                    <a:p>
                      <a:pPr algn="ctr">
                        <a:lnSpc>
                          <a:spcPct val="200000"/>
                        </a:lnSpc>
                        <a:spcAft>
                          <a:spcPts val="800"/>
                        </a:spcAft>
                      </a:pPr>
                      <a:r>
                        <a:rPr lang="en-GB" sz="1400" dirty="0">
                          <a:effectLst/>
                          <a:latin typeface="Times New Roman" panose="02020603050405020304" pitchFamily="18" charset="0"/>
                          <a:ea typeface="Calibri" panose="020F0502020204030204" pitchFamily="34" charset="0"/>
                          <a:cs typeface="Times New Roman" panose="02020603050405020304" pitchFamily="18" charset="0"/>
                        </a:rPr>
                        <a:t> </a:t>
                      </a:r>
                    </a:p>
                    <a:p>
                      <a:pPr algn="ctr">
                        <a:lnSpc>
                          <a:spcPct val="200000"/>
                        </a:lnSpc>
                        <a:spcAft>
                          <a:spcPts val="800"/>
                        </a:spcAft>
                      </a:pPr>
                      <a:r>
                        <a:rPr lang="en-GB" sz="1400" dirty="0">
                          <a:effectLst/>
                          <a:latin typeface="Times New Roman" panose="02020603050405020304" pitchFamily="18" charset="0"/>
                          <a:ea typeface="Calibri" panose="020F0502020204030204" pitchFamily="34" charset="0"/>
                          <a:cs typeface="Times New Roman" panose="02020603050405020304" pitchFamily="18" charset="0"/>
                        </a:rPr>
                        <a:t>-.782**</a:t>
                      </a:r>
                    </a:p>
                  </a:txBody>
                  <a:tcPr marL="68580" marR="68580" marT="0" marB="0">
                    <a:lnL>
                      <a:noFill/>
                    </a:lnL>
                    <a:lnR>
                      <a:noFill/>
                    </a:lnR>
                    <a:lnT>
                      <a:noFill/>
                    </a:lnT>
                    <a:lnB>
                      <a:noFill/>
                    </a:lnB>
                  </a:tcPr>
                </a:tc>
                <a:tc>
                  <a:txBody>
                    <a:bodyPr/>
                    <a:lstStyle/>
                    <a:p>
                      <a:pPr algn="ctr">
                        <a:lnSpc>
                          <a:spcPct val="200000"/>
                        </a:lnSpc>
                        <a:spcAft>
                          <a:spcPts val="800"/>
                        </a:spcAft>
                      </a:pPr>
                      <a:r>
                        <a:rPr lang="en-GB" sz="1400">
                          <a:effectLst/>
                          <a:latin typeface="Times New Roman" panose="02020603050405020304" pitchFamily="18" charset="0"/>
                          <a:ea typeface="Calibri" panose="020F0502020204030204" pitchFamily="34" charset="0"/>
                          <a:cs typeface="Times New Roman" panose="02020603050405020304" pitchFamily="18" charset="0"/>
                        </a:rPr>
                        <a:t> </a:t>
                      </a:r>
                    </a:p>
                    <a:p>
                      <a:pPr algn="ctr">
                        <a:lnSpc>
                          <a:spcPct val="200000"/>
                        </a:lnSpc>
                        <a:spcAft>
                          <a:spcPts val="800"/>
                        </a:spcAft>
                      </a:pPr>
                      <a:r>
                        <a:rPr lang="en-GB" sz="1400">
                          <a:effectLst/>
                          <a:latin typeface="Times New Roman" panose="02020603050405020304" pitchFamily="18" charset="0"/>
                          <a:ea typeface="Calibri" panose="020F0502020204030204" pitchFamily="34" charset="0"/>
                          <a:cs typeface="Times New Roman" panose="02020603050405020304" pitchFamily="18" charset="0"/>
                        </a:rPr>
                        <a:t>1</a:t>
                      </a:r>
                    </a:p>
                  </a:txBody>
                  <a:tcPr marL="68580" marR="68580" marT="0" marB="0">
                    <a:lnL>
                      <a:noFill/>
                    </a:lnL>
                    <a:lnR>
                      <a:noFill/>
                    </a:lnR>
                    <a:lnT>
                      <a:noFill/>
                    </a:lnT>
                    <a:lnB>
                      <a:noFill/>
                    </a:lnB>
                  </a:tcPr>
                </a:tc>
                <a:tc>
                  <a:txBody>
                    <a:bodyPr/>
                    <a:lstStyle/>
                    <a:p>
                      <a:pPr algn="ctr">
                        <a:lnSpc>
                          <a:spcPct val="200000"/>
                        </a:lnSpc>
                        <a:spcAft>
                          <a:spcPts val="800"/>
                        </a:spcAft>
                      </a:pPr>
                      <a:r>
                        <a:rPr lang="en-GB" sz="1400">
                          <a:effectLst/>
                          <a:latin typeface="Times New Roman" panose="02020603050405020304" pitchFamily="18" charset="0"/>
                          <a:ea typeface="Calibri" panose="020F0502020204030204" pitchFamily="34" charset="0"/>
                          <a:cs typeface="Times New Roman" panose="02020603050405020304" pitchFamily="18" charset="0"/>
                        </a:rPr>
                        <a:t> </a:t>
                      </a:r>
                    </a:p>
                    <a:p>
                      <a:pPr algn="ctr">
                        <a:lnSpc>
                          <a:spcPct val="200000"/>
                        </a:lnSpc>
                        <a:spcAft>
                          <a:spcPts val="800"/>
                        </a:spcAft>
                      </a:pPr>
                      <a:r>
                        <a:rPr lang="en-GB" sz="1400">
                          <a:effectLst/>
                          <a:latin typeface="Times New Roman" panose="02020603050405020304" pitchFamily="18" charset="0"/>
                          <a:ea typeface="Calibri" panose="020F0502020204030204" pitchFamily="34" charset="0"/>
                          <a:cs typeface="Times New Roman" panose="02020603050405020304" pitchFamily="18" charset="0"/>
                        </a:rPr>
                        <a:t>.819**</a:t>
                      </a:r>
                    </a:p>
                  </a:txBody>
                  <a:tcPr marL="68580" marR="68580" marT="0" marB="0">
                    <a:lnL>
                      <a:noFill/>
                    </a:lnL>
                    <a:lnR>
                      <a:noFill/>
                    </a:lnR>
                    <a:lnT>
                      <a:noFill/>
                    </a:lnT>
                    <a:lnB>
                      <a:noFill/>
                    </a:lnB>
                  </a:tcPr>
                </a:tc>
                <a:extLst>
                  <a:ext uri="{0D108BD9-81ED-4DB2-BD59-A6C34878D82A}">
                    <a16:rowId xmlns:a16="http://schemas.microsoft.com/office/drawing/2014/main" val="1640537113"/>
                  </a:ext>
                </a:extLst>
              </a:tr>
              <a:tr h="876657">
                <a:tc>
                  <a:txBody>
                    <a:bodyPr/>
                    <a:lstStyle/>
                    <a:p>
                      <a:pPr algn="l">
                        <a:lnSpc>
                          <a:spcPct val="200000"/>
                        </a:lnSpc>
                        <a:spcAft>
                          <a:spcPts val="800"/>
                        </a:spcAft>
                      </a:pPr>
                      <a:r>
                        <a:rPr lang="en-GB" sz="1400">
                          <a:effectLst/>
                          <a:latin typeface="Times New Roman" panose="02020603050405020304" pitchFamily="18" charset="0"/>
                          <a:ea typeface="Calibri" panose="020F0502020204030204" pitchFamily="34" charset="0"/>
                          <a:cs typeface="Times New Roman" panose="02020603050405020304" pitchFamily="18" charset="0"/>
                        </a:rPr>
                        <a:t> </a:t>
                      </a:r>
                    </a:p>
                  </a:txBody>
                  <a:tcPr marL="68580" marR="68580" marT="0" marB="0">
                    <a:lnL>
                      <a:noFill/>
                    </a:lnL>
                    <a:lnR>
                      <a:noFill/>
                    </a:lnR>
                    <a:lnT>
                      <a:noFill/>
                    </a:lnT>
                    <a:lnB>
                      <a:noFill/>
                    </a:lnB>
                  </a:tcPr>
                </a:tc>
                <a:tc>
                  <a:txBody>
                    <a:bodyPr/>
                    <a:lstStyle/>
                    <a:p>
                      <a:pPr algn="ctr">
                        <a:lnSpc>
                          <a:spcPct val="200000"/>
                        </a:lnSpc>
                        <a:spcAft>
                          <a:spcPts val="800"/>
                        </a:spcAft>
                      </a:pPr>
                      <a:r>
                        <a:rPr lang="en-GB" sz="1400">
                          <a:effectLst/>
                          <a:latin typeface="Times New Roman" panose="02020603050405020304" pitchFamily="18" charset="0"/>
                          <a:ea typeface="Calibri" panose="020F0502020204030204" pitchFamily="34" charset="0"/>
                          <a:cs typeface="Times New Roman" panose="02020603050405020304" pitchFamily="18" charset="0"/>
                        </a:rPr>
                        <a:t> </a:t>
                      </a:r>
                    </a:p>
                    <a:p>
                      <a:pPr algn="ctr">
                        <a:lnSpc>
                          <a:spcPct val="200000"/>
                        </a:lnSpc>
                        <a:spcAft>
                          <a:spcPts val="800"/>
                        </a:spcAft>
                      </a:pPr>
                      <a:r>
                        <a:rPr lang="en-GB" sz="1400">
                          <a:effectLst/>
                          <a:latin typeface="Times New Roman" panose="02020603050405020304" pitchFamily="18" charset="0"/>
                          <a:ea typeface="Calibri" panose="020F0502020204030204" pitchFamily="34" charset="0"/>
                          <a:cs typeface="Times New Roman" panose="02020603050405020304" pitchFamily="18" charset="0"/>
                        </a:rPr>
                        <a:t>Sig. (2-tailed)</a:t>
                      </a:r>
                    </a:p>
                  </a:txBody>
                  <a:tcPr marL="68580" marR="68580" marT="0" marB="0">
                    <a:lnL>
                      <a:noFill/>
                    </a:lnL>
                    <a:lnR>
                      <a:noFill/>
                    </a:lnR>
                    <a:lnT>
                      <a:noFill/>
                    </a:lnT>
                    <a:lnB>
                      <a:noFill/>
                    </a:lnB>
                  </a:tcPr>
                </a:tc>
                <a:tc>
                  <a:txBody>
                    <a:bodyPr/>
                    <a:lstStyle/>
                    <a:p>
                      <a:pPr algn="ctr">
                        <a:lnSpc>
                          <a:spcPct val="200000"/>
                        </a:lnSpc>
                        <a:spcAft>
                          <a:spcPts val="800"/>
                        </a:spcAft>
                      </a:pPr>
                      <a:r>
                        <a:rPr lang="en-GB" sz="1400" dirty="0">
                          <a:effectLst/>
                          <a:latin typeface="Times New Roman" panose="02020603050405020304" pitchFamily="18" charset="0"/>
                          <a:ea typeface="Calibri" panose="020F0502020204030204" pitchFamily="34" charset="0"/>
                          <a:cs typeface="Times New Roman" panose="02020603050405020304" pitchFamily="18" charset="0"/>
                        </a:rPr>
                        <a:t> </a:t>
                      </a:r>
                    </a:p>
                    <a:p>
                      <a:pPr algn="ctr">
                        <a:lnSpc>
                          <a:spcPct val="200000"/>
                        </a:lnSpc>
                        <a:spcAft>
                          <a:spcPts val="800"/>
                        </a:spcAft>
                      </a:pPr>
                      <a:r>
                        <a:rPr lang="en-GB" sz="1400" dirty="0">
                          <a:effectLst/>
                          <a:latin typeface="Times New Roman" panose="02020603050405020304" pitchFamily="18" charset="0"/>
                          <a:ea typeface="Calibri" panose="020F0502020204030204" pitchFamily="34" charset="0"/>
                          <a:cs typeface="Times New Roman" panose="02020603050405020304" pitchFamily="18" charset="0"/>
                        </a:rPr>
                        <a:t>&lt;.001</a:t>
                      </a:r>
                    </a:p>
                  </a:txBody>
                  <a:tcPr marL="68580" marR="68580" marT="0" marB="0">
                    <a:lnL>
                      <a:noFill/>
                    </a:lnL>
                    <a:lnR>
                      <a:noFill/>
                    </a:lnR>
                    <a:lnT>
                      <a:noFill/>
                    </a:lnT>
                    <a:lnB>
                      <a:noFill/>
                    </a:lnB>
                  </a:tcPr>
                </a:tc>
                <a:tc>
                  <a:txBody>
                    <a:bodyPr/>
                    <a:lstStyle/>
                    <a:p>
                      <a:pPr algn="ctr">
                        <a:lnSpc>
                          <a:spcPct val="200000"/>
                        </a:lnSpc>
                        <a:spcAft>
                          <a:spcPts val="800"/>
                        </a:spcAft>
                      </a:pPr>
                      <a:r>
                        <a:rPr lang="en-GB" sz="1400">
                          <a:effectLst/>
                          <a:latin typeface="Times New Roman" panose="02020603050405020304" pitchFamily="18" charset="0"/>
                          <a:ea typeface="Calibri" panose="020F0502020204030204" pitchFamily="34" charset="0"/>
                          <a:cs typeface="Times New Roman" panose="02020603050405020304" pitchFamily="18" charset="0"/>
                        </a:rPr>
                        <a:t> </a:t>
                      </a:r>
                    </a:p>
                    <a:p>
                      <a:pPr algn="ctr">
                        <a:lnSpc>
                          <a:spcPct val="200000"/>
                        </a:lnSpc>
                        <a:spcAft>
                          <a:spcPts val="800"/>
                        </a:spcAft>
                      </a:pPr>
                      <a:r>
                        <a:rPr lang="en-GB" sz="1400">
                          <a:effectLst/>
                          <a:latin typeface="Times New Roman" panose="02020603050405020304" pitchFamily="18" charset="0"/>
                          <a:ea typeface="Calibri" panose="020F0502020204030204" pitchFamily="34" charset="0"/>
                          <a:cs typeface="Times New Roman" panose="02020603050405020304" pitchFamily="18" charset="0"/>
                        </a:rPr>
                        <a:t>&lt;.001</a:t>
                      </a:r>
                    </a:p>
                  </a:txBody>
                  <a:tcPr marL="68580" marR="68580" marT="0" marB="0">
                    <a:lnL>
                      <a:noFill/>
                    </a:lnL>
                    <a:lnR>
                      <a:noFill/>
                    </a:lnR>
                    <a:lnT>
                      <a:noFill/>
                    </a:lnT>
                    <a:lnB>
                      <a:noFill/>
                    </a:lnB>
                  </a:tcPr>
                </a:tc>
                <a:tc>
                  <a:txBody>
                    <a:bodyPr/>
                    <a:lstStyle/>
                    <a:p>
                      <a:pPr algn="ctr">
                        <a:lnSpc>
                          <a:spcPct val="200000"/>
                        </a:lnSpc>
                        <a:spcAft>
                          <a:spcPts val="800"/>
                        </a:spcAft>
                      </a:pPr>
                      <a:r>
                        <a:rPr lang="en-GB" sz="1400" dirty="0">
                          <a:effectLst/>
                          <a:latin typeface="Times New Roman" panose="02020603050405020304" pitchFamily="18" charset="0"/>
                          <a:ea typeface="Calibri" panose="020F0502020204030204" pitchFamily="34" charset="0"/>
                          <a:cs typeface="Times New Roman" panose="02020603050405020304" pitchFamily="18" charset="0"/>
                        </a:rPr>
                        <a:t> </a:t>
                      </a:r>
                    </a:p>
                  </a:txBody>
                  <a:tcPr marL="68580" marR="68580" marT="0" marB="0">
                    <a:lnL>
                      <a:noFill/>
                    </a:lnL>
                    <a:lnR>
                      <a:noFill/>
                    </a:lnR>
                    <a:lnT>
                      <a:noFill/>
                    </a:lnT>
                    <a:lnB>
                      <a:noFill/>
                    </a:lnB>
                  </a:tcPr>
                </a:tc>
                <a:tc>
                  <a:txBody>
                    <a:bodyPr/>
                    <a:lstStyle/>
                    <a:p>
                      <a:pPr algn="ctr">
                        <a:lnSpc>
                          <a:spcPct val="200000"/>
                        </a:lnSpc>
                        <a:spcAft>
                          <a:spcPts val="800"/>
                        </a:spcAft>
                      </a:pPr>
                      <a:r>
                        <a:rPr lang="en-GB" sz="1400">
                          <a:effectLst/>
                          <a:latin typeface="Times New Roman" panose="02020603050405020304" pitchFamily="18" charset="0"/>
                          <a:ea typeface="Calibri" panose="020F0502020204030204" pitchFamily="34" charset="0"/>
                          <a:cs typeface="Times New Roman" panose="02020603050405020304" pitchFamily="18" charset="0"/>
                        </a:rPr>
                        <a:t> </a:t>
                      </a:r>
                    </a:p>
                    <a:p>
                      <a:pPr algn="ctr">
                        <a:lnSpc>
                          <a:spcPct val="200000"/>
                        </a:lnSpc>
                        <a:spcAft>
                          <a:spcPts val="800"/>
                        </a:spcAft>
                      </a:pPr>
                      <a:r>
                        <a:rPr lang="en-GB" sz="1400">
                          <a:effectLst/>
                          <a:latin typeface="Times New Roman" panose="02020603050405020304" pitchFamily="18" charset="0"/>
                          <a:ea typeface="Calibri" panose="020F0502020204030204" pitchFamily="34" charset="0"/>
                          <a:cs typeface="Times New Roman" panose="02020603050405020304" pitchFamily="18" charset="0"/>
                        </a:rPr>
                        <a:t>&lt;.001</a:t>
                      </a:r>
                    </a:p>
                  </a:txBody>
                  <a:tcPr marL="68580" marR="68580" marT="0" marB="0">
                    <a:lnL>
                      <a:noFill/>
                    </a:lnL>
                    <a:lnR>
                      <a:noFill/>
                    </a:lnR>
                    <a:lnT>
                      <a:noFill/>
                    </a:lnT>
                    <a:lnB>
                      <a:noFill/>
                    </a:lnB>
                  </a:tcPr>
                </a:tc>
                <a:extLst>
                  <a:ext uri="{0D108BD9-81ED-4DB2-BD59-A6C34878D82A}">
                    <a16:rowId xmlns:a16="http://schemas.microsoft.com/office/drawing/2014/main" val="2578275522"/>
                  </a:ext>
                </a:extLst>
              </a:tr>
              <a:tr h="876657">
                <a:tc>
                  <a:txBody>
                    <a:bodyPr/>
                    <a:lstStyle/>
                    <a:p>
                      <a:pPr algn="l">
                        <a:lnSpc>
                          <a:spcPct val="200000"/>
                        </a:lnSpc>
                        <a:spcAft>
                          <a:spcPts val="800"/>
                        </a:spcAft>
                      </a:pPr>
                      <a:r>
                        <a:rPr lang="en-GB" sz="1400">
                          <a:effectLst/>
                          <a:latin typeface="Times New Roman" panose="02020603050405020304" pitchFamily="18" charset="0"/>
                          <a:ea typeface="Calibri" panose="020F0502020204030204" pitchFamily="34" charset="0"/>
                          <a:cs typeface="Times New Roman" panose="02020603050405020304" pitchFamily="18" charset="0"/>
                        </a:rPr>
                        <a:t> </a:t>
                      </a:r>
                    </a:p>
                  </a:txBody>
                  <a:tcPr marL="68580" marR="68580" marT="0" marB="0">
                    <a:lnL>
                      <a:noFill/>
                    </a:lnL>
                    <a:lnR>
                      <a:noFill/>
                    </a:lnR>
                    <a:lnT>
                      <a:noFill/>
                    </a:lnT>
                    <a:lnB>
                      <a:noFill/>
                    </a:lnB>
                  </a:tcPr>
                </a:tc>
                <a:tc>
                  <a:txBody>
                    <a:bodyPr/>
                    <a:lstStyle/>
                    <a:p>
                      <a:pPr algn="ctr">
                        <a:lnSpc>
                          <a:spcPct val="200000"/>
                        </a:lnSpc>
                        <a:spcAft>
                          <a:spcPts val="800"/>
                        </a:spcAft>
                      </a:pPr>
                      <a:r>
                        <a:rPr lang="en-GB" sz="1400">
                          <a:effectLst/>
                          <a:latin typeface="Times New Roman" panose="02020603050405020304" pitchFamily="18" charset="0"/>
                          <a:ea typeface="Calibri" panose="020F0502020204030204" pitchFamily="34" charset="0"/>
                          <a:cs typeface="Times New Roman" panose="02020603050405020304" pitchFamily="18" charset="0"/>
                        </a:rPr>
                        <a:t> </a:t>
                      </a:r>
                    </a:p>
                    <a:p>
                      <a:pPr algn="ctr">
                        <a:lnSpc>
                          <a:spcPct val="200000"/>
                        </a:lnSpc>
                        <a:spcAft>
                          <a:spcPts val="800"/>
                        </a:spcAft>
                      </a:pPr>
                      <a:r>
                        <a:rPr lang="en-GB" sz="1400">
                          <a:effectLst/>
                          <a:latin typeface="Times New Roman" panose="02020603050405020304" pitchFamily="18" charset="0"/>
                          <a:ea typeface="Calibri" panose="020F0502020204030204" pitchFamily="34" charset="0"/>
                          <a:cs typeface="Times New Roman" panose="02020603050405020304" pitchFamily="18" charset="0"/>
                        </a:rPr>
                        <a:t>N</a:t>
                      </a:r>
                    </a:p>
                  </a:txBody>
                  <a:tcPr marL="68580" marR="68580" marT="0" marB="0">
                    <a:lnL>
                      <a:noFill/>
                    </a:lnL>
                    <a:lnR>
                      <a:noFill/>
                    </a:lnR>
                    <a:lnT>
                      <a:noFill/>
                    </a:lnT>
                    <a:lnB>
                      <a:noFill/>
                    </a:lnB>
                  </a:tcPr>
                </a:tc>
                <a:tc>
                  <a:txBody>
                    <a:bodyPr/>
                    <a:lstStyle/>
                    <a:p>
                      <a:pPr algn="ctr">
                        <a:lnSpc>
                          <a:spcPct val="200000"/>
                        </a:lnSpc>
                        <a:spcAft>
                          <a:spcPts val="800"/>
                        </a:spcAft>
                      </a:pPr>
                      <a:r>
                        <a:rPr lang="en-GB" sz="1400" dirty="0">
                          <a:effectLst/>
                          <a:latin typeface="Times New Roman" panose="02020603050405020304" pitchFamily="18" charset="0"/>
                          <a:ea typeface="Calibri" panose="020F0502020204030204" pitchFamily="34" charset="0"/>
                          <a:cs typeface="Times New Roman" panose="02020603050405020304" pitchFamily="18" charset="0"/>
                        </a:rPr>
                        <a:t> </a:t>
                      </a:r>
                    </a:p>
                    <a:p>
                      <a:pPr algn="ctr">
                        <a:lnSpc>
                          <a:spcPct val="200000"/>
                        </a:lnSpc>
                        <a:spcAft>
                          <a:spcPts val="800"/>
                        </a:spcAft>
                      </a:pPr>
                      <a:r>
                        <a:rPr lang="en-GB" sz="1400" dirty="0">
                          <a:effectLst/>
                          <a:latin typeface="Times New Roman" panose="02020603050405020304" pitchFamily="18" charset="0"/>
                          <a:ea typeface="Calibri" panose="020F0502020204030204" pitchFamily="34" charset="0"/>
                          <a:cs typeface="Times New Roman" panose="02020603050405020304" pitchFamily="18" charset="0"/>
                        </a:rPr>
                        <a:t>37</a:t>
                      </a:r>
                    </a:p>
                  </a:txBody>
                  <a:tcPr marL="68580" marR="68580" marT="0" marB="0">
                    <a:lnL>
                      <a:noFill/>
                    </a:lnL>
                    <a:lnR>
                      <a:noFill/>
                    </a:lnR>
                    <a:lnT>
                      <a:noFill/>
                    </a:lnT>
                    <a:lnB>
                      <a:noFill/>
                    </a:lnB>
                  </a:tcPr>
                </a:tc>
                <a:tc>
                  <a:txBody>
                    <a:bodyPr/>
                    <a:lstStyle/>
                    <a:p>
                      <a:pPr algn="ctr">
                        <a:lnSpc>
                          <a:spcPct val="200000"/>
                        </a:lnSpc>
                        <a:spcAft>
                          <a:spcPts val="800"/>
                        </a:spcAft>
                      </a:pPr>
                      <a:r>
                        <a:rPr lang="en-GB" sz="1400" dirty="0">
                          <a:effectLst/>
                          <a:latin typeface="Times New Roman" panose="02020603050405020304" pitchFamily="18" charset="0"/>
                          <a:ea typeface="Calibri" panose="020F0502020204030204" pitchFamily="34" charset="0"/>
                          <a:cs typeface="Times New Roman" panose="02020603050405020304" pitchFamily="18" charset="0"/>
                        </a:rPr>
                        <a:t> </a:t>
                      </a:r>
                    </a:p>
                    <a:p>
                      <a:pPr algn="ctr">
                        <a:lnSpc>
                          <a:spcPct val="200000"/>
                        </a:lnSpc>
                        <a:spcAft>
                          <a:spcPts val="800"/>
                        </a:spcAft>
                      </a:pPr>
                      <a:r>
                        <a:rPr lang="en-GB" sz="1400" dirty="0">
                          <a:effectLst/>
                          <a:latin typeface="Times New Roman" panose="02020603050405020304" pitchFamily="18" charset="0"/>
                          <a:ea typeface="Calibri" panose="020F0502020204030204" pitchFamily="34" charset="0"/>
                          <a:cs typeface="Times New Roman" panose="02020603050405020304" pitchFamily="18" charset="0"/>
                        </a:rPr>
                        <a:t>37</a:t>
                      </a:r>
                    </a:p>
                  </a:txBody>
                  <a:tcPr marL="68580" marR="68580" marT="0" marB="0">
                    <a:lnL>
                      <a:noFill/>
                    </a:lnL>
                    <a:lnR>
                      <a:noFill/>
                    </a:lnR>
                    <a:lnT>
                      <a:noFill/>
                    </a:lnT>
                    <a:lnB>
                      <a:noFill/>
                    </a:lnB>
                  </a:tcPr>
                </a:tc>
                <a:tc>
                  <a:txBody>
                    <a:bodyPr/>
                    <a:lstStyle/>
                    <a:p>
                      <a:pPr algn="ctr">
                        <a:lnSpc>
                          <a:spcPct val="200000"/>
                        </a:lnSpc>
                        <a:spcAft>
                          <a:spcPts val="800"/>
                        </a:spcAft>
                      </a:pPr>
                      <a:r>
                        <a:rPr lang="en-GB" sz="1400" dirty="0">
                          <a:effectLst/>
                          <a:latin typeface="Times New Roman" panose="02020603050405020304" pitchFamily="18" charset="0"/>
                          <a:ea typeface="Calibri" panose="020F0502020204030204" pitchFamily="34" charset="0"/>
                          <a:cs typeface="Times New Roman" panose="02020603050405020304" pitchFamily="18" charset="0"/>
                        </a:rPr>
                        <a:t> </a:t>
                      </a:r>
                    </a:p>
                    <a:p>
                      <a:pPr algn="ctr">
                        <a:lnSpc>
                          <a:spcPct val="200000"/>
                        </a:lnSpc>
                        <a:spcAft>
                          <a:spcPts val="800"/>
                        </a:spcAft>
                      </a:pPr>
                      <a:r>
                        <a:rPr lang="en-GB" sz="1400" dirty="0">
                          <a:effectLst/>
                          <a:latin typeface="Times New Roman" panose="02020603050405020304" pitchFamily="18" charset="0"/>
                          <a:ea typeface="Calibri" panose="020F0502020204030204" pitchFamily="34" charset="0"/>
                          <a:cs typeface="Times New Roman" panose="02020603050405020304" pitchFamily="18" charset="0"/>
                        </a:rPr>
                        <a:t>37</a:t>
                      </a:r>
                    </a:p>
                  </a:txBody>
                  <a:tcPr marL="68580" marR="68580" marT="0" marB="0">
                    <a:lnL>
                      <a:noFill/>
                    </a:lnL>
                    <a:lnR>
                      <a:noFill/>
                    </a:lnR>
                    <a:lnT>
                      <a:noFill/>
                    </a:lnT>
                    <a:lnB>
                      <a:noFill/>
                    </a:lnB>
                  </a:tcPr>
                </a:tc>
                <a:tc>
                  <a:txBody>
                    <a:bodyPr/>
                    <a:lstStyle/>
                    <a:p>
                      <a:pPr algn="ctr">
                        <a:lnSpc>
                          <a:spcPct val="200000"/>
                        </a:lnSpc>
                        <a:spcAft>
                          <a:spcPts val="800"/>
                        </a:spcAft>
                      </a:pPr>
                      <a:r>
                        <a:rPr lang="en-GB" sz="1400" dirty="0">
                          <a:effectLst/>
                          <a:latin typeface="Times New Roman" panose="02020603050405020304" pitchFamily="18" charset="0"/>
                          <a:ea typeface="Calibri" panose="020F0502020204030204" pitchFamily="34" charset="0"/>
                          <a:cs typeface="Times New Roman" panose="02020603050405020304" pitchFamily="18" charset="0"/>
                        </a:rPr>
                        <a:t> </a:t>
                      </a:r>
                    </a:p>
                    <a:p>
                      <a:pPr algn="ctr">
                        <a:lnSpc>
                          <a:spcPct val="200000"/>
                        </a:lnSpc>
                        <a:spcAft>
                          <a:spcPts val="800"/>
                        </a:spcAft>
                      </a:pPr>
                      <a:r>
                        <a:rPr lang="en-GB" sz="1400" dirty="0">
                          <a:effectLst/>
                          <a:latin typeface="Times New Roman" panose="02020603050405020304" pitchFamily="18" charset="0"/>
                          <a:ea typeface="Calibri" panose="020F0502020204030204" pitchFamily="34" charset="0"/>
                          <a:cs typeface="Times New Roman" panose="02020603050405020304" pitchFamily="18" charset="0"/>
                        </a:rPr>
                        <a:t>37</a:t>
                      </a:r>
                    </a:p>
                  </a:txBody>
                  <a:tcPr marL="68580" marR="68580" marT="0" marB="0">
                    <a:lnL>
                      <a:noFill/>
                    </a:lnL>
                    <a:lnR>
                      <a:noFill/>
                    </a:lnR>
                    <a:lnT>
                      <a:noFill/>
                    </a:lnT>
                    <a:lnB>
                      <a:noFill/>
                    </a:lnB>
                  </a:tcPr>
                </a:tc>
                <a:extLst>
                  <a:ext uri="{0D108BD9-81ED-4DB2-BD59-A6C34878D82A}">
                    <a16:rowId xmlns:a16="http://schemas.microsoft.com/office/drawing/2014/main" val="2114930256"/>
                  </a:ext>
                </a:extLst>
              </a:tr>
              <a:tr h="1397010">
                <a:tc>
                  <a:txBody>
                    <a:bodyPr/>
                    <a:lstStyle/>
                    <a:p>
                      <a:pPr algn="l">
                        <a:lnSpc>
                          <a:spcPct val="200000"/>
                        </a:lnSpc>
                        <a:spcAft>
                          <a:spcPts val="800"/>
                        </a:spcAft>
                      </a:pPr>
                      <a:r>
                        <a:rPr lang="en-GB" sz="1400">
                          <a:effectLst/>
                          <a:latin typeface="Times New Roman" panose="02020603050405020304" pitchFamily="18" charset="0"/>
                          <a:ea typeface="Calibri" panose="020F0502020204030204" pitchFamily="34" charset="0"/>
                          <a:cs typeface="Times New Roman" panose="02020603050405020304" pitchFamily="18" charset="0"/>
                        </a:rPr>
                        <a:t> </a:t>
                      </a:r>
                    </a:p>
                    <a:p>
                      <a:pPr algn="l">
                        <a:lnSpc>
                          <a:spcPct val="200000"/>
                        </a:lnSpc>
                        <a:spcAft>
                          <a:spcPts val="800"/>
                        </a:spcAft>
                      </a:pPr>
                      <a:r>
                        <a:rPr lang="en-GB" sz="1400">
                          <a:effectLst/>
                          <a:latin typeface="Times New Roman" panose="02020603050405020304" pitchFamily="18" charset="0"/>
                          <a:ea typeface="Calibri" panose="020F0502020204030204" pitchFamily="34" charset="0"/>
                          <a:cs typeface="Times New Roman" panose="02020603050405020304" pitchFamily="18" charset="0"/>
                        </a:rPr>
                        <a:t>Weekly Leisure-Time</a:t>
                      </a:r>
                    </a:p>
                    <a:p>
                      <a:pPr algn="l">
                        <a:lnSpc>
                          <a:spcPct val="200000"/>
                        </a:lnSpc>
                        <a:spcAft>
                          <a:spcPts val="800"/>
                        </a:spcAft>
                      </a:pPr>
                      <a:r>
                        <a:rPr lang="en-GB" sz="1400">
                          <a:effectLst/>
                          <a:latin typeface="Times New Roman" panose="02020603050405020304" pitchFamily="18" charset="0"/>
                          <a:ea typeface="Calibri" panose="020F0502020204030204" pitchFamily="34" charset="0"/>
                          <a:cs typeface="Times New Roman" panose="02020603050405020304" pitchFamily="18" charset="0"/>
                        </a:rPr>
                        <a:t>Activity Score</a:t>
                      </a:r>
                    </a:p>
                  </a:txBody>
                  <a:tcPr marL="68580" marR="68580" marT="0" marB="0">
                    <a:lnL>
                      <a:noFill/>
                    </a:lnL>
                    <a:lnR>
                      <a:noFill/>
                    </a:lnR>
                    <a:lnT>
                      <a:noFill/>
                    </a:lnT>
                    <a:lnB>
                      <a:noFill/>
                    </a:lnB>
                  </a:tcPr>
                </a:tc>
                <a:tc>
                  <a:txBody>
                    <a:bodyPr/>
                    <a:lstStyle/>
                    <a:p>
                      <a:pPr algn="ctr">
                        <a:lnSpc>
                          <a:spcPct val="200000"/>
                        </a:lnSpc>
                        <a:spcAft>
                          <a:spcPts val="800"/>
                        </a:spcAft>
                      </a:pPr>
                      <a:r>
                        <a:rPr lang="en-GB" sz="1400">
                          <a:effectLst/>
                          <a:latin typeface="Times New Roman" panose="02020603050405020304" pitchFamily="18" charset="0"/>
                          <a:ea typeface="Calibri" panose="020F0502020204030204" pitchFamily="34" charset="0"/>
                          <a:cs typeface="Times New Roman" panose="02020603050405020304" pitchFamily="18" charset="0"/>
                        </a:rPr>
                        <a:t> </a:t>
                      </a:r>
                    </a:p>
                    <a:p>
                      <a:pPr algn="ctr">
                        <a:lnSpc>
                          <a:spcPct val="200000"/>
                        </a:lnSpc>
                        <a:spcAft>
                          <a:spcPts val="800"/>
                        </a:spcAft>
                      </a:pPr>
                      <a:r>
                        <a:rPr lang="en-GB" sz="1400">
                          <a:effectLst/>
                          <a:latin typeface="Times New Roman" panose="02020603050405020304" pitchFamily="18" charset="0"/>
                          <a:ea typeface="Calibri" panose="020F0502020204030204" pitchFamily="34" charset="0"/>
                          <a:cs typeface="Times New Roman" panose="02020603050405020304" pitchFamily="18" charset="0"/>
                        </a:rPr>
                        <a:t>Pearson Correlation</a:t>
                      </a:r>
                    </a:p>
                  </a:txBody>
                  <a:tcPr marL="68580" marR="68580" marT="0" marB="0">
                    <a:lnL>
                      <a:noFill/>
                    </a:lnL>
                    <a:lnR>
                      <a:noFill/>
                    </a:lnR>
                    <a:lnT>
                      <a:noFill/>
                    </a:lnT>
                    <a:lnB>
                      <a:noFill/>
                    </a:lnB>
                  </a:tcPr>
                </a:tc>
                <a:tc>
                  <a:txBody>
                    <a:bodyPr/>
                    <a:lstStyle/>
                    <a:p>
                      <a:pPr algn="ctr">
                        <a:lnSpc>
                          <a:spcPct val="200000"/>
                        </a:lnSpc>
                        <a:spcAft>
                          <a:spcPts val="800"/>
                        </a:spcAft>
                      </a:pPr>
                      <a:r>
                        <a:rPr lang="en-GB" sz="1400">
                          <a:effectLst/>
                          <a:latin typeface="Times New Roman" panose="02020603050405020304" pitchFamily="18" charset="0"/>
                          <a:ea typeface="Calibri" panose="020F0502020204030204" pitchFamily="34" charset="0"/>
                          <a:cs typeface="Times New Roman" panose="02020603050405020304" pitchFamily="18" charset="0"/>
                        </a:rPr>
                        <a:t> </a:t>
                      </a:r>
                    </a:p>
                    <a:p>
                      <a:pPr algn="ctr">
                        <a:lnSpc>
                          <a:spcPct val="200000"/>
                        </a:lnSpc>
                        <a:spcAft>
                          <a:spcPts val="800"/>
                        </a:spcAft>
                      </a:pPr>
                      <a:r>
                        <a:rPr lang="en-GB" sz="1400">
                          <a:effectLst/>
                          <a:latin typeface="Times New Roman" panose="02020603050405020304" pitchFamily="18" charset="0"/>
                          <a:ea typeface="Calibri" panose="020F0502020204030204" pitchFamily="34" charset="0"/>
                          <a:cs typeface="Times New Roman" panose="02020603050405020304" pitchFamily="18" charset="0"/>
                        </a:rPr>
                        <a:t>-.693**</a:t>
                      </a:r>
                    </a:p>
                  </a:txBody>
                  <a:tcPr marL="68580" marR="68580" marT="0" marB="0">
                    <a:lnL>
                      <a:noFill/>
                    </a:lnL>
                    <a:lnR>
                      <a:noFill/>
                    </a:lnR>
                    <a:lnT>
                      <a:noFill/>
                    </a:lnT>
                    <a:lnB>
                      <a:noFill/>
                    </a:lnB>
                  </a:tcPr>
                </a:tc>
                <a:tc>
                  <a:txBody>
                    <a:bodyPr/>
                    <a:lstStyle/>
                    <a:p>
                      <a:pPr algn="ctr">
                        <a:lnSpc>
                          <a:spcPct val="200000"/>
                        </a:lnSpc>
                        <a:spcAft>
                          <a:spcPts val="800"/>
                        </a:spcAft>
                      </a:pPr>
                      <a:r>
                        <a:rPr lang="en-GB" sz="1400">
                          <a:effectLst/>
                          <a:latin typeface="Times New Roman" panose="02020603050405020304" pitchFamily="18" charset="0"/>
                          <a:ea typeface="Calibri" panose="020F0502020204030204" pitchFamily="34" charset="0"/>
                          <a:cs typeface="Times New Roman" panose="02020603050405020304" pitchFamily="18" charset="0"/>
                        </a:rPr>
                        <a:t> </a:t>
                      </a:r>
                    </a:p>
                    <a:p>
                      <a:pPr algn="ctr">
                        <a:lnSpc>
                          <a:spcPct val="200000"/>
                        </a:lnSpc>
                        <a:spcAft>
                          <a:spcPts val="800"/>
                        </a:spcAft>
                      </a:pPr>
                      <a:r>
                        <a:rPr lang="en-GB" sz="1400">
                          <a:effectLst/>
                          <a:latin typeface="Times New Roman" panose="02020603050405020304" pitchFamily="18" charset="0"/>
                          <a:ea typeface="Calibri" panose="020F0502020204030204" pitchFamily="34" charset="0"/>
                          <a:cs typeface="Times New Roman" panose="02020603050405020304" pitchFamily="18" charset="0"/>
                        </a:rPr>
                        <a:t>-.770**</a:t>
                      </a:r>
                    </a:p>
                  </a:txBody>
                  <a:tcPr marL="68580" marR="68580" marT="0" marB="0">
                    <a:lnL>
                      <a:noFill/>
                    </a:lnL>
                    <a:lnR>
                      <a:noFill/>
                    </a:lnR>
                    <a:lnT>
                      <a:noFill/>
                    </a:lnT>
                    <a:lnB>
                      <a:noFill/>
                    </a:lnB>
                  </a:tcPr>
                </a:tc>
                <a:tc>
                  <a:txBody>
                    <a:bodyPr/>
                    <a:lstStyle/>
                    <a:p>
                      <a:pPr algn="ctr">
                        <a:lnSpc>
                          <a:spcPct val="200000"/>
                        </a:lnSpc>
                        <a:spcAft>
                          <a:spcPts val="800"/>
                        </a:spcAft>
                      </a:pPr>
                      <a:r>
                        <a:rPr lang="en-GB" sz="1400" dirty="0">
                          <a:effectLst/>
                          <a:latin typeface="Times New Roman" panose="02020603050405020304" pitchFamily="18" charset="0"/>
                          <a:ea typeface="Calibri" panose="020F0502020204030204" pitchFamily="34" charset="0"/>
                          <a:cs typeface="Times New Roman" panose="02020603050405020304" pitchFamily="18" charset="0"/>
                        </a:rPr>
                        <a:t> </a:t>
                      </a:r>
                    </a:p>
                    <a:p>
                      <a:pPr algn="ctr">
                        <a:lnSpc>
                          <a:spcPct val="200000"/>
                        </a:lnSpc>
                        <a:spcAft>
                          <a:spcPts val="800"/>
                        </a:spcAft>
                      </a:pPr>
                      <a:r>
                        <a:rPr lang="en-GB" sz="1400" dirty="0">
                          <a:effectLst/>
                          <a:latin typeface="Times New Roman" panose="02020603050405020304" pitchFamily="18" charset="0"/>
                          <a:ea typeface="Calibri" panose="020F0502020204030204" pitchFamily="34" charset="0"/>
                          <a:cs typeface="Times New Roman" panose="02020603050405020304" pitchFamily="18" charset="0"/>
                        </a:rPr>
                        <a:t>.819**</a:t>
                      </a:r>
                    </a:p>
                  </a:txBody>
                  <a:tcPr marL="68580" marR="68580" marT="0" marB="0">
                    <a:lnL>
                      <a:noFill/>
                    </a:lnL>
                    <a:lnR>
                      <a:noFill/>
                    </a:lnR>
                    <a:lnT>
                      <a:noFill/>
                    </a:lnT>
                    <a:lnB>
                      <a:noFill/>
                    </a:lnB>
                  </a:tcPr>
                </a:tc>
                <a:tc>
                  <a:txBody>
                    <a:bodyPr/>
                    <a:lstStyle/>
                    <a:p>
                      <a:pPr algn="ctr">
                        <a:lnSpc>
                          <a:spcPct val="200000"/>
                        </a:lnSpc>
                        <a:spcAft>
                          <a:spcPts val="800"/>
                        </a:spcAft>
                      </a:pPr>
                      <a:r>
                        <a:rPr lang="en-GB" sz="1400" dirty="0">
                          <a:effectLst/>
                          <a:latin typeface="Times New Roman" panose="02020603050405020304" pitchFamily="18" charset="0"/>
                          <a:ea typeface="Calibri" panose="020F0502020204030204" pitchFamily="34" charset="0"/>
                          <a:cs typeface="Times New Roman" panose="02020603050405020304" pitchFamily="18" charset="0"/>
                        </a:rPr>
                        <a:t> </a:t>
                      </a:r>
                    </a:p>
                    <a:p>
                      <a:pPr algn="ctr">
                        <a:lnSpc>
                          <a:spcPct val="200000"/>
                        </a:lnSpc>
                        <a:spcAft>
                          <a:spcPts val="800"/>
                        </a:spcAft>
                      </a:pPr>
                      <a:r>
                        <a:rPr lang="en-GB" sz="1400" dirty="0">
                          <a:effectLst/>
                          <a:latin typeface="Times New Roman" panose="02020603050405020304" pitchFamily="18" charset="0"/>
                          <a:ea typeface="Calibri" panose="020F0502020204030204" pitchFamily="34" charset="0"/>
                          <a:cs typeface="Times New Roman" panose="02020603050405020304" pitchFamily="18" charset="0"/>
                        </a:rPr>
                        <a:t>1</a:t>
                      </a:r>
                    </a:p>
                  </a:txBody>
                  <a:tcPr marL="68580" marR="68580" marT="0" marB="0">
                    <a:lnL>
                      <a:noFill/>
                    </a:lnL>
                    <a:lnR>
                      <a:noFill/>
                    </a:lnR>
                    <a:lnT>
                      <a:noFill/>
                    </a:lnT>
                    <a:lnB>
                      <a:noFill/>
                    </a:lnB>
                  </a:tcPr>
                </a:tc>
                <a:extLst>
                  <a:ext uri="{0D108BD9-81ED-4DB2-BD59-A6C34878D82A}">
                    <a16:rowId xmlns:a16="http://schemas.microsoft.com/office/drawing/2014/main" val="758580375"/>
                  </a:ext>
                </a:extLst>
              </a:tr>
              <a:tr h="356305">
                <a:tc>
                  <a:txBody>
                    <a:bodyPr/>
                    <a:lstStyle/>
                    <a:p>
                      <a:pPr algn="just">
                        <a:lnSpc>
                          <a:spcPct val="200000"/>
                        </a:lnSpc>
                        <a:spcAft>
                          <a:spcPts val="800"/>
                        </a:spcAft>
                      </a:pPr>
                      <a:r>
                        <a:rPr lang="en-GB" sz="1400">
                          <a:effectLst/>
                          <a:latin typeface="Times New Roman" panose="02020603050405020304" pitchFamily="18" charset="0"/>
                          <a:ea typeface="Calibri" panose="020F0502020204030204" pitchFamily="34" charset="0"/>
                          <a:cs typeface="Times New Roman" panose="02020603050405020304" pitchFamily="18" charset="0"/>
                        </a:rPr>
                        <a:t> </a:t>
                      </a:r>
                    </a:p>
                  </a:txBody>
                  <a:tcPr marL="68580" marR="68580" marT="0" marB="0">
                    <a:lnL>
                      <a:noFill/>
                    </a:lnL>
                    <a:lnR>
                      <a:noFill/>
                    </a:lnR>
                    <a:lnT>
                      <a:noFill/>
                    </a:lnT>
                    <a:lnB>
                      <a:noFill/>
                    </a:lnB>
                  </a:tcPr>
                </a:tc>
                <a:tc>
                  <a:txBody>
                    <a:bodyPr/>
                    <a:lstStyle/>
                    <a:p>
                      <a:pPr algn="ctr">
                        <a:lnSpc>
                          <a:spcPct val="200000"/>
                        </a:lnSpc>
                        <a:spcAft>
                          <a:spcPts val="800"/>
                        </a:spcAft>
                      </a:pPr>
                      <a:r>
                        <a:rPr lang="en-GB" sz="1400">
                          <a:effectLst/>
                          <a:latin typeface="Times New Roman" panose="02020603050405020304" pitchFamily="18" charset="0"/>
                          <a:ea typeface="Calibri" panose="020F0502020204030204" pitchFamily="34" charset="0"/>
                          <a:cs typeface="Times New Roman" panose="02020603050405020304" pitchFamily="18" charset="0"/>
                        </a:rPr>
                        <a:t>Sig. (2-tailed)</a:t>
                      </a:r>
                    </a:p>
                  </a:txBody>
                  <a:tcPr marL="68580" marR="68580" marT="0" marB="0">
                    <a:lnL>
                      <a:noFill/>
                    </a:lnL>
                    <a:lnR>
                      <a:noFill/>
                    </a:lnR>
                    <a:lnT>
                      <a:noFill/>
                    </a:lnT>
                    <a:lnB>
                      <a:noFill/>
                    </a:lnB>
                  </a:tcPr>
                </a:tc>
                <a:tc>
                  <a:txBody>
                    <a:bodyPr/>
                    <a:lstStyle/>
                    <a:p>
                      <a:pPr algn="ctr">
                        <a:lnSpc>
                          <a:spcPct val="200000"/>
                        </a:lnSpc>
                        <a:spcAft>
                          <a:spcPts val="800"/>
                        </a:spcAft>
                      </a:pPr>
                      <a:r>
                        <a:rPr lang="en-GB" sz="1400">
                          <a:effectLst/>
                          <a:latin typeface="Times New Roman" panose="02020603050405020304" pitchFamily="18" charset="0"/>
                          <a:ea typeface="Calibri" panose="020F0502020204030204" pitchFamily="34" charset="0"/>
                          <a:cs typeface="Times New Roman" panose="02020603050405020304" pitchFamily="18" charset="0"/>
                        </a:rPr>
                        <a:t>&lt;.001</a:t>
                      </a:r>
                    </a:p>
                  </a:txBody>
                  <a:tcPr marL="68580" marR="68580" marT="0" marB="0">
                    <a:lnL>
                      <a:noFill/>
                    </a:lnL>
                    <a:lnR>
                      <a:noFill/>
                    </a:lnR>
                    <a:lnT>
                      <a:noFill/>
                    </a:lnT>
                    <a:lnB>
                      <a:noFill/>
                    </a:lnB>
                  </a:tcPr>
                </a:tc>
                <a:tc>
                  <a:txBody>
                    <a:bodyPr/>
                    <a:lstStyle/>
                    <a:p>
                      <a:pPr algn="ctr">
                        <a:lnSpc>
                          <a:spcPct val="200000"/>
                        </a:lnSpc>
                        <a:spcAft>
                          <a:spcPts val="800"/>
                        </a:spcAft>
                      </a:pPr>
                      <a:r>
                        <a:rPr lang="en-GB" sz="1400" dirty="0">
                          <a:effectLst/>
                          <a:latin typeface="Times New Roman" panose="02020603050405020304" pitchFamily="18" charset="0"/>
                          <a:ea typeface="Calibri" panose="020F0502020204030204" pitchFamily="34" charset="0"/>
                          <a:cs typeface="Times New Roman" panose="02020603050405020304" pitchFamily="18" charset="0"/>
                        </a:rPr>
                        <a:t>&lt;.001</a:t>
                      </a:r>
                    </a:p>
                  </a:txBody>
                  <a:tcPr marL="68580" marR="68580" marT="0" marB="0">
                    <a:lnL>
                      <a:noFill/>
                    </a:lnL>
                    <a:lnR>
                      <a:noFill/>
                    </a:lnR>
                    <a:lnT>
                      <a:noFill/>
                    </a:lnT>
                    <a:lnB>
                      <a:noFill/>
                    </a:lnB>
                  </a:tcPr>
                </a:tc>
                <a:tc>
                  <a:txBody>
                    <a:bodyPr/>
                    <a:lstStyle/>
                    <a:p>
                      <a:pPr algn="ctr">
                        <a:lnSpc>
                          <a:spcPct val="200000"/>
                        </a:lnSpc>
                        <a:spcAft>
                          <a:spcPts val="800"/>
                        </a:spcAft>
                      </a:pPr>
                      <a:r>
                        <a:rPr lang="en-GB" sz="1400">
                          <a:effectLst/>
                          <a:latin typeface="Times New Roman" panose="02020603050405020304" pitchFamily="18" charset="0"/>
                          <a:ea typeface="Calibri" panose="020F0502020204030204" pitchFamily="34" charset="0"/>
                          <a:cs typeface="Times New Roman" panose="02020603050405020304" pitchFamily="18" charset="0"/>
                        </a:rPr>
                        <a:t>&lt;.001</a:t>
                      </a:r>
                    </a:p>
                  </a:txBody>
                  <a:tcPr marL="68580" marR="68580" marT="0" marB="0">
                    <a:lnL>
                      <a:noFill/>
                    </a:lnL>
                    <a:lnR>
                      <a:noFill/>
                    </a:lnR>
                    <a:lnT>
                      <a:noFill/>
                    </a:lnT>
                    <a:lnB>
                      <a:noFill/>
                    </a:lnB>
                  </a:tcPr>
                </a:tc>
                <a:tc>
                  <a:txBody>
                    <a:bodyPr/>
                    <a:lstStyle/>
                    <a:p>
                      <a:pPr algn="ctr">
                        <a:lnSpc>
                          <a:spcPct val="200000"/>
                        </a:lnSpc>
                        <a:spcAft>
                          <a:spcPts val="800"/>
                        </a:spcAft>
                      </a:pPr>
                      <a:r>
                        <a:rPr lang="en-GB" sz="1400" dirty="0">
                          <a:effectLst/>
                          <a:latin typeface="Times New Roman" panose="02020603050405020304" pitchFamily="18" charset="0"/>
                          <a:ea typeface="Calibri" panose="020F0502020204030204" pitchFamily="34" charset="0"/>
                          <a:cs typeface="Times New Roman" panose="02020603050405020304" pitchFamily="18" charset="0"/>
                        </a:rPr>
                        <a:t> </a:t>
                      </a:r>
                    </a:p>
                  </a:txBody>
                  <a:tcPr marL="68580" marR="68580" marT="0" marB="0">
                    <a:lnL>
                      <a:noFill/>
                    </a:lnL>
                    <a:lnR>
                      <a:noFill/>
                    </a:lnR>
                    <a:lnT>
                      <a:noFill/>
                    </a:lnT>
                    <a:lnB>
                      <a:noFill/>
                    </a:lnB>
                  </a:tcPr>
                </a:tc>
                <a:extLst>
                  <a:ext uri="{0D108BD9-81ED-4DB2-BD59-A6C34878D82A}">
                    <a16:rowId xmlns:a16="http://schemas.microsoft.com/office/drawing/2014/main" val="383204847"/>
                  </a:ext>
                </a:extLst>
              </a:tr>
              <a:tr h="876657">
                <a:tc>
                  <a:txBody>
                    <a:bodyPr/>
                    <a:lstStyle/>
                    <a:p>
                      <a:pPr algn="just">
                        <a:lnSpc>
                          <a:spcPct val="200000"/>
                        </a:lnSpc>
                        <a:spcAft>
                          <a:spcPts val="800"/>
                        </a:spcAft>
                      </a:pPr>
                      <a:r>
                        <a:rPr lang="en-GB" sz="1400" dirty="0">
                          <a:effectLst/>
                          <a:latin typeface="Times New Roman" panose="02020603050405020304" pitchFamily="18" charset="0"/>
                          <a:ea typeface="Calibri" panose="020F0502020204030204" pitchFamily="34" charset="0"/>
                          <a:cs typeface="Times New Roman" panose="02020603050405020304" pitchFamily="18" charset="0"/>
                        </a:rPr>
                        <a:t> </a:t>
                      </a: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200000"/>
                        </a:lnSpc>
                        <a:spcAft>
                          <a:spcPts val="800"/>
                        </a:spcAft>
                      </a:pPr>
                      <a:r>
                        <a:rPr lang="en-GB" sz="1400">
                          <a:effectLst/>
                          <a:latin typeface="Times New Roman" panose="02020603050405020304" pitchFamily="18" charset="0"/>
                          <a:ea typeface="Calibri" panose="020F0502020204030204" pitchFamily="34" charset="0"/>
                          <a:cs typeface="Times New Roman" panose="02020603050405020304" pitchFamily="18" charset="0"/>
                        </a:rPr>
                        <a:t> </a:t>
                      </a:r>
                    </a:p>
                    <a:p>
                      <a:pPr algn="ctr">
                        <a:lnSpc>
                          <a:spcPct val="200000"/>
                        </a:lnSpc>
                        <a:spcAft>
                          <a:spcPts val="800"/>
                        </a:spcAft>
                      </a:pPr>
                      <a:r>
                        <a:rPr lang="en-GB" sz="1400">
                          <a:effectLst/>
                          <a:latin typeface="Times New Roman" panose="02020603050405020304" pitchFamily="18" charset="0"/>
                          <a:ea typeface="Calibri" panose="020F0502020204030204" pitchFamily="34" charset="0"/>
                          <a:cs typeface="Times New Roman" panose="02020603050405020304" pitchFamily="18" charset="0"/>
                        </a:rPr>
                        <a:t>N</a:t>
                      </a: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200000"/>
                        </a:lnSpc>
                        <a:spcAft>
                          <a:spcPts val="800"/>
                        </a:spcAft>
                      </a:pPr>
                      <a:r>
                        <a:rPr lang="en-GB" sz="1400">
                          <a:effectLst/>
                          <a:latin typeface="Times New Roman" panose="02020603050405020304" pitchFamily="18" charset="0"/>
                          <a:ea typeface="Calibri" panose="020F0502020204030204" pitchFamily="34" charset="0"/>
                          <a:cs typeface="Times New Roman" panose="02020603050405020304" pitchFamily="18" charset="0"/>
                        </a:rPr>
                        <a:t> </a:t>
                      </a:r>
                    </a:p>
                    <a:p>
                      <a:pPr algn="ctr">
                        <a:lnSpc>
                          <a:spcPct val="200000"/>
                        </a:lnSpc>
                        <a:spcAft>
                          <a:spcPts val="800"/>
                        </a:spcAft>
                      </a:pPr>
                      <a:r>
                        <a:rPr lang="en-GB" sz="1400">
                          <a:effectLst/>
                          <a:latin typeface="Times New Roman" panose="02020603050405020304" pitchFamily="18" charset="0"/>
                          <a:ea typeface="Calibri" panose="020F0502020204030204" pitchFamily="34" charset="0"/>
                          <a:cs typeface="Times New Roman" panose="02020603050405020304" pitchFamily="18" charset="0"/>
                        </a:rPr>
                        <a:t>37</a:t>
                      </a: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200000"/>
                        </a:lnSpc>
                        <a:spcAft>
                          <a:spcPts val="800"/>
                        </a:spcAft>
                      </a:pPr>
                      <a:r>
                        <a:rPr lang="en-GB" sz="1400">
                          <a:effectLst/>
                          <a:latin typeface="Times New Roman" panose="02020603050405020304" pitchFamily="18" charset="0"/>
                          <a:ea typeface="Calibri" panose="020F0502020204030204" pitchFamily="34" charset="0"/>
                          <a:cs typeface="Times New Roman" panose="02020603050405020304" pitchFamily="18" charset="0"/>
                        </a:rPr>
                        <a:t> </a:t>
                      </a:r>
                    </a:p>
                    <a:p>
                      <a:pPr algn="ctr">
                        <a:lnSpc>
                          <a:spcPct val="200000"/>
                        </a:lnSpc>
                        <a:spcAft>
                          <a:spcPts val="800"/>
                        </a:spcAft>
                      </a:pPr>
                      <a:r>
                        <a:rPr lang="en-GB" sz="1400">
                          <a:effectLst/>
                          <a:latin typeface="Times New Roman" panose="02020603050405020304" pitchFamily="18" charset="0"/>
                          <a:ea typeface="Calibri" panose="020F0502020204030204" pitchFamily="34" charset="0"/>
                          <a:cs typeface="Times New Roman" panose="02020603050405020304" pitchFamily="18" charset="0"/>
                        </a:rPr>
                        <a:t>37</a:t>
                      </a: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200000"/>
                        </a:lnSpc>
                        <a:spcAft>
                          <a:spcPts val="800"/>
                        </a:spcAft>
                      </a:pPr>
                      <a:r>
                        <a:rPr lang="en-GB" sz="1400">
                          <a:effectLst/>
                          <a:latin typeface="Times New Roman" panose="02020603050405020304" pitchFamily="18" charset="0"/>
                          <a:ea typeface="Calibri" panose="020F0502020204030204" pitchFamily="34" charset="0"/>
                          <a:cs typeface="Times New Roman" panose="02020603050405020304" pitchFamily="18" charset="0"/>
                        </a:rPr>
                        <a:t> </a:t>
                      </a:r>
                    </a:p>
                    <a:p>
                      <a:pPr algn="ctr">
                        <a:lnSpc>
                          <a:spcPct val="200000"/>
                        </a:lnSpc>
                        <a:spcAft>
                          <a:spcPts val="800"/>
                        </a:spcAft>
                      </a:pPr>
                      <a:r>
                        <a:rPr lang="en-GB" sz="1400">
                          <a:effectLst/>
                          <a:latin typeface="Times New Roman" panose="02020603050405020304" pitchFamily="18" charset="0"/>
                          <a:ea typeface="Calibri" panose="020F0502020204030204" pitchFamily="34" charset="0"/>
                          <a:cs typeface="Times New Roman" panose="02020603050405020304" pitchFamily="18" charset="0"/>
                        </a:rPr>
                        <a:t>37</a:t>
                      </a: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200000"/>
                        </a:lnSpc>
                        <a:spcAft>
                          <a:spcPts val="800"/>
                        </a:spcAft>
                      </a:pPr>
                      <a:r>
                        <a:rPr lang="en-GB" sz="1400" dirty="0">
                          <a:effectLst/>
                          <a:latin typeface="Times New Roman" panose="02020603050405020304" pitchFamily="18" charset="0"/>
                          <a:ea typeface="Calibri" panose="020F0502020204030204" pitchFamily="34" charset="0"/>
                          <a:cs typeface="Times New Roman" panose="02020603050405020304" pitchFamily="18" charset="0"/>
                        </a:rPr>
                        <a:t> </a:t>
                      </a:r>
                    </a:p>
                    <a:p>
                      <a:pPr algn="ctr">
                        <a:lnSpc>
                          <a:spcPct val="200000"/>
                        </a:lnSpc>
                        <a:spcAft>
                          <a:spcPts val="800"/>
                        </a:spcAft>
                      </a:pPr>
                      <a:r>
                        <a:rPr lang="en-GB" sz="1400" dirty="0">
                          <a:effectLst/>
                          <a:latin typeface="Times New Roman" panose="02020603050405020304" pitchFamily="18" charset="0"/>
                          <a:ea typeface="Calibri" panose="020F0502020204030204" pitchFamily="34" charset="0"/>
                          <a:cs typeface="Times New Roman" panose="02020603050405020304" pitchFamily="18" charset="0"/>
                        </a:rPr>
                        <a:t>37</a:t>
                      </a: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82973859"/>
                  </a:ext>
                </a:extLst>
              </a:tr>
            </a:tbl>
          </a:graphicData>
        </a:graphic>
      </p:graphicFrame>
      <p:sp>
        <p:nvSpPr>
          <p:cNvPr id="37" name="Rectangle 4">
            <a:extLst>
              <a:ext uri="{FF2B5EF4-FFF2-40B4-BE49-F238E27FC236}">
                <a16:creationId xmlns:a16="http://schemas.microsoft.com/office/drawing/2014/main" id="{796B2B6C-89E7-44B7-419C-EEB54A35BF9C}"/>
              </a:ext>
            </a:extLst>
          </p:cNvPr>
          <p:cNvSpPr>
            <a:spLocks noChangeArrowheads="1"/>
          </p:cNvSpPr>
          <p:nvPr/>
        </p:nvSpPr>
        <p:spPr bwMode="auto">
          <a:xfrm>
            <a:off x="10410092" y="4197472"/>
            <a:ext cx="39325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GB" altLang="en-US" sz="14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Table 2</a:t>
            </a:r>
            <a:endParaRPr kumimoji="0" lang="en-GB" altLang="en-US" sz="1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altLang="en-US" sz="1400" b="0" i="1"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Correlations </a:t>
            </a:r>
            <a:endParaRPr kumimoji="0" lang="en-GB" altLang="en-US" sz="1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graphicFrame>
        <p:nvGraphicFramePr>
          <p:cNvPr id="39" name="Table 38">
            <a:extLst>
              <a:ext uri="{FF2B5EF4-FFF2-40B4-BE49-F238E27FC236}">
                <a16:creationId xmlns:a16="http://schemas.microsoft.com/office/drawing/2014/main" id="{B94A9367-954F-1765-25BE-24570BB0330B}"/>
              </a:ext>
            </a:extLst>
          </p:cNvPr>
          <p:cNvGraphicFramePr>
            <a:graphicFrameLocks noGrp="1"/>
          </p:cNvGraphicFramePr>
          <p:nvPr>
            <p:extLst>
              <p:ext uri="{D42A27DB-BD31-4B8C-83A1-F6EECF244321}">
                <p14:modId xmlns:p14="http://schemas.microsoft.com/office/powerpoint/2010/main" val="1389219188"/>
              </p:ext>
            </p:extLst>
          </p:nvPr>
        </p:nvGraphicFramePr>
        <p:xfrm>
          <a:off x="454616" y="23241183"/>
          <a:ext cx="9106068" cy="3945065"/>
        </p:xfrm>
        <a:graphic>
          <a:graphicData uri="http://schemas.openxmlformats.org/drawingml/2006/table">
            <a:tbl>
              <a:tblPr firstRow="1" firstCol="1" bandRow="1"/>
              <a:tblGrid>
                <a:gridCol w="2341054">
                  <a:extLst>
                    <a:ext uri="{9D8B030D-6E8A-4147-A177-3AD203B41FA5}">
                      <a16:colId xmlns:a16="http://schemas.microsoft.com/office/drawing/2014/main" val="2955651808"/>
                    </a:ext>
                  </a:extLst>
                </a:gridCol>
                <a:gridCol w="695617">
                  <a:extLst>
                    <a:ext uri="{9D8B030D-6E8A-4147-A177-3AD203B41FA5}">
                      <a16:colId xmlns:a16="http://schemas.microsoft.com/office/drawing/2014/main" val="3128787473"/>
                    </a:ext>
                  </a:extLst>
                </a:gridCol>
                <a:gridCol w="1517349">
                  <a:extLst>
                    <a:ext uri="{9D8B030D-6E8A-4147-A177-3AD203B41FA5}">
                      <a16:colId xmlns:a16="http://schemas.microsoft.com/office/drawing/2014/main" val="3100359700"/>
                    </a:ext>
                  </a:extLst>
                </a:gridCol>
                <a:gridCol w="1448801">
                  <a:extLst>
                    <a:ext uri="{9D8B030D-6E8A-4147-A177-3AD203B41FA5}">
                      <a16:colId xmlns:a16="http://schemas.microsoft.com/office/drawing/2014/main" val="2513199467"/>
                    </a:ext>
                  </a:extLst>
                </a:gridCol>
                <a:gridCol w="1585898">
                  <a:extLst>
                    <a:ext uri="{9D8B030D-6E8A-4147-A177-3AD203B41FA5}">
                      <a16:colId xmlns:a16="http://schemas.microsoft.com/office/drawing/2014/main" val="849100770"/>
                    </a:ext>
                  </a:extLst>
                </a:gridCol>
                <a:gridCol w="1517349">
                  <a:extLst>
                    <a:ext uri="{9D8B030D-6E8A-4147-A177-3AD203B41FA5}">
                      <a16:colId xmlns:a16="http://schemas.microsoft.com/office/drawing/2014/main" val="2132251926"/>
                    </a:ext>
                  </a:extLst>
                </a:gridCol>
              </a:tblGrid>
              <a:tr h="321504">
                <a:tc>
                  <a:txBody>
                    <a:bodyPr/>
                    <a:lstStyle/>
                    <a:p>
                      <a:pPr algn="ctr">
                        <a:lnSpc>
                          <a:spcPct val="200000"/>
                        </a:lnSpc>
                        <a:spcAft>
                          <a:spcPts val="800"/>
                        </a:spcAft>
                      </a:pPr>
                      <a:r>
                        <a:rPr lang="en-GB" sz="1600" b="1" dirty="0">
                          <a:effectLst/>
                          <a:latin typeface="Times New Roman" panose="02020603050405020304" pitchFamily="18" charset="0"/>
                          <a:ea typeface="Calibri" panose="020F0502020204030204" pitchFamily="34" charset="0"/>
                          <a:cs typeface="Times New Roman" panose="02020603050405020304" pitchFamily="18" charset="0"/>
                        </a:rPr>
                        <a:t>Variable</a:t>
                      </a:r>
                      <a:endParaRPr lang="en-GB"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200000"/>
                        </a:lnSpc>
                        <a:spcAft>
                          <a:spcPts val="800"/>
                        </a:spcAft>
                      </a:pPr>
                      <a:r>
                        <a:rPr lang="en-GB" sz="1600" b="1" dirty="0">
                          <a:effectLst/>
                          <a:latin typeface="Times New Roman" panose="02020603050405020304" pitchFamily="18" charset="0"/>
                          <a:ea typeface="Calibri" panose="020F0502020204030204" pitchFamily="34" charset="0"/>
                          <a:cs typeface="Times New Roman" panose="02020603050405020304" pitchFamily="18" charset="0"/>
                        </a:rPr>
                        <a:t>N</a:t>
                      </a:r>
                      <a:endParaRPr lang="en-GB"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200000"/>
                        </a:lnSpc>
                        <a:spcAft>
                          <a:spcPts val="800"/>
                        </a:spcAft>
                      </a:pPr>
                      <a:r>
                        <a:rPr lang="en-GB" sz="1600" b="1" dirty="0">
                          <a:effectLst/>
                          <a:latin typeface="Times New Roman" panose="02020603050405020304" pitchFamily="18" charset="0"/>
                          <a:ea typeface="Calibri" panose="020F0502020204030204" pitchFamily="34" charset="0"/>
                          <a:cs typeface="Times New Roman" panose="02020603050405020304" pitchFamily="18" charset="0"/>
                        </a:rPr>
                        <a:t>Minimum</a:t>
                      </a:r>
                      <a:endParaRPr lang="en-GB"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200000"/>
                        </a:lnSpc>
                        <a:spcAft>
                          <a:spcPts val="800"/>
                        </a:spcAft>
                      </a:pPr>
                      <a:r>
                        <a:rPr lang="en-GB" sz="1600" b="1">
                          <a:effectLst/>
                          <a:latin typeface="Times New Roman" panose="02020603050405020304" pitchFamily="18" charset="0"/>
                          <a:ea typeface="Calibri" panose="020F0502020204030204" pitchFamily="34" charset="0"/>
                          <a:cs typeface="Times New Roman" panose="02020603050405020304" pitchFamily="18" charset="0"/>
                        </a:rPr>
                        <a:t>Maximum</a:t>
                      </a:r>
                      <a:endParaRPr lang="en-GB"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200000"/>
                        </a:lnSpc>
                        <a:spcAft>
                          <a:spcPts val="800"/>
                        </a:spcAft>
                      </a:pPr>
                      <a:r>
                        <a:rPr lang="en-GB" sz="1600" b="1">
                          <a:effectLst/>
                          <a:latin typeface="Times New Roman" panose="02020603050405020304" pitchFamily="18" charset="0"/>
                          <a:ea typeface="Calibri" panose="020F0502020204030204" pitchFamily="34" charset="0"/>
                          <a:cs typeface="Times New Roman" panose="02020603050405020304" pitchFamily="18" charset="0"/>
                        </a:rPr>
                        <a:t>Mean</a:t>
                      </a:r>
                      <a:endParaRPr lang="en-GB"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200000"/>
                        </a:lnSpc>
                        <a:spcAft>
                          <a:spcPts val="800"/>
                        </a:spcAft>
                      </a:pPr>
                      <a:r>
                        <a:rPr lang="en-GB" sz="1600" b="1" dirty="0">
                          <a:effectLst/>
                          <a:latin typeface="Times New Roman" panose="02020603050405020304" pitchFamily="18" charset="0"/>
                          <a:ea typeface="Calibri" panose="020F0502020204030204" pitchFamily="34" charset="0"/>
                          <a:cs typeface="Times New Roman" panose="02020603050405020304" pitchFamily="18" charset="0"/>
                        </a:rPr>
                        <a:t>Std. Deviation</a:t>
                      </a:r>
                      <a:endParaRPr lang="en-GB"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33663813"/>
                  </a:ext>
                </a:extLst>
              </a:tr>
              <a:tr h="3229658">
                <a:tc>
                  <a:txBody>
                    <a:bodyPr/>
                    <a:lstStyle/>
                    <a:p>
                      <a:pPr algn="l">
                        <a:lnSpc>
                          <a:spcPct val="200000"/>
                        </a:lnSpc>
                        <a:spcAft>
                          <a:spcPts val="800"/>
                        </a:spcAft>
                      </a:pPr>
                      <a:r>
                        <a:rPr lang="en-GB" sz="1400" dirty="0">
                          <a:effectLst/>
                          <a:latin typeface="Times New Roman" panose="02020603050405020304" pitchFamily="18" charset="0"/>
                          <a:ea typeface="Calibri" panose="020F0502020204030204" pitchFamily="34" charset="0"/>
                          <a:cs typeface="Times New Roman" panose="02020603050405020304" pitchFamily="18" charset="0"/>
                        </a:rPr>
                        <a:t>Total Anxiety Score</a:t>
                      </a:r>
                    </a:p>
                    <a:p>
                      <a:pPr algn="l">
                        <a:lnSpc>
                          <a:spcPct val="200000"/>
                        </a:lnSpc>
                        <a:spcAft>
                          <a:spcPts val="800"/>
                        </a:spcAft>
                      </a:pPr>
                      <a:r>
                        <a:rPr lang="en-GB" sz="1400" dirty="0">
                          <a:effectLst/>
                          <a:latin typeface="Times New Roman" panose="02020603050405020304" pitchFamily="18" charset="0"/>
                          <a:ea typeface="Calibri" panose="020F0502020204030204" pitchFamily="34" charset="0"/>
                          <a:cs typeface="Times New Roman" panose="02020603050405020304" pitchFamily="18" charset="0"/>
                        </a:rPr>
                        <a:t> </a:t>
                      </a:r>
                    </a:p>
                    <a:p>
                      <a:pPr algn="l">
                        <a:lnSpc>
                          <a:spcPct val="200000"/>
                        </a:lnSpc>
                        <a:spcAft>
                          <a:spcPts val="800"/>
                        </a:spcAft>
                      </a:pPr>
                      <a:r>
                        <a:rPr lang="en-GB" sz="1400" dirty="0">
                          <a:effectLst/>
                          <a:latin typeface="Times New Roman" panose="02020603050405020304" pitchFamily="18" charset="0"/>
                          <a:ea typeface="Calibri" panose="020F0502020204030204" pitchFamily="34" charset="0"/>
                          <a:cs typeface="Times New Roman" panose="02020603050405020304" pitchFamily="18" charset="0"/>
                        </a:rPr>
                        <a:t>Total Depression Score</a:t>
                      </a:r>
                    </a:p>
                    <a:p>
                      <a:pPr algn="l">
                        <a:lnSpc>
                          <a:spcPct val="200000"/>
                        </a:lnSpc>
                        <a:spcAft>
                          <a:spcPts val="800"/>
                        </a:spcAft>
                      </a:pPr>
                      <a:r>
                        <a:rPr lang="en-GB" sz="1400" dirty="0">
                          <a:effectLst/>
                          <a:latin typeface="Times New Roman" panose="02020603050405020304" pitchFamily="18" charset="0"/>
                          <a:ea typeface="Calibri" panose="020F0502020204030204" pitchFamily="34" charset="0"/>
                          <a:cs typeface="Times New Roman" panose="02020603050405020304" pitchFamily="18" charset="0"/>
                        </a:rPr>
                        <a:t> </a:t>
                      </a:r>
                    </a:p>
                    <a:p>
                      <a:pPr algn="l">
                        <a:lnSpc>
                          <a:spcPct val="200000"/>
                        </a:lnSpc>
                        <a:spcAft>
                          <a:spcPts val="800"/>
                        </a:spcAft>
                      </a:pPr>
                      <a:r>
                        <a:rPr lang="en-GB" sz="1400" dirty="0">
                          <a:effectLst/>
                          <a:latin typeface="Times New Roman" panose="02020603050405020304" pitchFamily="18" charset="0"/>
                          <a:ea typeface="Calibri" panose="020F0502020204030204" pitchFamily="34" charset="0"/>
                          <a:cs typeface="Times New Roman" panose="02020603050405020304" pitchFamily="18" charset="0"/>
                        </a:rPr>
                        <a:t>Stress Mindset</a:t>
                      </a:r>
                    </a:p>
                    <a:p>
                      <a:pPr algn="l">
                        <a:lnSpc>
                          <a:spcPct val="200000"/>
                        </a:lnSpc>
                        <a:spcAft>
                          <a:spcPts val="800"/>
                        </a:spcAft>
                      </a:pPr>
                      <a:r>
                        <a:rPr lang="en-GB" sz="1400" dirty="0">
                          <a:effectLst/>
                          <a:latin typeface="Times New Roman" panose="02020603050405020304" pitchFamily="18" charset="0"/>
                          <a:ea typeface="Calibri" panose="020F0502020204030204" pitchFamily="34" charset="0"/>
                          <a:cs typeface="Times New Roman" panose="02020603050405020304" pitchFamily="18" charset="0"/>
                        </a:rPr>
                        <a:t> </a:t>
                      </a:r>
                    </a:p>
                    <a:p>
                      <a:pPr algn="l">
                        <a:lnSpc>
                          <a:spcPct val="200000"/>
                        </a:lnSpc>
                        <a:spcAft>
                          <a:spcPts val="800"/>
                        </a:spcAft>
                      </a:pPr>
                      <a:r>
                        <a:rPr lang="en-GB" sz="1400" dirty="0">
                          <a:effectLst/>
                          <a:latin typeface="Times New Roman" panose="02020603050405020304" pitchFamily="18" charset="0"/>
                          <a:ea typeface="Calibri" panose="020F0502020204030204" pitchFamily="34" charset="0"/>
                          <a:cs typeface="Times New Roman" panose="02020603050405020304" pitchFamily="18" charset="0"/>
                        </a:rPr>
                        <a:t>Weekly LTA Score</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200000"/>
                        </a:lnSpc>
                        <a:spcAft>
                          <a:spcPts val="800"/>
                        </a:spcAft>
                      </a:pPr>
                      <a:r>
                        <a:rPr lang="en-GB" sz="1400" dirty="0">
                          <a:effectLst/>
                          <a:latin typeface="Times New Roman" panose="02020603050405020304" pitchFamily="18" charset="0"/>
                          <a:ea typeface="Calibri" panose="020F0502020204030204" pitchFamily="34" charset="0"/>
                          <a:cs typeface="Times New Roman" panose="02020603050405020304" pitchFamily="18" charset="0"/>
                        </a:rPr>
                        <a:t>37</a:t>
                      </a:r>
                    </a:p>
                    <a:p>
                      <a:pPr algn="ctr">
                        <a:lnSpc>
                          <a:spcPct val="200000"/>
                        </a:lnSpc>
                        <a:spcAft>
                          <a:spcPts val="800"/>
                        </a:spcAft>
                      </a:pPr>
                      <a:r>
                        <a:rPr lang="en-GB" sz="1400" dirty="0">
                          <a:effectLst/>
                          <a:latin typeface="Times New Roman" panose="02020603050405020304" pitchFamily="18" charset="0"/>
                          <a:ea typeface="Calibri" panose="020F0502020204030204" pitchFamily="34" charset="0"/>
                          <a:cs typeface="Times New Roman" panose="02020603050405020304" pitchFamily="18" charset="0"/>
                        </a:rPr>
                        <a:t> </a:t>
                      </a:r>
                    </a:p>
                    <a:p>
                      <a:pPr algn="ctr">
                        <a:lnSpc>
                          <a:spcPct val="200000"/>
                        </a:lnSpc>
                        <a:spcAft>
                          <a:spcPts val="800"/>
                        </a:spcAft>
                      </a:pPr>
                      <a:r>
                        <a:rPr lang="en-GB" sz="1400" dirty="0">
                          <a:effectLst/>
                          <a:latin typeface="Times New Roman" panose="02020603050405020304" pitchFamily="18" charset="0"/>
                          <a:ea typeface="Calibri" panose="020F0502020204030204" pitchFamily="34" charset="0"/>
                          <a:cs typeface="Times New Roman" panose="02020603050405020304" pitchFamily="18" charset="0"/>
                        </a:rPr>
                        <a:t>37</a:t>
                      </a:r>
                    </a:p>
                    <a:p>
                      <a:pPr algn="ctr">
                        <a:lnSpc>
                          <a:spcPct val="200000"/>
                        </a:lnSpc>
                        <a:spcAft>
                          <a:spcPts val="800"/>
                        </a:spcAft>
                      </a:pPr>
                      <a:r>
                        <a:rPr lang="en-GB" sz="1400" dirty="0">
                          <a:effectLst/>
                          <a:latin typeface="Times New Roman" panose="02020603050405020304" pitchFamily="18" charset="0"/>
                          <a:ea typeface="Calibri" panose="020F0502020204030204" pitchFamily="34" charset="0"/>
                          <a:cs typeface="Times New Roman" panose="02020603050405020304" pitchFamily="18" charset="0"/>
                        </a:rPr>
                        <a:t> </a:t>
                      </a:r>
                    </a:p>
                    <a:p>
                      <a:pPr algn="ctr">
                        <a:lnSpc>
                          <a:spcPct val="200000"/>
                        </a:lnSpc>
                        <a:spcAft>
                          <a:spcPts val="800"/>
                        </a:spcAft>
                      </a:pPr>
                      <a:r>
                        <a:rPr lang="en-GB" sz="1400" dirty="0">
                          <a:effectLst/>
                          <a:latin typeface="Times New Roman" panose="02020603050405020304" pitchFamily="18" charset="0"/>
                          <a:ea typeface="Calibri" panose="020F0502020204030204" pitchFamily="34" charset="0"/>
                          <a:cs typeface="Times New Roman" panose="02020603050405020304" pitchFamily="18" charset="0"/>
                        </a:rPr>
                        <a:t>37</a:t>
                      </a:r>
                    </a:p>
                    <a:p>
                      <a:pPr algn="ctr">
                        <a:lnSpc>
                          <a:spcPct val="200000"/>
                        </a:lnSpc>
                        <a:spcAft>
                          <a:spcPts val="800"/>
                        </a:spcAft>
                      </a:pPr>
                      <a:r>
                        <a:rPr lang="en-GB" sz="1400" dirty="0">
                          <a:effectLst/>
                          <a:latin typeface="Times New Roman" panose="02020603050405020304" pitchFamily="18" charset="0"/>
                          <a:ea typeface="Calibri" panose="020F0502020204030204" pitchFamily="34" charset="0"/>
                          <a:cs typeface="Times New Roman" panose="02020603050405020304" pitchFamily="18" charset="0"/>
                        </a:rPr>
                        <a:t> </a:t>
                      </a:r>
                    </a:p>
                    <a:p>
                      <a:pPr algn="ctr">
                        <a:lnSpc>
                          <a:spcPct val="200000"/>
                        </a:lnSpc>
                        <a:spcAft>
                          <a:spcPts val="800"/>
                        </a:spcAft>
                      </a:pPr>
                      <a:r>
                        <a:rPr lang="en-GB" sz="1400" dirty="0">
                          <a:effectLst/>
                          <a:latin typeface="Times New Roman" panose="02020603050405020304" pitchFamily="18" charset="0"/>
                          <a:ea typeface="Calibri" panose="020F0502020204030204" pitchFamily="34" charset="0"/>
                          <a:cs typeface="Times New Roman" panose="02020603050405020304" pitchFamily="18" charset="0"/>
                        </a:rPr>
                        <a:t>37</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200000"/>
                        </a:lnSpc>
                        <a:spcAft>
                          <a:spcPts val="800"/>
                        </a:spcAft>
                      </a:pPr>
                      <a:r>
                        <a:rPr lang="en-GB" sz="1400" dirty="0">
                          <a:effectLst/>
                          <a:latin typeface="Times New Roman" panose="02020603050405020304" pitchFamily="18" charset="0"/>
                          <a:ea typeface="Calibri" panose="020F0502020204030204" pitchFamily="34" charset="0"/>
                          <a:cs typeface="Times New Roman" panose="02020603050405020304" pitchFamily="18" charset="0"/>
                        </a:rPr>
                        <a:t>1.00</a:t>
                      </a:r>
                    </a:p>
                    <a:p>
                      <a:pPr algn="ctr">
                        <a:lnSpc>
                          <a:spcPct val="200000"/>
                        </a:lnSpc>
                        <a:spcAft>
                          <a:spcPts val="800"/>
                        </a:spcAft>
                      </a:pPr>
                      <a:r>
                        <a:rPr lang="en-GB" sz="1400" dirty="0">
                          <a:effectLst/>
                          <a:latin typeface="Times New Roman" panose="02020603050405020304" pitchFamily="18" charset="0"/>
                          <a:ea typeface="Calibri" panose="020F0502020204030204" pitchFamily="34" charset="0"/>
                          <a:cs typeface="Times New Roman" panose="02020603050405020304" pitchFamily="18" charset="0"/>
                        </a:rPr>
                        <a:t> </a:t>
                      </a:r>
                    </a:p>
                    <a:p>
                      <a:pPr algn="ctr">
                        <a:lnSpc>
                          <a:spcPct val="200000"/>
                        </a:lnSpc>
                        <a:spcAft>
                          <a:spcPts val="800"/>
                        </a:spcAft>
                      </a:pPr>
                      <a:r>
                        <a:rPr lang="en-GB" sz="1400" dirty="0">
                          <a:effectLst/>
                          <a:latin typeface="Times New Roman" panose="02020603050405020304" pitchFamily="18" charset="0"/>
                          <a:ea typeface="Calibri" panose="020F0502020204030204" pitchFamily="34" charset="0"/>
                          <a:cs typeface="Times New Roman" panose="02020603050405020304" pitchFamily="18" charset="0"/>
                        </a:rPr>
                        <a:t>1.00</a:t>
                      </a:r>
                    </a:p>
                    <a:p>
                      <a:pPr algn="ctr">
                        <a:lnSpc>
                          <a:spcPct val="200000"/>
                        </a:lnSpc>
                        <a:spcAft>
                          <a:spcPts val="800"/>
                        </a:spcAft>
                      </a:pPr>
                      <a:r>
                        <a:rPr lang="en-GB" sz="1400" dirty="0">
                          <a:effectLst/>
                          <a:latin typeface="Times New Roman" panose="02020603050405020304" pitchFamily="18" charset="0"/>
                          <a:ea typeface="Calibri" panose="020F0502020204030204" pitchFamily="34" charset="0"/>
                          <a:cs typeface="Times New Roman" panose="02020603050405020304" pitchFamily="18" charset="0"/>
                        </a:rPr>
                        <a:t> </a:t>
                      </a:r>
                    </a:p>
                    <a:p>
                      <a:pPr algn="ctr">
                        <a:lnSpc>
                          <a:spcPct val="200000"/>
                        </a:lnSpc>
                        <a:spcAft>
                          <a:spcPts val="800"/>
                        </a:spcAft>
                      </a:pPr>
                      <a:r>
                        <a:rPr lang="en-GB" sz="1400" dirty="0">
                          <a:effectLst/>
                          <a:latin typeface="Times New Roman" panose="02020603050405020304" pitchFamily="18" charset="0"/>
                          <a:ea typeface="Calibri" panose="020F0502020204030204" pitchFamily="34" charset="0"/>
                          <a:cs typeface="Times New Roman" panose="02020603050405020304" pitchFamily="18" charset="0"/>
                        </a:rPr>
                        <a:t> .00</a:t>
                      </a:r>
                    </a:p>
                    <a:p>
                      <a:pPr algn="ctr">
                        <a:lnSpc>
                          <a:spcPct val="200000"/>
                        </a:lnSpc>
                        <a:spcAft>
                          <a:spcPts val="800"/>
                        </a:spcAft>
                      </a:pPr>
                      <a:r>
                        <a:rPr lang="en-GB" sz="1400" dirty="0">
                          <a:effectLst/>
                          <a:latin typeface="Times New Roman" panose="02020603050405020304" pitchFamily="18" charset="0"/>
                          <a:ea typeface="Calibri" panose="020F0502020204030204" pitchFamily="34" charset="0"/>
                          <a:cs typeface="Times New Roman" panose="02020603050405020304" pitchFamily="18" charset="0"/>
                        </a:rPr>
                        <a:t> </a:t>
                      </a:r>
                    </a:p>
                    <a:p>
                      <a:pPr algn="ctr">
                        <a:lnSpc>
                          <a:spcPct val="200000"/>
                        </a:lnSpc>
                        <a:spcAft>
                          <a:spcPts val="800"/>
                        </a:spcAft>
                      </a:pPr>
                      <a:r>
                        <a:rPr lang="en-GB" sz="1400" dirty="0">
                          <a:effectLst/>
                          <a:latin typeface="Times New Roman" panose="02020603050405020304" pitchFamily="18" charset="0"/>
                          <a:ea typeface="Calibri" panose="020F0502020204030204" pitchFamily="34" charset="0"/>
                          <a:cs typeface="Times New Roman" panose="02020603050405020304" pitchFamily="18" charset="0"/>
                        </a:rPr>
                        <a:t>.00</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200000"/>
                        </a:lnSpc>
                        <a:spcAft>
                          <a:spcPts val="800"/>
                        </a:spcAft>
                      </a:pPr>
                      <a:r>
                        <a:rPr lang="en-GB" sz="1400" dirty="0">
                          <a:effectLst/>
                          <a:latin typeface="Times New Roman" panose="02020603050405020304" pitchFamily="18" charset="0"/>
                          <a:ea typeface="Calibri" panose="020F0502020204030204" pitchFamily="34" charset="0"/>
                          <a:cs typeface="Times New Roman" panose="02020603050405020304" pitchFamily="18" charset="0"/>
                        </a:rPr>
                        <a:t>17.00</a:t>
                      </a:r>
                    </a:p>
                    <a:p>
                      <a:pPr algn="ctr">
                        <a:lnSpc>
                          <a:spcPct val="200000"/>
                        </a:lnSpc>
                        <a:spcAft>
                          <a:spcPts val="800"/>
                        </a:spcAft>
                      </a:pPr>
                      <a:r>
                        <a:rPr lang="en-GB" sz="1400" dirty="0">
                          <a:effectLst/>
                          <a:latin typeface="Times New Roman" panose="02020603050405020304" pitchFamily="18" charset="0"/>
                          <a:ea typeface="Calibri" panose="020F0502020204030204" pitchFamily="34" charset="0"/>
                          <a:cs typeface="Times New Roman" panose="02020603050405020304" pitchFamily="18" charset="0"/>
                        </a:rPr>
                        <a:t> </a:t>
                      </a:r>
                    </a:p>
                    <a:p>
                      <a:pPr algn="ctr">
                        <a:lnSpc>
                          <a:spcPct val="200000"/>
                        </a:lnSpc>
                        <a:spcAft>
                          <a:spcPts val="800"/>
                        </a:spcAft>
                      </a:pPr>
                      <a:r>
                        <a:rPr lang="en-GB" sz="1400" dirty="0">
                          <a:effectLst/>
                          <a:latin typeface="Times New Roman" panose="02020603050405020304" pitchFamily="18" charset="0"/>
                          <a:ea typeface="Calibri" panose="020F0502020204030204" pitchFamily="34" charset="0"/>
                          <a:cs typeface="Times New Roman" panose="02020603050405020304" pitchFamily="18" charset="0"/>
                        </a:rPr>
                        <a:t>14.00</a:t>
                      </a:r>
                    </a:p>
                    <a:p>
                      <a:pPr algn="ctr">
                        <a:lnSpc>
                          <a:spcPct val="200000"/>
                        </a:lnSpc>
                        <a:spcAft>
                          <a:spcPts val="800"/>
                        </a:spcAft>
                      </a:pPr>
                      <a:r>
                        <a:rPr lang="en-GB" sz="1400" dirty="0">
                          <a:effectLst/>
                          <a:latin typeface="Times New Roman" panose="02020603050405020304" pitchFamily="18" charset="0"/>
                          <a:ea typeface="Calibri" panose="020F0502020204030204" pitchFamily="34" charset="0"/>
                          <a:cs typeface="Times New Roman" panose="02020603050405020304" pitchFamily="18" charset="0"/>
                        </a:rPr>
                        <a:t> </a:t>
                      </a:r>
                    </a:p>
                    <a:p>
                      <a:pPr algn="ctr">
                        <a:lnSpc>
                          <a:spcPct val="200000"/>
                        </a:lnSpc>
                        <a:spcAft>
                          <a:spcPts val="800"/>
                        </a:spcAft>
                      </a:pPr>
                      <a:r>
                        <a:rPr lang="en-GB" sz="1400" dirty="0">
                          <a:effectLst/>
                          <a:latin typeface="Times New Roman" panose="02020603050405020304" pitchFamily="18" charset="0"/>
                          <a:ea typeface="Calibri" panose="020F0502020204030204" pitchFamily="34" charset="0"/>
                          <a:cs typeface="Times New Roman" panose="02020603050405020304" pitchFamily="18" charset="0"/>
                        </a:rPr>
                        <a:t> 4.00</a:t>
                      </a:r>
                    </a:p>
                    <a:p>
                      <a:pPr algn="ctr">
                        <a:lnSpc>
                          <a:spcPct val="200000"/>
                        </a:lnSpc>
                        <a:spcAft>
                          <a:spcPts val="800"/>
                        </a:spcAft>
                      </a:pPr>
                      <a:r>
                        <a:rPr lang="en-GB" sz="1400" dirty="0">
                          <a:effectLst/>
                          <a:latin typeface="Times New Roman" panose="02020603050405020304" pitchFamily="18" charset="0"/>
                          <a:ea typeface="Calibri" panose="020F0502020204030204" pitchFamily="34" charset="0"/>
                          <a:cs typeface="Times New Roman" panose="02020603050405020304" pitchFamily="18" charset="0"/>
                        </a:rPr>
                        <a:t> </a:t>
                      </a:r>
                    </a:p>
                    <a:p>
                      <a:pPr algn="ctr">
                        <a:lnSpc>
                          <a:spcPct val="200000"/>
                        </a:lnSpc>
                        <a:spcAft>
                          <a:spcPts val="800"/>
                        </a:spcAft>
                      </a:pPr>
                      <a:r>
                        <a:rPr lang="en-GB" sz="1400" dirty="0">
                          <a:effectLst/>
                          <a:latin typeface="Times New Roman" panose="02020603050405020304" pitchFamily="18" charset="0"/>
                          <a:ea typeface="Calibri" panose="020F0502020204030204" pitchFamily="34" charset="0"/>
                          <a:cs typeface="Times New Roman" panose="02020603050405020304" pitchFamily="18" charset="0"/>
                        </a:rPr>
                        <a:t>101.00</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200000"/>
                        </a:lnSpc>
                        <a:spcAft>
                          <a:spcPts val="800"/>
                        </a:spcAft>
                      </a:pPr>
                      <a:r>
                        <a:rPr lang="en-GB" sz="1400" dirty="0">
                          <a:effectLst/>
                          <a:latin typeface="Times New Roman" panose="02020603050405020304" pitchFamily="18" charset="0"/>
                          <a:ea typeface="Calibri" panose="020F0502020204030204" pitchFamily="34" charset="0"/>
                          <a:cs typeface="Times New Roman" panose="02020603050405020304" pitchFamily="18" charset="0"/>
                        </a:rPr>
                        <a:t>7.7027</a:t>
                      </a:r>
                    </a:p>
                    <a:p>
                      <a:pPr algn="ctr">
                        <a:lnSpc>
                          <a:spcPct val="200000"/>
                        </a:lnSpc>
                        <a:spcAft>
                          <a:spcPts val="800"/>
                        </a:spcAft>
                      </a:pPr>
                      <a:r>
                        <a:rPr lang="en-GB" sz="1400" dirty="0">
                          <a:effectLst/>
                          <a:latin typeface="Times New Roman" panose="02020603050405020304" pitchFamily="18" charset="0"/>
                          <a:ea typeface="Calibri" panose="020F0502020204030204" pitchFamily="34" charset="0"/>
                          <a:cs typeface="Times New Roman" panose="02020603050405020304" pitchFamily="18" charset="0"/>
                        </a:rPr>
                        <a:t> </a:t>
                      </a:r>
                    </a:p>
                    <a:p>
                      <a:pPr algn="ctr">
                        <a:lnSpc>
                          <a:spcPct val="200000"/>
                        </a:lnSpc>
                        <a:spcAft>
                          <a:spcPts val="800"/>
                        </a:spcAft>
                      </a:pPr>
                      <a:r>
                        <a:rPr lang="en-GB" sz="1400" dirty="0">
                          <a:effectLst/>
                          <a:latin typeface="Times New Roman" panose="02020603050405020304" pitchFamily="18" charset="0"/>
                          <a:ea typeface="Calibri" panose="020F0502020204030204" pitchFamily="34" charset="0"/>
                          <a:cs typeface="Times New Roman" panose="02020603050405020304" pitchFamily="18" charset="0"/>
                        </a:rPr>
                        <a:t>6.2941</a:t>
                      </a:r>
                    </a:p>
                    <a:p>
                      <a:pPr algn="ctr">
                        <a:lnSpc>
                          <a:spcPct val="200000"/>
                        </a:lnSpc>
                        <a:spcAft>
                          <a:spcPts val="800"/>
                        </a:spcAft>
                      </a:pPr>
                      <a:r>
                        <a:rPr lang="en-GB" sz="1400" dirty="0">
                          <a:effectLst/>
                          <a:latin typeface="Times New Roman" panose="02020603050405020304" pitchFamily="18" charset="0"/>
                          <a:ea typeface="Calibri" panose="020F0502020204030204" pitchFamily="34" charset="0"/>
                          <a:cs typeface="Times New Roman" panose="02020603050405020304" pitchFamily="18" charset="0"/>
                        </a:rPr>
                        <a:t> </a:t>
                      </a:r>
                    </a:p>
                    <a:p>
                      <a:pPr algn="ctr">
                        <a:lnSpc>
                          <a:spcPct val="200000"/>
                        </a:lnSpc>
                        <a:spcAft>
                          <a:spcPts val="800"/>
                        </a:spcAft>
                      </a:pPr>
                      <a:r>
                        <a:rPr lang="en-GB" sz="1400" dirty="0">
                          <a:effectLst/>
                          <a:latin typeface="Times New Roman" panose="02020603050405020304" pitchFamily="18" charset="0"/>
                          <a:ea typeface="Calibri" panose="020F0502020204030204" pitchFamily="34" charset="0"/>
                          <a:cs typeface="Times New Roman" panose="02020603050405020304" pitchFamily="18" charset="0"/>
                        </a:rPr>
                        <a:t> 2.0838</a:t>
                      </a:r>
                    </a:p>
                    <a:p>
                      <a:pPr algn="ctr">
                        <a:lnSpc>
                          <a:spcPct val="200000"/>
                        </a:lnSpc>
                        <a:spcAft>
                          <a:spcPts val="800"/>
                        </a:spcAft>
                      </a:pPr>
                      <a:r>
                        <a:rPr lang="en-GB" sz="1400" dirty="0">
                          <a:effectLst/>
                          <a:latin typeface="Times New Roman" panose="02020603050405020304" pitchFamily="18" charset="0"/>
                          <a:ea typeface="Calibri" panose="020F0502020204030204" pitchFamily="34" charset="0"/>
                          <a:cs typeface="Times New Roman" panose="02020603050405020304" pitchFamily="18" charset="0"/>
                        </a:rPr>
                        <a:t> </a:t>
                      </a:r>
                    </a:p>
                    <a:p>
                      <a:pPr algn="ctr">
                        <a:lnSpc>
                          <a:spcPct val="200000"/>
                        </a:lnSpc>
                        <a:spcAft>
                          <a:spcPts val="800"/>
                        </a:spcAft>
                      </a:pPr>
                      <a:r>
                        <a:rPr lang="en-GB" sz="1400" dirty="0">
                          <a:effectLst/>
                          <a:latin typeface="Times New Roman" panose="02020603050405020304" pitchFamily="18" charset="0"/>
                          <a:ea typeface="Calibri" panose="020F0502020204030204" pitchFamily="34" charset="0"/>
                          <a:cs typeface="Times New Roman" panose="02020603050405020304" pitchFamily="18" charset="0"/>
                        </a:rPr>
                        <a:t>36.5676</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200000"/>
                        </a:lnSpc>
                        <a:spcAft>
                          <a:spcPts val="800"/>
                        </a:spcAft>
                      </a:pPr>
                      <a:r>
                        <a:rPr lang="en-GB" sz="1400" dirty="0">
                          <a:effectLst/>
                          <a:latin typeface="Times New Roman" panose="02020603050405020304" pitchFamily="18" charset="0"/>
                          <a:ea typeface="Calibri" panose="020F0502020204030204" pitchFamily="34" charset="0"/>
                          <a:cs typeface="Times New Roman" panose="02020603050405020304" pitchFamily="18" charset="0"/>
                        </a:rPr>
                        <a:t>4.85835</a:t>
                      </a:r>
                    </a:p>
                    <a:p>
                      <a:pPr algn="ctr">
                        <a:lnSpc>
                          <a:spcPct val="200000"/>
                        </a:lnSpc>
                        <a:spcAft>
                          <a:spcPts val="800"/>
                        </a:spcAft>
                      </a:pPr>
                      <a:r>
                        <a:rPr lang="en-GB" sz="1400" dirty="0">
                          <a:effectLst/>
                          <a:latin typeface="Times New Roman" panose="02020603050405020304" pitchFamily="18" charset="0"/>
                          <a:ea typeface="Calibri" panose="020F0502020204030204" pitchFamily="34" charset="0"/>
                          <a:cs typeface="Times New Roman" panose="02020603050405020304" pitchFamily="18" charset="0"/>
                        </a:rPr>
                        <a:t> </a:t>
                      </a:r>
                    </a:p>
                    <a:p>
                      <a:pPr algn="ctr">
                        <a:lnSpc>
                          <a:spcPct val="200000"/>
                        </a:lnSpc>
                        <a:spcAft>
                          <a:spcPts val="800"/>
                        </a:spcAft>
                      </a:pPr>
                      <a:r>
                        <a:rPr lang="en-GB" sz="1400" dirty="0">
                          <a:effectLst/>
                          <a:latin typeface="Times New Roman" panose="02020603050405020304" pitchFamily="18" charset="0"/>
                          <a:ea typeface="Calibri" panose="020F0502020204030204" pitchFamily="34" charset="0"/>
                          <a:cs typeface="Times New Roman" panose="02020603050405020304" pitchFamily="18" charset="0"/>
                        </a:rPr>
                        <a:t>4.31719</a:t>
                      </a:r>
                    </a:p>
                    <a:p>
                      <a:pPr algn="ctr">
                        <a:lnSpc>
                          <a:spcPct val="200000"/>
                        </a:lnSpc>
                        <a:spcAft>
                          <a:spcPts val="800"/>
                        </a:spcAft>
                      </a:pPr>
                      <a:r>
                        <a:rPr lang="en-GB" sz="1400" dirty="0">
                          <a:effectLst/>
                          <a:latin typeface="Times New Roman" panose="02020603050405020304" pitchFamily="18" charset="0"/>
                          <a:ea typeface="Calibri" panose="020F0502020204030204" pitchFamily="34" charset="0"/>
                          <a:cs typeface="Times New Roman" panose="02020603050405020304" pitchFamily="18" charset="0"/>
                        </a:rPr>
                        <a:t> </a:t>
                      </a:r>
                    </a:p>
                    <a:p>
                      <a:pPr algn="ctr">
                        <a:lnSpc>
                          <a:spcPct val="200000"/>
                        </a:lnSpc>
                        <a:spcAft>
                          <a:spcPts val="800"/>
                        </a:spcAft>
                      </a:pPr>
                      <a:r>
                        <a:rPr lang="en-GB" sz="1400" dirty="0">
                          <a:effectLst/>
                          <a:latin typeface="Times New Roman" panose="02020603050405020304" pitchFamily="18" charset="0"/>
                          <a:ea typeface="Calibri" panose="020F0502020204030204" pitchFamily="34" charset="0"/>
                          <a:cs typeface="Times New Roman" panose="02020603050405020304" pitchFamily="18" charset="0"/>
                        </a:rPr>
                        <a:t> 1.10063</a:t>
                      </a:r>
                    </a:p>
                    <a:p>
                      <a:pPr algn="ctr">
                        <a:lnSpc>
                          <a:spcPct val="200000"/>
                        </a:lnSpc>
                        <a:spcAft>
                          <a:spcPts val="800"/>
                        </a:spcAft>
                      </a:pPr>
                      <a:r>
                        <a:rPr lang="en-GB" sz="1400" dirty="0">
                          <a:effectLst/>
                          <a:latin typeface="Times New Roman" panose="02020603050405020304" pitchFamily="18" charset="0"/>
                          <a:ea typeface="Calibri" panose="020F0502020204030204" pitchFamily="34" charset="0"/>
                          <a:cs typeface="Times New Roman" panose="02020603050405020304" pitchFamily="18" charset="0"/>
                        </a:rPr>
                        <a:t> </a:t>
                      </a:r>
                    </a:p>
                    <a:p>
                      <a:pPr algn="ctr">
                        <a:lnSpc>
                          <a:spcPct val="200000"/>
                        </a:lnSpc>
                        <a:spcAft>
                          <a:spcPts val="800"/>
                        </a:spcAft>
                      </a:pPr>
                      <a:r>
                        <a:rPr lang="en-GB" sz="1400" dirty="0">
                          <a:effectLst/>
                          <a:latin typeface="Times New Roman" panose="02020603050405020304" pitchFamily="18" charset="0"/>
                          <a:ea typeface="Calibri" panose="020F0502020204030204" pitchFamily="34" charset="0"/>
                          <a:cs typeface="Times New Roman" panose="02020603050405020304" pitchFamily="18" charset="0"/>
                        </a:rPr>
                        <a:t>26.48641</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6704375"/>
                  </a:ext>
                </a:extLst>
              </a:tr>
            </a:tbl>
          </a:graphicData>
        </a:graphic>
      </p:graphicFrame>
      <p:sp>
        <p:nvSpPr>
          <p:cNvPr id="40" name="Rectangle 3">
            <a:extLst>
              <a:ext uri="{FF2B5EF4-FFF2-40B4-BE49-F238E27FC236}">
                <a16:creationId xmlns:a16="http://schemas.microsoft.com/office/drawing/2014/main" id="{7273DA85-C517-C68A-817E-5D343E78EC40}"/>
              </a:ext>
            </a:extLst>
          </p:cNvPr>
          <p:cNvSpPr>
            <a:spLocks noChangeArrowheads="1"/>
          </p:cNvSpPr>
          <p:nvPr/>
        </p:nvSpPr>
        <p:spPr bwMode="auto">
          <a:xfrm>
            <a:off x="308166" y="22594502"/>
            <a:ext cx="1709122" cy="8002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Table 1</a:t>
            </a:r>
            <a:endParaRPr kumimoji="0" lang="en-GB" altLang="en-US" sz="1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0" i="1"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Descriptive Statistics</a:t>
            </a:r>
            <a:endParaRPr kumimoji="0" lang="en-GB" altLang="en-US" sz="1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
        <p:nvSpPr>
          <p:cNvPr id="41" name="Rectangle: Single Corner Snipped 40">
            <a:extLst>
              <a:ext uri="{FF2B5EF4-FFF2-40B4-BE49-F238E27FC236}">
                <a16:creationId xmlns:a16="http://schemas.microsoft.com/office/drawing/2014/main" id="{6C871946-F7B1-89FB-34C7-7F0F41BA0F17}"/>
              </a:ext>
            </a:extLst>
          </p:cNvPr>
          <p:cNvSpPr/>
          <p:nvPr/>
        </p:nvSpPr>
        <p:spPr>
          <a:xfrm flipH="1" flipV="1">
            <a:off x="308166" y="13893213"/>
            <a:ext cx="9343292" cy="8220651"/>
          </a:xfrm>
          <a:prstGeom prst="snip1Rect">
            <a:avLst/>
          </a:prstGeom>
          <a:gradFill flip="none" rotWithShape="1">
            <a:gsLst>
              <a:gs pos="0">
                <a:schemeClr val="accent3">
                  <a:tint val="66000"/>
                  <a:satMod val="160000"/>
                </a:schemeClr>
              </a:gs>
              <a:gs pos="50000">
                <a:schemeClr val="accent3">
                  <a:tint val="44500"/>
                  <a:satMod val="160000"/>
                </a:schemeClr>
              </a:gs>
              <a:gs pos="100000">
                <a:schemeClr val="accent3">
                  <a:tint val="23500"/>
                  <a:satMod val="160000"/>
                </a:schemeClr>
              </a:gs>
            </a:gsLst>
            <a:lin ang="18900000" scaled="1"/>
            <a:tileRect/>
          </a:gradFill>
          <a:ln w="76200">
            <a:solidFill>
              <a:srgbClr val="FF0000"/>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dirty="0"/>
          </a:p>
        </p:txBody>
      </p:sp>
      <p:sp>
        <p:nvSpPr>
          <p:cNvPr id="23" name="TextBox 22">
            <a:extLst>
              <a:ext uri="{FF2B5EF4-FFF2-40B4-BE49-F238E27FC236}">
                <a16:creationId xmlns:a16="http://schemas.microsoft.com/office/drawing/2014/main" id="{702D6BE5-80CB-63E5-C32B-CE33012E05BF}"/>
              </a:ext>
            </a:extLst>
          </p:cNvPr>
          <p:cNvSpPr txBox="1"/>
          <p:nvPr/>
        </p:nvSpPr>
        <p:spPr>
          <a:xfrm>
            <a:off x="671524" y="14237264"/>
            <a:ext cx="8672253" cy="7547515"/>
          </a:xfrm>
          <a:prstGeom prst="rect">
            <a:avLst/>
          </a:prstGeom>
          <a:noFill/>
        </p:spPr>
        <p:txBody>
          <a:bodyPr wrap="square" rtlCol="0">
            <a:spAutoFit/>
          </a:bodyPr>
          <a:lstStyle/>
          <a:p>
            <a:pPr algn="ctr">
              <a:lnSpc>
                <a:spcPct val="107000"/>
              </a:lnSpc>
              <a:spcAft>
                <a:spcPts val="800"/>
              </a:spcAft>
            </a:pPr>
            <a:r>
              <a:rPr lang="en-GB" sz="16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METHODS </a:t>
            </a:r>
            <a:endParaRPr lang="en-GB"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200000"/>
              </a:lnSpc>
              <a:spcAft>
                <a:spcPts val="800"/>
              </a:spcAft>
              <a:buFont typeface="Arial" panose="020B0604020202020204" pitchFamily="34" charset="0"/>
              <a:buChar char="•"/>
            </a:pPr>
            <a:r>
              <a:rPr lang="en-GB" sz="1600" dirty="0">
                <a:effectLst/>
                <a:latin typeface="Times New Roman" panose="02020603050405020304" pitchFamily="18" charset="0"/>
                <a:ea typeface="Calibri" panose="020F0502020204030204" pitchFamily="34" charset="0"/>
                <a:cs typeface="Times New Roman" panose="02020603050405020304" pitchFamily="18" charset="0"/>
              </a:rPr>
              <a:t>The Hospital Anxiety and depression scale (HADS; </a:t>
            </a:r>
            <a:r>
              <a:rPr lang="en-GB" sz="1600" dirty="0" err="1">
                <a:effectLst/>
                <a:latin typeface="Times New Roman" panose="02020603050405020304" pitchFamily="18" charset="0"/>
                <a:ea typeface="Calibri" panose="020F0502020204030204" pitchFamily="34" charset="0"/>
                <a:cs typeface="Times New Roman" panose="02020603050405020304" pitchFamily="18" charset="0"/>
              </a:rPr>
              <a:t>Zigmond</a:t>
            </a:r>
            <a:r>
              <a:rPr lang="en-GB" sz="1600" dirty="0">
                <a:effectLst/>
                <a:latin typeface="Times New Roman" panose="02020603050405020304" pitchFamily="18" charset="0"/>
                <a:ea typeface="Calibri" panose="020F0502020204030204" pitchFamily="34" charset="0"/>
                <a:cs typeface="Times New Roman" panose="02020603050405020304" pitchFamily="18" charset="0"/>
              </a:rPr>
              <a:t> &amp; Snaith, 1983) is a questionnaire used to evaluate symptoms of both anxiety and depression. The questionnaire included seven questions for anxiety and another seven for depression.</a:t>
            </a:r>
          </a:p>
          <a:p>
            <a:pPr marL="285750" indent="-285750" algn="just">
              <a:lnSpc>
                <a:spcPct val="200000"/>
              </a:lnSpc>
              <a:spcAft>
                <a:spcPts val="800"/>
              </a:spcAft>
              <a:buFont typeface="Arial" panose="020B0604020202020204" pitchFamily="34" charset="0"/>
              <a:buChar char="•"/>
            </a:pPr>
            <a:r>
              <a:rPr lang="en-GB" sz="1600" dirty="0">
                <a:effectLst/>
                <a:latin typeface="Times New Roman" panose="02020603050405020304" pitchFamily="18" charset="0"/>
                <a:ea typeface="Calibri" panose="020F0502020204030204" pitchFamily="34" charset="0"/>
                <a:cs typeface="Times New Roman" panose="02020603050405020304" pitchFamily="18" charset="0"/>
              </a:rPr>
              <a:t>The stress mindset measure (SMM) was used to address the degree to which the participant adopts a mindset that the effects of stress are enhancing or debilitating (Crum et al., 2013). The measure consisted of eight questions with four representing a stress-is-enhancing mindset and four representing a stress-is-debilitative mindset.</a:t>
            </a:r>
          </a:p>
          <a:p>
            <a:pPr marL="285750" indent="-285750" algn="just">
              <a:lnSpc>
                <a:spcPct val="200000"/>
              </a:lnSpc>
              <a:spcAft>
                <a:spcPts val="800"/>
              </a:spcAft>
              <a:buFont typeface="Arial" panose="020B0604020202020204" pitchFamily="34" charset="0"/>
              <a:buChar char="•"/>
            </a:pPr>
            <a:r>
              <a:rPr lang="en-GB" sz="1600" dirty="0">
                <a:effectLst/>
                <a:latin typeface="Times New Roman" panose="02020603050405020304" pitchFamily="18" charset="0"/>
                <a:ea typeface="Calibri" panose="020F0502020204030204" pitchFamily="34" charset="0"/>
                <a:cs typeface="Times New Roman" panose="02020603050405020304" pitchFamily="18" charset="0"/>
              </a:rPr>
              <a:t>The Godin Leisure-Time Exercise Questionnaire (GLTE) assesses how often the participants exercised for more than fifteen minutes during their free time (Godin &amp; Shephard, 1985). Three questions were to be answered with subscales </a:t>
            </a:r>
            <a:r>
              <a:rPr lang="en-GB" sz="1600" dirty="0">
                <a:latin typeface="Times New Roman" panose="02020603050405020304" pitchFamily="18" charset="0"/>
                <a:ea typeface="Calibri" panose="020F0502020204030204" pitchFamily="34" charset="0"/>
                <a:cs typeface="Times New Roman" panose="02020603050405020304" pitchFamily="18" charset="0"/>
              </a:rPr>
              <a:t>of </a:t>
            </a:r>
            <a:r>
              <a:rPr lang="en-GB" sz="1600" dirty="0">
                <a:effectLst/>
                <a:latin typeface="Times New Roman" panose="02020603050405020304" pitchFamily="18" charset="0"/>
                <a:ea typeface="Calibri" panose="020F0502020204030204" pitchFamily="34" charset="0"/>
                <a:cs typeface="Times New Roman" panose="02020603050405020304" pitchFamily="18" charset="0"/>
              </a:rPr>
              <a:t>strenuous activity, moderate exercise, and mild/light exercise and how much of this was completed over 7 days.</a:t>
            </a:r>
          </a:p>
          <a:p>
            <a:pPr marL="285750" indent="-285750" algn="just">
              <a:lnSpc>
                <a:spcPct val="200000"/>
              </a:lnSpc>
              <a:spcAft>
                <a:spcPts val="800"/>
              </a:spcAft>
              <a:buFont typeface="Arial" panose="020B0604020202020204" pitchFamily="34" charset="0"/>
              <a:buChar char="•"/>
            </a:pPr>
            <a:r>
              <a:rPr lang="en-GB" sz="1600" dirty="0">
                <a:effectLst/>
                <a:latin typeface="Times New Roman" panose="02020603050405020304" pitchFamily="18" charset="0"/>
                <a:ea typeface="Calibri" panose="020F0502020204030204" pitchFamily="34" charset="0"/>
                <a:cs typeface="Times New Roman" panose="02020603050405020304" pitchFamily="18" charset="0"/>
              </a:rPr>
              <a:t>Data was collected over two months from February 2024 – March 2024 with participants being provided the survey online through the use of social media and also receiving an information sheet.</a:t>
            </a:r>
          </a:p>
          <a:p>
            <a:endParaRPr lang="en-GB" dirty="0"/>
          </a:p>
        </p:txBody>
      </p:sp>
      <p:sp>
        <p:nvSpPr>
          <p:cNvPr id="43" name="Rectangle: Single Corner Snipped 42">
            <a:extLst>
              <a:ext uri="{FF2B5EF4-FFF2-40B4-BE49-F238E27FC236}">
                <a16:creationId xmlns:a16="http://schemas.microsoft.com/office/drawing/2014/main" id="{28BFC951-93AE-87F6-09FC-40DDE5831B57}"/>
              </a:ext>
            </a:extLst>
          </p:cNvPr>
          <p:cNvSpPr/>
          <p:nvPr/>
        </p:nvSpPr>
        <p:spPr>
          <a:xfrm flipH="1">
            <a:off x="10014815" y="15591241"/>
            <a:ext cx="11139298" cy="13057971"/>
          </a:xfrm>
          <a:prstGeom prst="snip1Rect">
            <a:avLst/>
          </a:prstGeom>
          <a:gradFill flip="none" rotWithShape="1">
            <a:gsLst>
              <a:gs pos="0">
                <a:schemeClr val="accent3">
                  <a:tint val="66000"/>
                  <a:satMod val="160000"/>
                </a:schemeClr>
              </a:gs>
              <a:gs pos="50000">
                <a:schemeClr val="accent3">
                  <a:tint val="44500"/>
                  <a:satMod val="160000"/>
                </a:schemeClr>
              </a:gs>
              <a:gs pos="100000">
                <a:schemeClr val="accent3">
                  <a:tint val="23500"/>
                  <a:satMod val="160000"/>
                </a:schemeClr>
              </a:gs>
            </a:gsLst>
            <a:lin ang="18900000" scaled="1"/>
            <a:tileRect/>
          </a:gradFill>
          <a:ln w="76200">
            <a:solidFill>
              <a:srgbClr val="FF0000"/>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dirty="0"/>
          </a:p>
        </p:txBody>
      </p:sp>
      <p:sp>
        <p:nvSpPr>
          <p:cNvPr id="30" name="TextBox 29">
            <a:extLst>
              <a:ext uri="{FF2B5EF4-FFF2-40B4-BE49-F238E27FC236}">
                <a16:creationId xmlns:a16="http://schemas.microsoft.com/office/drawing/2014/main" id="{9A011CE5-BEE6-56FA-9B58-821E3D9B36ED}"/>
              </a:ext>
            </a:extLst>
          </p:cNvPr>
          <p:cNvSpPr txBox="1"/>
          <p:nvPr/>
        </p:nvSpPr>
        <p:spPr>
          <a:xfrm>
            <a:off x="10726261" y="16143681"/>
            <a:ext cx="9716406" cy="12427697"/>
          </a:xfrm>
          <a:prstGeom prst="rect">
            <a:avLst/>
          </a:prstGeom>
          <a:noFill/>
        </p:spPr>
        <p:txBody>
          <a:bodyPr wrap="square">
            <a:spAutoFit/>
          </a:bodyPr>
          <a:lstStyle/>
          <a:p>
            <a:pPr algn="ctr">
              <a:lnSpc>
                <a:spcPct val="107000"/>
              </a:lnSpc>
              <a:spcAft>
                <a:spcPts val="800"/>
              </a:spcAft>
            </a:pPr>
            <a:r>
              <a:rPr lang="en-GB" sz="16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DISCUSSION</a:t>
            </a:r>
          </a:p>
          <a:p>
            <a:pPr marL="285750" indent="-285750" algn="just">
              <a:lnSpc>
                <a:spcPct val="200000"/>
              </a:lnSpc>
              <a:spcAft>
                <a:spcPts val="800"/>
              </a:spcAft>
              <a:buFont typeface="Arial" panose="020B0604020202020204" pitchFamily="34" charset="0"/>
              <a:buChar char="•"/>
            </a:pPr>
            <a:r>
              <a:rPr lang="en-GB" sz="1600" dirty="0">
                <a:effectLst/>
                <a:latin typeface="Times New Roman" panose="02020603050405020304" pitchFamily="18" charset="0"/>
                <a:ea typeface="Calibri" panose="020F0502020204030204" pitchFamily="34" charset="0"/>
                <a:cs typeface="Times New Roman" panose="02020603050405020304" pitchFamily="18" charset="0"/>
              </a:rPr>
              <a:t>One of the main findings of this study is the strong positive link between anxiety and depression scores. These results mean that people who have high levels of anxiety also tend to have high levels of depression. There is research to support this connection, showing that anxiety and depression often occur together </a:t>
            </a:r>
            <a:r>
              <a:rPr lang="en-GB" sz="1600" dirty="0">
                <a:latin typeface="Times New Roman" panose="02020603050405020304" pitchFamily="18" charset="0"/>
                <a:ea typeface="Calibri" panose="020F0502020204030204" pitchFamily="34" charset="0"/>
                <a:cs typeface="Times New Roman" panose="02020603050405020304" pitchFamily="18" charset="0"/>
              </a:rPr>
              <a:t>with similar symptoms.. </a:t>
            </a:r>
            <a:r>
              <a:rPr lang="en-GB" sz="1600" dirty="0">
                <a:effectLst/>
                <a:latin typeface="Times New Roman" panose="02020603050405020304" pitchFamily="18" charset="0"/>
                <a:ea typeface="Calibri" panose="020F0502020204030204" pitchFamily="34" charset="0"/>
                <a:cs typeface="Times New Roman" panose="02020603050405020304" pitchFamily="18" charset="0"/>
              </a:rPr>
              <a:t>(Kessler et al., 2005).</a:t>
            </a:r>
          </a:p>
          <a:p>
            <a:pPr marL="285750" indent="-285750" algn="just">
              <a:lnSpc>
                <a:spcPct val="200000"/>
              </a:lnSpc>
              <a:spcAft>
                <a:spcPts val="800"/>
              </a:spcAft>
              <a:buFont typeface="Arial" panose="020B0604020202020204" pitchFamily="34" charset="0"/>
              <a:buChar char="•"/>
            </a:pPr>
            <a:r>
              <a:rPr lang="en-GB" sz="1600" dirty="0">
                <a:effectLst/>
                <a:latin typeface="Times New Roman" panose="02020603050405020304" pitchFamily="18" charset="0"/>
                <a:ea typeface="Calibri" panose="020F0502020204030204" pitchFamily="34" charset="0"/>
                <a:cs typeface="Times New Roman" panose="02020603050405020304" pitchFamily="18" charset="0"/>
              </a:rPr>
              <a:t>Findings in this case study regarding mental health show the negative link between having a positive stress mindset and experiencing anxiety and depression. People who see stress as a challenge and an opportunity for growth</a:t>
            </a:r>
            <a:r>
              <a:rPr lang="en-GB" sz="1600" dirty="0">
                <a:latin typeface="Times New Roman" panose="02020603050405020304" pitchFamily="18" charset="0"/>
                <a:ea typeface="Calibri" panose="020F0502020204030204" pitchFamily="34" charset="0"/>
                <a:cs typeface="Times New Roman" panose="02020603050405020304" pitchFamily="18" charset="0"/>
              </a:rPr>
              <a:t> </a:t>
            </a:r>
            <a:r>
              <a:rPr lang="en-GB" sz="1600" dirty="0">
                <a:effectLst/>
                <a:latin typeface="Times New Roman" panose="02020603050405020304" pitchFamily="18" charset="0"/>
                <a:ea typeface="Calibri" panose="020F0502020204030204" pitchFamily="34" charset="0"/>
                <a:cs typeface="Times New Roman" panose="02020603050405020304" pitchFamily="18" charset="0"/>
              </a:rPr>
              <a:t>tend to have lower levels of anxiety and depression.</a:t>
            </a:r>
          </a:p>
          <a:p>
            <a:pPr marL="285750" indent="-285750" algn="just">
              <a:lnSpc>
                <a:spcPct val="200000"/>
              </a:lnSpc>
              <a:spcAft>
                <a:spcPts val="800"/>
              </a:spcAft>
              <a:buFont typeface="Arial" panose="020B0604020202020204" pitchFamily="34" charset="0"/>
              <a:buChar char="•"/>
            </a:pPr>
            <a:r>
              <a:rPr lang="en-GB" sz="1600" dirty="0">
                <a:effectLst/>
                <a:latin typeface="Times New Roman" panose="02020603050405020304" pitchFamily="18" charset="0"/>
                <a:ea typeface="Calibri" panose="020F0502020204030204" pitchFamily="34" charset="0"/>
                <a:cs typeface="Times New Roman" panose="02020603050405020304" pitchFamily="18" charset="0"/>
              </a:rPr>
              <a:t>A takeaway from these results is that individuals' mindsets about stress can significantly influence their mental health. By adopting a stress-is-enhancing mindset, they can lower anxiety and depression, therefore improving their coping strategies, and boosting well-being.  </a:t>
            </a:r>
          </a:p>
          <a:p>
            <a:pPr marL="285750" indent="-285750" algn="just">
              <a:lnSpc>
                <a:spcPct val="200000"/>
              </a:lnSpc>
              <a:spcAft>
                <a:spcPts val="800"/>
              </a:spcAft>
              <a:buFont typeface="Arial" panose="020B0604020202020204" pitchFamily="34" charset="0"/>
              <a:buChar char="•"/>
            </a:pPr>
            <a:r>
              <a:rPr lang="en-GB" sz="1600" dirty="0">
                <a:effectLst/>
                <a:latin typeface="Times New Roman" panose="02020603050405020304" pitchFamily="18" charset="0"/>
                <a:ea typeface="Calibri" panose="020F0502020204030204" pitchFamily="34" charset="0"/>
                <a:cs typeface="Times New Roman" panose="02020603050405020304" pitchFamily="18" charset="0"/>
              </a:rPr>
              <a:t>The results highlight the importance of physical activity for mental health. The negative correlations between leisure-time activity and both anxiety and depression scores suggest that regular engagement in physical activities is associated with lower levels of these mental health issues.</a:t>
            </a:r>
          </a:p>
          <a:p>
            <a:pPr marL="285750" indent="-285750" algn="just">
              <a:lnSpc>
                <a:spcPct val="200000"/>
              </a:lnSpc>
              <a:spcAft>
                <a:spcPts val="800"/>
              </a:spcAft>
              <a:buFont typeface="Arial" panose="020B0604020202020204" pitchFamily="34" charset="0"/>
              <a:buChar char="•"/>
            </a:pPr>
            <a:r>
              <a:rPr lang="en-GB" sz="1600" dirty="0">
                <a:effectLst/>
                <a:latin typeface="Times New Roman" panose="02020603050405020304" pitchFamily="18" charset="0"/>
                <a:ea typeface="Calibri" panose="020F0502020204030204" pitchFamily="34" charset="0"/>
                <a:cs typeface="Times New Roman" panose="02020603050405020304" pitchFamily="18" charset="0"/>
              </a:rPr>
              <a:t>Further literature supports the results presented in this case study with findings proposing regular exercise not only improves physical health but also enhances mood, reduces stress, and creates a sense of well-being (</a:t>
            </a:r>
            <a:r>
              <a:rPr lang="en-GB" sz="1600" dirty="0" err="1">
                <a:effectLst/>
                <a:latin typeface="Times New Roman" panose="02020603050405020304" pitchFamily="18" charset="0"/>
                <a:ea typeface="Calibri" panose="020F0502020204030204" pitchFamily="34" charset="0"/>
                <a:cs typeface="Times New Roman" panose="02020603050405020304" pitchFamily="18" charset="0"/>
              </a:rPr>
              <a:t>Hassmen</a:t>
            </a:r>
            <a:r>
              <a:rPr lang="en-GB" sz="1600" dirty="0">
                <a:effectLst/>
                <a:latin typeface="Times New Roman" panose="02020603050405020304" pitchFamily="18" charset="0"/>
                <a:ea typeface="Calibri" panose="020F0502020204030204" pitchFamily="34" charset="0"/>
                <a:cs typeface="Times New Roman" panose="02020603050405020304" pitchFamily="18" charset="0"/>
              </a:rPr>
              <a:t> et al., 2000).</a:t>
            </a:r>
          </a:p>
          <a:p>
            <a:pPr algn="ctr">
              <a:lnSpc>
                <a:spcPct val="200000"/>
              </a:lnSpc>
              <a:spcAft>
                <a:spcPts val="800"/>
              </a:spcAft>
            </a:pPr>
            <a:r>
              <a:rPr lang="en-GB" sz="16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STRENGTHS AND LIMITATIONS</a:t>
            </a:r>
          </a:p>
          <a:p>
            <a:pPr marL="285750" indent="-285750" algn="just">
              <a:lnSpc>
                <a:spcPct val="200000"/>
              </a:lnSpc>
              <a:spcAft>
                <a:spcPts val="800"/>
              </a:spcAft>
              <a:buFont typeface="Arial" panose="020B0604020202020204" pitchFamily="34" charset="0"/>
              <a:buChar char="•"/>
            </a:pPr>
            <a:r>
              <a:rPr lang="en-GB" sz="1600" dirty="0">
                <a:effectLst/>
                <a:latin typeface="Times New Roman" panose="02020603050405020304" pitchFamily="18" charset="0"/>
                <a:ea typeface="Calibri" panose="020F0502020204030204" pitchFamily="34" charset="0"/>
                <a:cs typeface="Times New Roman" panose="02020603050405020304" pitchFamily="18" charset="0"/>
              </a:rPr>
              <a:t>One of the strengths of the case study is its attention to understanding how different stress mindsets influence mental well-being. As the study looked at both perspectives in terms of stress, the case study provides a detailed perspective of how individuals' perceptions of stress can significantly affect their mental well-being. </a:t>
            </a:r>
          </a:p>
          <a:p>
            <a:pPr marL="285750" indent="-285750" algn="just">
              <a:lnSpc>
                <a:spcPct val="200000"/>
              </a:lnSpc>
              <a:spcAft>
                <a:spcPts val="800"/>
              </a:spcAft>
              <a:buFont typeface="Arial" panose="020B0604020202020204" pitchFamily="34" charset="0"/>
              <a:buChar char="•"/>
            </a:pPr>
            <a:r>
              <a:rPr lang="en-GB" sz="1600" dirty="0">
                <a:effectLst/>
                <a:latin typeface="Times New Roman" panose="02020603050405020304" pitchFamily="18" charset="0"/>
                <a:ea typeface="Calibri" panose="020F0502020204030204" pitchFamily="34" charset="0"/>
                <a:cs typeface="Times New Roman" panose="02020603050405020304" pitchFamily="18" charset="0"/>
              </a:rPr>
              <a:t>The low number of participants meant that no one over the age of fifty was present in the data collection. By not including a comprehensive range of ages this data may miss important variability that could influence the findings (Maxwell, 2004).</a:t>
            </a:r>
          </a:p>
        </p:txBody>
      </p:sp>
      <p:sp>
        <p:nvSpPr>
          <p:cNvPr id="45" name="Rectangle: Single Corner Snipped 44">
            <a:extLst>
              <a:ext uri="{FF2B5EF4-FFF2-40B4-BE49-F238E27FC236}">
                <a16:creationId xmlns:a16="http://schemas.microsoft.com/office/drawing/2014/main" id="{5E98309D-4AF7-B3E3-D053-F7A398A34902}"/>
              </a:ext>
            </a:extLst>
          </p:cNvPr>
          <p:cNvSpPr/>
          <p:nvPr/>
        </p:nvSpPr>
        <p:spPr>
          <a:xfrm>
            <a:off x="3825110" y="22325338"/>
            <a:ext cx="2309403" cy="435058"/>
          </a:xfrm>
          <a:prstGeom prst="snip1Rect">
            <a:avLst/>
          </a:prstGeom>
          <a:gradFill flip="none" rotWithShape="1">
            <a:gsLst>
              <a:gs pos="0">
                <a:schemeClr val="accent3">
                  <a:tint val="66000"/>
                  <a:satMod val="160000"/>
                </a:schemeClr>
              </a:gs>
              <a:gs pos="50000">
                <a:schemeClr val="accent3">
                  <a:tint val="44500"/>
                  <a:satMod val="160000"/>
                </a:schemeClr>
              </a:gs>
              <a:gs pos="100000">
                <a:schemeClr val="accent3">
                  <a:tint val="23500"/>
                  <a:satMod val="160000"/>
                </a:schemeClr>
              </a:gs>
            </a:gsLst>
            <a:lin ang="18900000" scaled="1"/>
            <a:tileRect/>
          </a:gradFill>
          <a:ln w="76200">
            <a:solidFill>
              <a:srgbClr val="FF0000"/>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dirty="0"/>
          </a:p>
        </p:txBody>
      </p:sp>
      <p:sp>
        <p:nvSpPr>
          <p:cNvPr id="47" name="TextBox 46">
            <a:extLst>
              <a:ext uri="{FF2B5EF4-FFF2-40B4-BE49-F238E27FC236}">
                <a16:creationId xmlns:a16="http://schemas.microsoft.com/office/drawing/2014/main" id="{61BA88CD-A995-9D1F-48E2-443F2B80F86F}"/>
              </a:ext>
            </a:extLst>
          </p:cNvPr>
          <p:cNvSpPr txBox="1"/>
          <p:nvPr/>
        </p:nvSpPr>
        <p:spPr>
          <a:xfrm rot="10800000" flipV="1">
            <a:off x="4091482" y="22402400"/>
            <a:ext cx="1776657" cy="338554"/>
          </a:xfrm>
          <a:prstGeom prst="rect">
            <a:avLst/>
          </a:prstGeom>
          <a:noFill/>
        </p:spPr>
        <p:txBody>
          <a:bodyPr wrap="square">
            <a:spAutoFit/>
          </a:bodyPr>
          <a:lstStyle/>
          <a:p>
            <a:pPr algn="ctr"/>
            <a:r>
              <a:rPr kumimoji="0" lang="en-GB" sz="1600" b="1" i="0" u="none" strike="noStrike" kern="1200" cap="none" spc="0" normalizeH="0" baseline="0" noProof="0" dirty="0">
                <a:ln>
                  <a:noFill/>
                </a:ln>
                <a:solidFill>
                  <a:srgbClr val="FF0000"/>
                </a:solidFill>
                <a:effectLst/>
                <a:uLnTx/>
                <a:uFillTx/>
                <a:latin typeface="Times New Roman" panose="02020603050405020304" pitchFamily="18" charset="0"/>
                <a:ea typeface="Calibri" panose="020F0502020204030204" pitchFamily="34" charset="0"/>
                <a:cs typeface="Times New Roman" panose="02020603050405020304" pitchFamily="18" charset="0"/>
              </a:rPr>
              <a:t>RESULTS</a:t>
            </a:r>
            <a:endParaRPr lang="en-GB" dirty="0"/>
          </a:p>
        </p:txBody>
      </p:sp>
      <p:sp>
        <p:nvSpPr>
          <p:cNvPr id="49" name="Rectangle: Single Corner Snipped 48">
            <a:extLst>
              <a:ext uri="{FF2B5EF4-FFF2-40B4-BE49-F238E27FC236}">
                <a16:creationId xmlns:a16="http://schemas.microsoft.com/office/drawing/2014/main" id="{4DB82235-B713-8310-3895-1E6D84859A84}"/>
              </a:ext>
            </a:extLst>
          </p:cNvPr>
          <p:cNvSpPr/>
          <p:nvPr/>
        </p:nvSpPr>
        <p:spPr>
          <a:xfrm flipH="1" flipV="1">
            <a:off x="308163" y="27428323"/>
            <a:ext cx="9315453" cy="1143054"/>
          </a:xfrm>
          <a:prstGeom prst="snip1Rect">
            <a:avLst/>
          </a:prstGeom>
          <a:gradFill flip="none" rotWithShape="1">
            <a:gsLst>
              <a:gs pos="0">
                <a:schemeClr val="accent3">
                  <a:tint val="66000"/>
                  <a:satMod val="160000"/>
                </a:schemeClr>
              </a:gs>
              <a:gs pos="50000">
                <a:schemeClr val="accent3">
                  <a:tint val="44500"/>
                  <a:satMod val="160000"/>
                </a:schemeClr>
              </a:gs>
              <a:gs pos="100000">
                <a:schemeClr val="accent3">
                  <a:tint val="23500"/>
                  <a:satMod val="160000"/>
                </a:schemeClr>
              </a:gs>
            </a:gsLst>
            <a:lin ang="18900000" scaled="1"/>
            <a:tileRect/>
          </a:gradFill>
          <a:ln w="76200">
            <a:solidFill>
              <a:srgbClr val="FF0000"/>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dirty="0"/>
          </a:p>
        </p:txBody>
      </p:sp>
      <p:sp>
        <p:nvSpPr>
          <p:cNvPr id="51" name="TextBox 50">
            <a:extLst>
              <a:ext uri="{FF2B5EF4-FFF2-40B4-BE49-F238E27FC236}">
                <a16:creationId xmlns:a16="http://schemas.microsoft.com/office/drawing/2014/main" id="{DF4B3AD7-914D-0A47-5D8F-626F2233761E}"/>
              </a:ext>
            </a:extLst>
          </p:cNvPr>
          <p:cNvSpPr txBox="1"/>
          <p:nvPr/>
        </p:nvSpPr>
        <p:spPr>
          <a:xfrm>
            <a:off x="427524" y="27398025"/>
            <a:ext cx="9104573" cy="1143055"/>
          </a:xfrm>
          <a:prstGeom prst="rect">
            <a:avLst/>
          </a:prstGeom>
          <a:noFill/>
        </p:spPr>
        <p:txBody>
          <a:bodyPr wrap="square">
            <a:spAutoFit/>
          </a:bodyPr>
          <a:lstStyle/>
          <a:p>
            <a:pPr algn="ctr">
              <a:lnSpc>
                <a:spcPct val="107000"/>
              </a:lnSpc>
              <a:spcAft>
                <a:spcPts val="800"/>
              </a:spcAft>
            </a:pPr>
            <a:r>
              <a:rPr kumimoji="0" lang="en-GB" sz="1600" b="1" i="0" u="none" strike="noStrike" kern="1200" cap="none" spc="0" normalizeH="0" baseline="0" noProof="0" dirty="0">
                <a:ln>
                  <a:noFill/>
                </a:ln>
                <a:solidFill>
                  <a:srgbClr val="FF0000"/>
                </a:solidFill>
                <a:effectLst/>
                <a:uLnTx/>
                <a:uFillTx/>
                <a:latin typeface="Times New Roman" panose="02020603050405020304" pitchFamily="18" charset="0"/>
                <a:ea typeface="Calibri" panose="020F0502020204030204" pitchFamily="34" charset="0"/>
                <a:cs typeface="Times New Roman" panose="02020603050405020304" pitchFamily="18" charset="0"/>
              </a:rPr>
              <a:t>REFERENCES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700" dirty="0">
                <a:effectLst/>
                <a:latin typeface="Times New Roman" panose="02020603050405020304" pitchFamily="18" charset="0"/>
                <a:ea typeface="Calibri" panose="020F0502020204030204" pitchFamily="34" charset="0"/>
                <a:cs typeface="Times New Roman" panose="02020603050405020304" pitchFamily="18" charset="0"/>
              </a:rPr>
              <a:t>Crum, A. J., Salovey, P., &amp; </a:t>
            </a:r>
            <a:r>
              <a:rPr lang="en-GB" sz="700" dirty="0" err="1">
                <a:effectLst/>
                <a:latin typeface="Times New Roman" panose="02020603050405020304" pitchFamily="18" charset="0"/>
                <a:ea typeface="Calibri" panose="020F0502020204030204" pitchFamily="34" charset="0"/>
                <a:cs typeface="Times New Roman" panose="02020603050405020304" pitchFamily="18" charset="0"/>
              </a:rPr>
              <a:t>Achor</a:t>
            </a:r>
            <a:r>
              <a:rPr lang="en-GB" sz="700" dirty="0">
                <a:effectLst/>
                <a:latin typeface="Times New Roman" panose="02020603050405020304" pitchFamily="18" charset="0"/>
                <a:ea typeface="Calibri" panose="020F0502020204030204" pitchFamily="34" charset="0"/>
                <a:cs typeface="Times New Roman" panose="02020603050405020304" pitchFamily="18" charset="0"/>
              </a:rPr>
              <a:t>, S. (2013). Rethinking stress: the role of mindsets in determining the stress response. </a:t>
            </a:r>
            <a:r>
              <a:rPr lang="en-GB" sz="700" i="1" dirty="0">
                <a:effectLst/>
                <a:latin typeface="Times New Roman" panose="02020603050405020304" pitchFamily="18" charset="0"/>
                <a:ea typeface="Calibri" panose="020F0502020204030204" pitchFamily="34" charset="0"/>
                <a:cs typeface="Times New Roman" panose="02020603050405020304" pitchFamily="18" charset="0"/>
              </a:rPr>
              <a:t>Journal of personality and social psychology</a:t>
            </a:r>
            <a:r>
              <a:rPr lang="en-GB" sz="7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700" i="1" dirty="0">
                <a:effectLst/>
                <a:latin typeface="Times New Roman" panose="02020603050405020304" pitchFamily="18" charset="0"/>
                <a:ea typeface="Calibri" panose="020F0502020204030204" pitchFamily="34" charset="0"/>
                <a:cs typeface="Times New Roman" panose="02020603050405020304" pitchFamily="18" charset="0"/>
              </a:rPr>
              <a:t>104</a:t>
            </a:r>
            <a:r>
              <a:rPr lang="en-GB" sz="700" dirty="0">
                <a:effectLst/>
                <a:latin typeface="Times New Roman" panose="02020603050405020304" pitchFamily="18" charset="0"/>
                <a:ea typeface="Calibri" panose="020F0502020204030204" pitchFamily="34" charset="0"/>
                <a:cs typeface="Times New Roman" panose="02020603050405020304" pitchFamily="18" charset="0"/>
              </a:rPr>
              <a:t>(4), 716. Godin, G., &amp; Shephard, R. (1985). A simple method to assess exercise </a:t>
            </a:r>
            <a:r>
              <a:rPr lang="en-GB" sz="700" dirty="0" err="1">
                <a:effectLst/>
                <a:latin typeface="Times New Roman" panose="02020603050405020304" pitchFamily="18" charset="0"/>
                <a:ea typeface="Calibri" panose="020F0502020204030204" pitchFamily="34" charset="0"/>
                <a:cs typeface="Times New Roman" panose="02020603050405020304" pitchFamily="18" charset="0"/>
              </a:rPr>
              <a:t>behavior</a:t>
            </a:r>
            <a:r>
              <a:rPr lang="en-GB" sz="700" dirty="0">
                <a:effectLst/>
                <a:latin typeface="Times New Roman" panose="02020603050405020304" pitchFamily="18" charset="0"/>
                <a:ea typeface="Calibri" panose="020F0502020204030204" pitchFamily="34" charset="0"/>
                <a:cs typeface="Times New Roman" panose="02020603050405020304" pitchFamily="18" charset="0"/>
              </a:rPr>
              <a:t> in the community. </a:t>
            </a:r>
            <a:r>
              <a:rPr lang="en-GB" sz="700" i="1" dirty="0">
                <a:effectLst/>
                <a:latin typeface="Times New Roman" panose="02020603050405020304" pitchFamily="18" charset="0"/>
                <a:ea typeface="Calibri" panose="020F0502020204030204" pitchFamily="34" charset="0"/>
                <a:cs typeface="Times New Roman" panose="02020603050405020304" pitchFamily="18" charset="0"/>
              </a:rPr>
              <a:t>Can J </a:t>
            </a:r>
            <a:r>
              <a:rPr lang="en-GB" sz="700" i="1" dirty="0" err="1">
                <a:effectLst/>
                <a:latin typeface="Times New Roman" panose="02020603050405020304" pitchFamily="18" charset="0"/>
                <a:ea typeface="Calibri" panose="020F0502020204030204" pitchFamily="34" charset="0"/>
                <a:cs typeface="Times New Roman" panose="02020603050405020304" pitchFamily="18" charset="0"/>
              </a:rPr>
              <a:t>Appl</a:t>
            </a:r>
            <a:r>
              <a:rPr lang="en-GB" sz="700" i="1" dirty="0">
                <a:effectLst/>
                <a:latin typeface="Times New Roman" panose="02020603050405020304" pitchFamily="18" charset="0"/>
                <a:ea typeface="Calibri" panose="020F0502020204030204" pitchFamily="34" charset="0"/>
                <a:cs typeface="Times New Roman" panose="02020603050405020304" pitchFamily="18" charset="0"/>
              </a:rPr>
              <a:t> Sport Sci</a:t>
            </a:r>
            <a:r>
              <a:rPr lang="en-GB" sz="7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700" i="1" dirty="0">
                <a:effectLst/>
                <a:latin typeface="Times New Roman" panose="02020603050405020304" pitchFamily="18" charset="0"/>
                <a:ea typeface="Calibri" panose="020F0502020204030204" pitchFamily="34" charset="0"/>
                <a:cs typeface="Times New Roman" panose="02020603050405020304" pitchFamily="18" charset="0"/>
              </a:rPr>
              <a:t>10</a:t>
            </a:r>
            <a:r>
              <a:rPr lang="en-GB" sz="700" dirty="0">
                <a:effectLst/>
                <a:latin typeface="Times New Roman" panose="02020603050405020304" pitchFamily="18" charset="0"/>
                <a:ea typeface="Calibri" panose="020F0502020204030204" pitchFamily="34" charset="0"/>
                <a:cs typeface="Times New Roman" panose="02020603050405020304" pitchFamily="18" charset="0"/>
              </a:rPr>
              <a:t>(3), 141-146. </a:t>
            </a:r>
            <a:r>
              <a:rPr lang="en-GB" sz="700" dirty="0" err="1">
                <a:effectLst/>
                <a:latin typeface="Times New Roman" panose="02020603050405020304" pitchFamily="18" charset="0"/>
                <a:ea typeface="Calibri" panose="020F0502020204030204" pitchFamily="34" charset="0"/>
                <a:cs typeface="Times New Roman" panose="02020603050405020304" pitchFamily="18" charset="0"/>
              </a:rPr>
              <a:t>Hassmen</a:t>
            </a:r>
            <a:r>
              <a:rPr lang="en-GB" sz="700" dirty="0">
                <a:effectLst/>
                <a:latin typeface="Times New Roman" panose="02020603050405020304" pitchFamily="18" charset="0"/>
                <a:ea typeface="Calibri" panose="020F0502020204030204" pitchFamily="34" charset="0"/>
                <a:cs typeface="Times New Roman" panose="02020603050405020304" pitchFamily="18" charset="0"/>
              </a:rPr>
              <a:t>, P., </a:t>
            </a:r>
            <a:r>
              <a:rPr lang="en-GB" sz="700" dirty="0" err="1">
                <a:effectLst/>
                <a:latin typeface="Times New Roman" panose="02020603050405020304" pitchFamily="18" charset="0"/>
                <a:ea typeface="Calibri" panose="020F0502020204030204" pitchFamily="34" charset="0"/>
                <a:cs typeface="Times New Roman" panose="02020603050405020304" pitchFamily="18" charset="0"/>
              </a:rPr>
              <a:t>Koivula</a:t>
            </a:r>
            <a:r>
              <a:rPr lang="en-GB" sz="700" dirty="0">
                <a:effectLst/>
                <a:latin typeface="Times New Roman" panose="02020603050405020304" pitchFamily="18" charset="0"/>
                <a:ea typeface="Calibri" panose="020F0502020204030204" pitchFamily="34" charset="0"/>
                <a:cs typeface="Times New Roman" panose="02020603050405020304" pitchFamily="18" charset="0"/>
              </a:rPr>
              <a:t>, N., &amp; </a:t>
            </a:r>
            <a:r>
              <a:rPr lang="en-GB" sz="700" dirty="0" err="1">
                <a:effectLst/>
                <a:latin typeface="Times New Roman" panose="02020603050405020304" pitchFamily="18" charset="0"/>
                <a:ea typeface="Calibri" panose="020F0502020204030204" pitchFamily="34" charset="0"/>
                <a:cs typeface="Times New Roman" panose="02020603050405020304" pitchFamily="18" charset="0"/>
              </a:rPr>
              <a:t>Uutela</a:t>
            </a:r>
            <a:r>
              <a:rPr lang="en-GB" sz="700" dirty="0">
                <a:effectLst/>
                <a:latin typeface="Times New Roman" panose="02020603050405020304" pitchFamily="18" charset="0"/>
                <a:ea typeface="Calibri" panose="020F0502020204030204" pitchFamily="34" charset="0"/>
                <a:cs typeface="Times New Roman" panose="02020603050405020304" pitchFamily="18" charset="0"/>
              </a:rPr>
              <a:t>, A. (2000). Physical exercise and psychological well-being: a population study in Finland. </a:t>
            </a:r>
            <a:r>
              <a:rPr lang="en-GB" sz="700" i="1" dirty="0">
                <a:effectLst/>
                <a:latin typeface="Times New Roman" panose="02020603050405020304" pitchFamily="18" charset="0"/>
                <a:ea typeface="Calibri" panose="020F0502020204030204" pitchFamily="34" charset="0"/>
                <a:cs typeface="Times New Roman" panose="02020603050405020304" pitchFamily="18" charset="0"/>
              </a:rPr>
              <a:t>Preventive medicine</a:t>
            </a:r>
            <a:r>
              <a:rPr lang="en-GB" sz="7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700" i="1" dirty="0">
                <a:effectLst/>
                <a:latin typeface="Times New Roman" panose="02020603050405020304" pitchFamily="18" charset="0"/>
                <a:ea typeface="Calibri" panose="020F0502020204030204" pitchFamily="34" charset="0"/>
                <a:cs typeface="Times New Roman" panose="02020603050405020304" pitchFamily="18" charset="0"/>
              </a:rPr>
              <a:t>30</a:t>
            </a:r>
            <a:r>
              <a:rPr lang="en-GB" sz="700" dirty="0">
                <a:effectLst/>
                <a:latin typeface="Times New Roman" panose="02020603050405020304" pitchFamily="18" charset="0"/>
                <a:ea typeface="Calibri" panose="020F0502020204030204" pitchFamily="34" charset="0"/>
                <a:cs typeface="Times New Roman" panose="02020603050405020304" pitchFamily="18" charset="0"/>
              </a:rPr>
              <a:t>(1), 17-25. Kessler, R. C., Chiu, W. T., </a:t>
            </a:r>
            <a:r>
              <a:rPr lang="en-GB" sz="700" dirty="0" err="1">
                <a:effectLst/>
                <a:latin typeface="Times New Roman" panose="02020603050405020304" pitchFamily="18" charset="0"/>
                <a:ea typeface="Calibri" panose="020F0502020204030204" pitchFamily="34" charset="0"/>
                <a:cs typeface="Times New Roman" panose="02020603050405020304" pitchFamily="18" charset="0"/>
              </a:rPr>
              <a:t>Demler</a:t>
            </a:r>
            <a:r>
              <a:rPr lang="en-GB" sz="700" dirty="0">
                <a:effectLst/>
                <a:latin typeface="Times New Roman" panose="02020603050405020304" pitchFamily="18" charset="0"/>
                <a:ea typeface="Calibri" panose="020F0502020204030204" pitchFamily="34" charset="0"/>
                <a:cs typeface="Times New Roman" panose="02020603050405020304" pitchFamily="18" charset="0"/>
              </a:rPr>
              <a:t>, O., &amp; Walters, E. E. (2005). Prevalence, severity, and comorbidity of 12-month DSM-IV disorders in the National Comorbidity Survey Replication. </a:t>
            </a:r>
            <a:r>
              <a:rPr lang="en-GB" sz="700" i="1" dirty="0">
                <a:effectLst/>
                <a:latin typeface="Times New Roman" panose="02020603050405020304" pitchFamily="18" charset="0"/>
                <a:ea typeface="Calibri" panose="020F0502020204030204" pitchFamily="34" charset="0"/>
                <a:cs typeface="Times New Roman" panose="02020603050405020304" pitchFamily="18" charset="0"/>
              </a:rPr>
              <a:t>Archives of general psychiatry</a:t>
            </a:r>
            <a:r>
              <a:rPr lang="en-GB" sz="7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700" i="1" dirty="0">
                <a:effectLst/>
                <a:latin typeface="Times New Roman" panose="02020603050405020304" pitchFamily="18" charset="0"/>
                <a:ea typeface="Calibri" panose="020F0502020204030204" pitchFamily="34" charset="0"/>
                <a:cs typeface="Times New Roman" panose="02020603050405020304" pitchFamily="18" charset="0"/>
              </a:rPr>
              <a:t>62</a:t>
            </a:r>
            <a:r>
              <a:rPr lang="en-GB" sz="700" dirty="0">
                <a:effectLst/>
                <a:latin typeface="Times New Roman" panose="02020603050405020304" pitchFamily="18" charset="0"/>
                <a:ea typeface="Calibri" panose="020F0502020204030204" pitchFamily="34" charset="0"/>
                <a:cs typeface="Times New Roman" panose="02020603050405020304" pitchFamily="18" charset="0"/>
              </a:rPr>
              <a:t>(6), 617-627. Keyes, C. L. (2005). Mental illness and/or mental health? Investigating axioms of the complete state model of health. </a:t>
            </a:r>
            <a:r>
              <a:rPr lang="en-GB" sz="700" i="1" dirty="0">
                <a:effectLst/>
                <a:latin typeface="Times New Roman" panose="02020603050405020304" pitchFamily="18" charset="0"/>
                <a:ea typeface="Calibri" panose="020F0502020204030204" pitchFamily="34" charset="0"/>
                <a:cs typeface="Times New Roman" panose="02020603050405020304" pitchFamily="18" charset="0"/>
              </a:rPr>
              <a:t>Journal of consulting and clinical psychology</a:t>
            </a:r>
            <a:r>
              <a:rPr lang="en-GB" sz="7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700" i="1" dirty="0">
                <a:effectLst/>
                <a:latin typeface="Times New Roman" panose="02020603050405020304" pitchFamily="18" charset="0"/>
                <a:ea typeface="Calibri" panose="020F0502020204030204" pitchFamily="34" charset="0"/>
                <a:cs typeface="Times New Roman" panose="02020603050405020304" pitchFamily="18" charset="0"/>
              </a:rPr>
              <a:t>73</a:t>
            </a:r>
            <a:r>
              <a:rPr lang="en-GB" sz="700" dirty="0">
                <a:effectLst/>
                <a:latin typeface="Times New Roman" panose="02020603050405020304" pitchFamily="18" charset="0"/>
                <a:ea typeface="Calibri" panose="020F0502020204030204" pitchFamily="34" charset="0"/>
                <a:cs typeface="Times New Roman" panose="02020603050405020304" pitchFamily="18" charset="0"/>
              </a:rPr>
              <a:t>(3), 539. Maxwell, S. E. (2004). The persistence of underpowered studies in psychological research: causes, consequences, and remedies. </a:t>
            </a:r>
            <a:r>
              <a:rPr lang="en-GB" sz="700" i="1" dirty="0">
                <a:effectLst/>
                <a:latin typeface="Times New Roman" panose="02020603050405020304" pitchFamily="18" charset="0"/>
                <a:ea typeface="Calibri" panose="020F0502020204030204" pitchFamily="34" charset="0"/>
                <a:cs typeface="Times New Roman" panose="02020603050405020304" pitchFamily="18" charset="0"/>
              </a:rPr>
              <a:t>Psychological methods</a:t>
            </a:r>
            <a:r>
              <a:rPr lang="en-GB" sz="7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700" i="1" dirty="0">
                <a:effectLst/>
                <a:latin typeface="Times New Roman" panose="02020603050405020304" pitchFamily="18" charset="0"/>
                <a:ea typeface="Calibri" panose="020F0502020204030204" pitchFamily="34" charset="0"/>
                <a:cs typeface="Times New Roman" panose="02020603050405020304" pitchFamily="18" charset="0"/>
              </a:rPr>
              <a:t>9</a:t>
            </a:r>
            <a:r>
              <a:rPr lang="en-GB" sz="700" dirty="0">
                <a:effectLst/>
                <a:latin typeface="Times New Roman" panose="02020603050405020304" pitchFamily="18" charset="0"/>
                <a:ea typeface="Calibri" panose="020F0502020204030204" pitchFamily="34" charset="0"/>
                <a:cs typeface="Times New Roman" panose="02020603050405020304" pitchFamily="18" charset="0"/>
              </a:rPr>
              <a:t>(2), 147. Scholes, S. (2017). Health Survey for England 2016. Physical activity in adults. </a:t>
            </a:r>
            <a:r>
              <a:rPr lang="en-GB" sz="700" dirty="0" err="1">
                <a:effectLst/>
                <a:latin typeface="Times New Roman" panose="02020603050405020304" pitchFamily="18" charset="0"/>
                <a:ea typeface="Calibri" panose="020F0502020204030204" pitchFamily="34" charset="0"/>
                <a:cs typeface="Times New Roman" panose="02020603050405020304" pitchFamily="18" charset="0"/>
              </a:rPr>
              <a:t>Södergren</a:t>
            </a:r>
            <a:r>
              <a:rPr lang="en-GB" sz="700" dirty="0">
                <a:effectLst/>
                <a:latin typeface="Times New Roman" panose="02020603050405020304" pitchFamily="18" charset="0"/>
                <a:ea typeface="Calibri" panose="020F0502020204030204" pitchFamily="34" charset="0"/>
                <a:cs typeface="Times New Roman" panose="02020603050405020304" pitchFamily="18" charset="0"/>
              </a:rPr>
              <a:t>, M., </a:t>
            </a:r>
            <a:r>
              <a:rPr lang="en-GB" sz="700" dirty="0" err="1">
                <a:effectLst/>
                <a:latin typeface="Times New Roman" panose="02020603050405020304" pitchFamily="18" charset="0"/>
                <a:ea typeface="Calibri" panose="020F0502020204030204" pitchFamily="34" charset="0"/>
                <a:cs typeface="Times New Roman" panose="02020603050405020304" pitchFamily="18" charset="0"/>
              </a:rPr>
              <a:t>Sundquist</a:t>
            </a:r>
            <a:r>
              <a:rPr lang="en-GB" sz="700" dirty="0">
                <a:effectLst/>
                <a:latin typeface="Times New Roman" panose="02020603050405020304" pitchFamily="18" charset="0"/>
                <a:ea typeface="Calibri" panose="020F0502020204030204" pitchFamily="34" charset="0"/>
                <a:cs typeface="Times New Roman" panose="02020603050405020304" pitchFamily="18" charset="0"/>
              </a:rPr>
              <a:t>, J., Johansson, S. E., &amp; </a:t>
            </a:r>
            <a:r>
              <a:rPr lang="en-GB" sz="700" dirty="0" err="1">
                <a:effectLst/>
                <a:latin typeface="Times New Roman" panose="02020603050405020304" pitchFamily="18" charset="0"/>
                <a:ea typeface="Calibri" panose="020F0502020204030204" pitchFamily="34" charset="0"/>
                <a:cs typeface="Times New Roman" panose="02020603050405020304" pitchFamily="18" charset="0"/>
              </a:rPr>
              <a:t>Sundquist</a:t>
            </a:r>
            <a:r>
              <a:rPr lang="en-GB" sz="700" dirty="0">
                <a:effectLst/>
                <a:latin typeface="Times New Roman" panose="02020603050405020304" pitchFamily="18" charset="0"/>
                <a:ea typeface="Calibri" panose="020F0502020204030204" pitchFamily="34" charset="0"/>
                <a:cs typeface="Times New Roman" panose="02020603050405020304" pitchFamily="18" charset="0"/>
              </a:rPr>
              <a:t>, K. (2008). Physical activity, exercise and self-rated health: a population-based study from Sweden. </a:t>
            </a:r>
            <a:r>
              <a:rPr lang="en-GB" sz="700" i="1" dirty="0">
                <a:effectLst/>
                <a:latin typeface="Times New Roman" panose="02020603050405020304" pitchFamily="18" charset="0"/>
                <a:ea typeface="Calibri" panose="020F0502020204030204" pitchFamily="34" charset="0"/>
                <a:cs typeface="Times New Roman" panose="02020603050405020304" pitchFamily="18" charset="0"/>
              </a:rPr>
              <a:t>BMC public health</a:t>
            </a:r>
            <a:r>
              <a:rPr lang="en-GB" sz="7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700" i="1" dirty="0">
                <a:effectLst/>
                <a:latin typeface="Times New Roman" panose="02020603050405020304" pitchFamily="18" charset="0"/>
                <a:ea typeface="Calibri" panose="020F0502020204030204" pitchFamily="34" charset="0"/>
                <a:cs typeface="Times New Roman" panose="02020603050405020304" pitchFamily="18" charset="0"/>
              </a:rPr>
              <a:t>8</a:t>
            </a:r>
            <a:r>
              <a:rPr lang="en-GB" sz="700" dirty="0">
                <a:effectLst/>
                <a:latin typeface="Times New Roman" panose="02020603050405020304" pitchFamily="18" charset="0"/>
                <a:ea typeface="Calibri" panose="020F0502020204030204" pitchFamily="34" charset="0"/>
                <a:cs typeface="Times New Roman" panose="02020603050405020304" pitchFamily="18" charset="0"/>
              </a:rPr>
              <a:t>, 1-9. </a:t>
            </a:r>
            <a:r>
              <a:rPr lang="en-GB" sz="700" dirty="0" err="1">
                <a:effectLst/>
                <a:latin typeface="Times New Roman" panose="02020603050405020304" pitchFamily="18" charset="0"/>
                <a:ea typeface="Calibri" panose="020F0502020204030204" pitchFamily="34" charset="0"/>
                <a:cs typeface="Times New Roman" panose="02020603050405020304" pitchFamily="18" charset="0"/>
              </a:rPr>
              <a:t>Zigmond</a:t>
            </a:r>
            <a:r>
              <a:rPr lang="en-GB" sz="700" dirty="0">
                <a:effectLst/>
                <a:latin typeface="Times New Roman" panose="02020603050405020304" pitchFamily="18" charset="0"/>
                <a:ea typeface="Calibri" panose="020F0502020204030204" pitchFamily="34" charset="0"/>
                <a:cs typeface="Times New Roman" panose="02020603050405020304" pitchFamily="18" charset="0"/>
              </a:rPr>
              <a:t>, A. S., &amp; Snaith, R. P. (1983). The hospital anxiety and depression scale. </a:t>
            </a:r>
            <a:r>
              <a:rPr lang="en-GB" sz="700" i="1" dirty="0">
                <a:effectLst/>
                <a:latin typeface="Times New Roman" panose="02020603050405020304" pitchFamily="18" charset="0"/>
                <a:ea typeface="Calibri" panose="020F0502020204030204" pitchFamily="34" charset="0"/>
                <a:cs typeface="Times New Roman" panose="02020603050405020304" pitchFamily="18" charset="0"/>
              </a:rPr>
              <a:t>Acta </a:t>
            </a:r>
            <a:r>
              <a:rPr lang="en-GB" sz="700" i="1" dirty="0" err="1">
                <a:effectLst/>
                <a:latin typeface="Times New Roman" panose="02020603050405020304" pitchFamily="18" charset="0"/>
                <a:ea typeface="Calibri" panose="020F0502020204030204" pitchFamily="34" charset="0"/>
                <a:cs typeface="Times New Roman" panose="02020603050405020304" pitchFamily="18" charset="0"/>
              </a:rPr>
              <a:t>psychiatrica</a:t>
            </a:r>
            <a:r>
              <a:rPr lang="en-GB" sz="7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700" i="1" dirty="0" err="1">
                <a:effectLst/>
                <a:latin typeface="Times New Roman" panose="02020603050405020304" pitchFamily="18" charset="0"/>
                <a:ea typeface="Calibri" panose="020F0502020204030204" pitchFamily="34" charset="0"/>
                <a:cs typeface="Times New Roman" panose="02020603050405020304" pitchFamily="18" charset="0"/>
              </a:rPr>
              <a:t>scandinavica</a:t>
            </a:r>
            <a:r>
              <a:rPr lang="en-GB" sz="7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700" i="1" dirty="0">
                <a:effectLst/>
                <a:latin typeface="Times New Roman" panose="02020603050405020304" pitchFamily="18" charset="0"/>
                <a:ea typeface="Calibri" panose="020F0502020204030204" pitchFamily="34" charset="0"/>
                <a:cs typeface="Times New Roman" panose="02020603050405020304" pitchFamily="18" charset="0"/>
              </a:rPr>
              <a:t>67</a:t>
            </a:r>
            <a:r>
              <a:rPr lang="en-GB" sz="700" dirty="0">
                <a:effectLst/>
                <a:latin typeface="Times New Roman" panose="02020603050405020304" pitchFamily="18" charset="0"/>
                <a:ea typeface="Calibri" panose="020F0502020204030204" pitchFamily="34" charset="0"/>
                <a:cs typeface="Times New Roman" panose="02020603050405020304" pitchFamily="18" charset="0"/>
              </a:rPr>
              <a:t>(6), 361-370.</a:t>
            </a:r>
            <a:endParaRPr lang="en-GB" sz="700" dirty="0"/>
          </a:p>
        </p:txBody>
      </p:sp>
    </p:spTree>
    <p:extLst>
      <p:ext uri="{BB962C8B-B14F-4D97-AF65-F5344CB8AC3E}">
        <p14:creationId xmlns:p14="http://schemas.microsoft.com/office/powerpoint/2010/main" val="164428938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Basis</Template>
  <TotalTime>270</TotalTime>
  <Words>1382</Words>
  <Application>Microsoft Office PowerPoint</Application>
  <PresentationFormat>Custom</PresentationFormat>
  <Paragraphs>208</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Tom Rumsey</dc:creator>
  <cp:lastModifiedBy>Tom Rumsey</cp:lastModifiedBy>
  <cp:revision>15</cp:revision>
  <dcterms:created xsi:type="dcterms:W3CDTF">2024-05-26T17:54:19Z</dcterms:created>
  <dcterms:modified xsi:type="dcterms:W3CDTF">2024-05-26T22:24:36Z</dcterms:modified>
</cp:coreProperties>
</file>