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7"/>
  </p:notesMasterIdLst>
  <p:sldIdLst>
    <p:sldId id="256" r:id="rId5"/>
    <p:sldId id="257" r:id="rId6"/>
  </p:sldIdLst>
  <p:sldSz cx="21945600" cy="31089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7" d="100"/>
          <a:sy n="17" d="100"/>
        </p:scale>
        <p:origin x="2028"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EF5DB-CE01-4660-B681-B716B01D2AD8}" type="datetimeFigureOut">
              <a:rPr lang="en-GB" smtClean="0"/>
              <a:t>26/05/2024</a:t>
            </a:fld>
            <a:endParaRPr lang="en-GB"/>
          </a:p>
        </p:txBody>
      </p:sp>
      <p:sp>
        <p:nvSpPr>
          <p:cNvPr id="4" name="Slide Image Placeholder 3"/>
          <p:cNvSpPr>
            <a:spLocks noGrp="1" noRot="1" noChangeAspect="1"/>
          </p:cNvSpPr>
          <p:nvPr>
            <p:ph type="sldImg" idx="2"/>
          </p:nvPr>
        </p:nvSpPr>
        <p:spPr>
          <a:xfrm>
            <a:off x="2339975" y="1143000"/>
            <a:ext cx="2178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8540-CC3F-4267-85A2-79ABA6656608}" type="slidenum">
              <a:rPr lang="en-GB" smtClean="0"/>
              <a:t>‹#›</a:t>
            </a:fld>
            <a:endParaRPr lang="en-GB"/>
          </a:p>
        </p:txBody>
      </p:sp>
    </p:spTree>
    <p:extLst>
      <p:ext uri="{BB962C8B-B14F-4D97-AF65-F5344CB8AC3E}">
        <p14:creationId xmlns:p14="http://schemas.microsoft.com/office/powerpoint/2010/main" val="334218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EFA8540-CC3F-4267-85A2-79ABA6656608}" type="slidenum">
              <a:rPr lang="en-GB" smtClean="0"/>
              <a:t>1</a:t>
            </a:fld>
            <a:endParaRPr lang="en-GB"/>
          </a:p>
        </p:txBody>
      </p:sp>
    </p:spTree>
    <p:extLst>
      <p:ext uri="{BB962C8B-B14F-4D97-AF65-F5344CB8AC3E}">
        <p14:creationId xmlns:p14="http://schemas.microsoft.com/office/powerpoint/2010/main" val="361949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088045"/>
            <a:ext cx="18653760" cy="10823787"/>
          </a:xfrm>
        </p:spPr>
        <p:txBody>
          <a:bodyPr anchor="b"/>
          <a:lstStyle>
            <a:lvl1pPr algn="ctr">
              <a:defRPr sz="14400"/>
            </a:lvl1pPr>
          </a:lstStyle>
          <a:p>
            <a:r>
              <a:rPr lang="en-US"/>
              <a:t>Click to edit Master title style</a:t>
            </a:r>
          </a:p>
        </p:txBody>
      </p:sp>
      <p:sp>
        <p:nvSpPr>
          <p:cNvPr id="3" name="Subtitle 2"/>
          <p:cNvSpPr>
            <a:spLocks noGrp="1"/>
          </p:cNvSpPr>
          <p:nvPr>
            <p:ph type="subTitle" idx="1"/>
          </p:nvPr>
        </p:nvSpPr>
        <p:spPr>
          <a:xfrm>
            <a:off x="2743200" y="16329239"/>
            <a:ext cx="16459200" cy="7506121"/>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p>
        </p:txBody>
      </p:sp>
      <p:sp>
        <p:nvSpPr>
          <p:cNvPr id="4" name="Date Placeholder 3"/>
          <p:cNvSpPr>
            <a:spLocks noGrp="1"/>
          </p:cNvSpPr>
          <p:nvPr>
            <p:ph type="dt" sz="half" idx="10"/>
          </p:nvPr>
        </p:nvSpPr>
        <p:spPr/>
        <p:txBody>
          <a:bodyPr/>
          <a:lstStyle/>
          <a:p>
            <a:fld id="{9B8184E4-73EF-4C2A-87BF-796989B1B70A}" type="datetimeFigureOut">
              <a:rPr lang="en-GB" smtClean="0"/>
              <a:t>26/05/2024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1317504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184E4-73EF-4C2A-87BF-796989B1B70A}" type="datetimeFigureOut">
              <a:rPr lang="en-GB" smtClean="0"/>
              <a:t>26/05/2024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742602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655233"/>
            <a:ext cx="4732020" cy="263469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08761" y="1655233"/>
            <a:ext cx="13921740" cy="263469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184E4-73EF-4C2A-87BF-796989B1B70A}" type="datetimeFigureOut">
              <a:rPr lang="en-GB" smtClean="0"/>
              <a:t>26/05/2024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143828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8184E4-73EF-4C2A-87BF-796989B1B70A}" type="datetimeFigureOut">
              <a:rPr lang="en-GB" smtClean="0"/>
              <a:t>26/05/2024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28556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7750819"/>
            <a:ext cx="18928080" cy="12932408"/>
          </a:xfrm>
        </p:spPr>
        <p:txBody>
          <a:bodyPr anchor="b"/>
          <a:lstStyle>
            <a:lvl1pPr>
              <a:defRPr sz="14400"/>
            </a:lvl1pPr>
          </a:lstStyle>
          <a:p>
            <a:r>
              <a:rPr lang="en-US"/>
              <a:t>Click to edit Master title style</a:t>
            </a:r>
          </a:p>
        </p:txBody>
      </p:sp>
      <p:sp>
        <p:nvSpPr>
          <p:cNvPr id="3" name="Text Placeholder 2"/>
          <p:cNvSpPr>
            <a:spLocks noGrp="1"/>
          </p:cNvSpPr>
          <p:nvPr>
            <p:ph type="body" idx="1"/>
          </p:nvPr>
        </p:nvSpPr>
        <p:spPr>
          <a:xfrm>
            <a:off x="1497331" y="20805572"/>
            <a:ext cx="18928080" cy="680084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8184E4-73EF-4C2A-87BF-796989B1B70A}" type="datetimeFigureOut">
              <a:rPr lang="en-GB" smtClean="0"/>
              <a:t>26/05/2024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2617190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08760" y="8276166"/>
            <a:ext cx="9326880" cy="197260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09960" y="8276166"/>
            <a:ext cx="9326880" cy="197260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8184E4-73EF-4C2A-87BF-796989B1B70A}" type="datetimeFigureOut">
              <a:rPr lang="en-GB" smtClean="0"/>
              <a:t>26/05/2024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7332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655240"/>
            <a:ext cx="18928080" cy="6009219"/>
          </a:xfrm>
        </p:spPr>
        <p:txBody>
          <a:bodyPr/>
          <a:lstStyle/>
          <a:p>
            <a:r>
              <a:rPr lang="en-US"/>
              <a:t>Click to edit Master title style</a:t>
            </a:r>
          </a:p>
        </p:txBody>
      </p:sp>
      <p:sp>
        <p:nvSpPr>
          <p:cNvPr id="3" name="Text Placeholder 2"/>
          <p:cNvSpPr>
            <a:spLocks noGrp="1"/>
          </p:cNvSpPr>
          <p:nvPr>
            <p:ph type="body" idx="1"/>
          </p:nvPr>
        </p:nvSpPr>
        <p:spPr>
          <a:xfrm>
            <a:off x="1511621" y="7621272"/>
            <a:ext cx="9284016" cy="373506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1356340"/>
            <a:ext cx="9284016" cy="16703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1109961" y="7621272"/>
            <a:ext cx="9329738" cy="373506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1356340"/>
            <a:ext cx="9329738" cy="167034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8184E4-73EF-4C2A-87BF-796989B1B70A}" type="datetimeFigureOut">
              <a:rPr lang="en-GB" smtClean="0"/>
              <a:t>26/05/2024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236315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8184E4-73EF-4C2A-87BF-796989B1B70A}" type="datetimeFigureOut">
              <a:rPr lang="en-GB" smtClean="0"/>
              <a:t>26/05/2024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381997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184E4-73EF-4C2A-87BF-796989B1B70A}" type="datetimeFigureOut">
              <a:rPr lang="en-GB" smtClean="0"/>
              <a:t>26/05/2024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163296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072640"/>
            <a:ext cx="7078027" cy="7254240"/>
          </a:xfrm>
        </p:spPr>
        <p:txBody>
          <a:bodyPr anchor="b"/>
          <a:lstStyle>
            <a:lvl1pPr>
              <a:defRPr sz="7680"/>
            </a:lvl1pPr>
          </a:lstStyle>
          <a:p>
            <a:r>
              <a:rPr lang="en-US"/>
              <a:t>Click to edit Master title style</a:t>
            </a:r>
          </a:p>
        </p:txBody>
      </p:sp>
      <p:sp>
        <p:nvSpPr>
          <p:cNvPr id="3" name="Content Placeholder 2"/>
          <p:cNvSpPr>
            <a:spLocks noGrp="1"/>
          </p:cNvSpPr>
          <p:nvPr>
            <p:ph idx="1"/>
          </p:nvPr>
        </p:nvSpPr>
        <p:spPr>
          <a:xfrm>
            <a:off x="9329738" y="4476333"/>
            <a:ext cx="11109960" cy="22093767"/>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11619" y="9326880"/>
            <a:ext cx="7078027" cy="17279199"/>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8184E4-73EF-4C2A-87BF-796989B1B70A}" type="datetimeFigureOut">
              <a:rPr lang="en-GB" smtClean="0"/>
              <a:t>26/05/2024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304219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072640"/>
            <a:ext cx="7078027" cy="7254240"/>
          </a:xfrm>
        </p:spPr>
        <p:txBody>
          <a:bodyPr anchor="b"/>
          <a:lstStyle>
            <a:lvl1pPr>
              <a:defRPr sz="7680"/>
            </a:lvl1pPr>
          </a:lstStyle>
          <a:p>
            <a:r>
              <a:rPr lang="en-US"/>
              <a:t>Click to edit Master title style</a:t>
            </a:r>
          </a:p>
        </p:txBody>
      </p:sp>
      <p:sp>
        <p:nvSpPr>
          <p:cNvPr id="3" name="Picture Placeholder 2"/>
          <p:cNvSpPr>
            <a:spLocks noGrp="1" noChangeAspect="1"/>
          </p:cNvSpPr>
          <p:nvPr>
            <p:ph type="pic" idx="1"/>
          </p:nvPr>
        </p:nvSpPr>
        <p:spPr>
          <a:xfrm>
            <a:off x="9329738" y="4476333"/>
            <a:ext cx="11109960" cy="22093767"/>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p>
        </p:txBody>
      </p:sp>
      <p:sp>
        <p:nvSpPr>
          <p:cNvPr id="4" name="Text Placeholder 3"/>
          <p:cNvSpPr>
            <a:spLocks noGrp="1"/>
          </p:cNvSpPr>
          <p:nvPr>
            <p:ph type="body" sz="half" idx="2"/>
          </p:nvPr>
        </p:nvSpPr>
        <p:spPr>
          <a:xfrm>
            <a:off x="1511619" y="9326880"/>
            <a:ext cx="7078027" cy="17279199"/>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8184E4-73EF-4C2A-87BF-796989B1B70A}" type="datetimeFigureOut">
              <a:rPr lang="en-GB" smtClean="0"/>
              <a:t>26/05/2024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6978D1-BC9F-47A1-8DDC-4F4D2E3980A4}" type="slidenum">
              <a:rPr lang="en-GB" smtClean="0"/>
              <a:t>‹#›</a:t>
            </a:fld>
            <a:endParaRPr lang="en-GB"/>
          </a:p>
        </p:txBody>
      </p:sp>
    </p:spTree>
    <p:extLst>
      <p:ext uri="{BB962C8B-B14F-4D97-AF65-F5344CB8AC3E}">
        <p14:creationId xmlns:p14="http://schemas.microsoft.com/office/powerpoint/2010/main" val="1680239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655240"/>
            <a:ext cx="18928080" cy="600921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508760" y="8276166"/>
            <a:ext cx="18928080" cy="197260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508760" y="28815460"/>
            <a:ext cx="4937760" cy="1655233"/>
          </a:xfrm>
          <a:prstGeom prst="rect">
            <a:avLst/>
          </a:prstGeom>
        </p:spPr>
        <p:txBody>
          <a:bodyPr vert="horz" lIns="91440" tIns="45720" rIns="91440" bIns="45720" rtlCol="0" anchor="ctr"/>
          <a:lstStyle>
            <a:lvl1pPr algn="l">
              <a:defRPr sz="2880">
                <a:solidFill>
                  <a:schemeClr val="tx1">
                    <a:tint val="75000"/>
                  </a:schemeClr>
                </a:solidFill>
              </a:defRPr>
            </a:lvl1pPr>
          </a:lstStyle>
          <a:p>
            <a:fld id="{9B8184E4-73EF-4C2A-87BF-796989B1B70A}" type="datetimeFigureOut">
              <a:rPr lang="en-GB" smtClean="0"/>
              <a:t>26/05/2024</a:t>
            </a:fld>
            <a:endParaRPr lang="en-GB"/>
          </a:p>
        </p:txBody>
      </p:sp>
      <p:sp>
        <p:nvSpPr>
          <p:cNvPr id="5" name="Footer Placeholder 4"/>
          <p:cNvSpPr>
            <a:spLocks noGrp="1"/>
          </p:cNvSpPr>
          <p:nvPr>
            <p:ph type="ftr" sz="quarter" idx="3"/>
          </p:nvPr>
        </p:nvSpPr>
        <p:spPr>
          <a:xfrm>
            <a:off x="7269480" y="28815460"/>
            <a:ext cx="7406640" cy="1655233"/>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5499080" y="28815460"/>
            <a:ext cx="4937760" cy="1655233"/>
          </a:xfrm>
          <a:prstGeom prst="rect">
            <a:avLst/>
          </a:prstGeom>
        </p:spPr>
        <p:txBody>
          <a:bodyPr vert="horz" lIns="91440" tIns="45720" rIns="91440" bIns="45720" rtlCol="0" anchor="ctr"/>
          <a:lstStyle>
            <a:lvl1pPr algn="r">
              <a:defRPr sz="2880">
                <a:solidFill>
                  <a:schemeClr val="tx1">
                    <a:tint val="75000"/>
                  </a:schemeClr>
                </a:solidFill>
              </a:defRPr>
            </a:lvl1pPr>
          </a:lstStyle>
          <a:p>
            <a:fld id="{666978D1-BC9F-47A1-8DDC-4F4D2E3980A4}" type="slidenum">
              <a:rPr lang="en-GB" smtClean="0"/>
              <a:t>‹#›</a:t>
            </a:fld>
            <a:endParaRPr lang="en-GB"/>
          </a:p>
        </p:txBody>
      </p:sp>
    </p:spTree>
    <p:extLst>
      <p:ext uri="{BB962C8B-B14F-4D97-AF65-F5344CB8AC3E}">
        <p14:creationId xmlns:p14="http://schemas.microsoft.com/office/powerpoint/2010/main" val="10362935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5.png"/><Relationship Id="rId3" Type="http://schemas.openxmlformats.org/officeDocument/2006/relationships/image" Target="../media/image1.jpeg"/><Relationship Id="rId21" Type="http://schemas.openxmlformats.org/officeDocument/2006/relationships/image" Target="../media/image18.jpe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hyperlink" Target="https://www.eucast.org/ast_of_bacteria/disk_diffusion_methodology" TargetMode="External"/><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6.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040A1-4037-8F16-F15A-6BEE6CB4D572}"/>
              </a:ext>
            </a:extLst>
          </p:cNvPr>
          <p:cNvSpPr txBox="1"/>
          <p:nvPr/>
        </p:nvSpPr>
        <p:spPr>
          <a:xfrm>
            <a:off x="166552" y="91440"/>
            <a:ext cx="21575848" cy="2681632"/>
          </a:xfrm>
          <a:prstGeom prst="rect">
            <a:avLst/>
          </a:prstGeom>
          <a:noFill/>
          <a:ln w="57150">
            <a:solidFill>
              <a:schemeClr val="tx1"/>
            </a:solidFill>
          </a:ln>
        </p:spPr>
        <p:txBody>
          <a:bodyPr wrap="square" lIns="91440" tIns="45720" rIns="91440" bIns="45720" rtlCol="0" anchor="t">
            <a:spAutoFit/>
          </a:bodyPr>
          <a:lstStyle/>
          <a:p>
            <a:pPr algn="ctr"/>
            <a:r>
              <a:rPr lang="en-GB" sz="4500" dirty="0">
                <a:solidFill>
                  <a:schemeClr val="accent5">
                    <a:lumMod val="50000"/>
                  </a:schemeClr>
                </a:solidFill>
                <a:latin typeface="Aptos Black" panose="020F0502020204030204" pitchFamily="34" charset="0"/>
                <a:ea typeface="Calibri"/>
                <a:cs typeface="Arial"/>
              </a:rPr>
              <a:t>To investigate the prevalence of antibiotic-resistant </a:t>
            </a:r>
            <a:r>
              <a:rPr lang="en-GB" sz="4500" i="1" dirty="0">
                <a:solidFill>
                  <a:schemeClr val="accent5">
                    <a:lumMod val="50000"/>
                  </a:schemeClr>
                </a:solidFill>
                <a:latin typeface="Aptos Black" panose="020F0502020204030204" pitchFamily="34" charset="0"/>
                <a:ea typeface="Calibri"/>
                <a:cs typeface="Arial"/>
              </a:rPr>
              <a:t>Staphylococcus aureus</a:t>
            </a:r>
            <a:r>
              <a:rPr lang="en-GB" sz="4500" dirty="0">
                <a:solidFill>
                  <a:schemeClr val="accent5">
                    <a:lumMod val="50000"/>
                  </a:schemeClr>
                </a:solidFill>
                <a:latin typeface="Aptos Black" panose="020F0502020204030204" pitchFamily="34" charset="0"/>
                <a:ea typeface="Calibri"/>
                <a:cs typeface="Arial"/>
              </a:rPr>
              <a:t> on fomites, namely door handles and sinks: impact of the study on human health</a:t>
            </a:r>
            <a:endParaRPr lang="en-US" sz="4500" dirty="0">
              <a:solidFill>
                <a:schemeClr val="accent5">
                  <a:lumMod val="50000"/>
                </a:schemeClr>
              </a:solidFill>
              <a:latin typeface="Aptos Black" panose="020F0502020204030204" pitchFamily="34" charset="0"/>
            </a:endParaRPr>
          </a:p>
          <a:p>
            <a:pPr algn="ctr">
              <a:lnSpc>
                <a:spcPct val="107000"/>
              </a:lnSpc>
              <a:spcAft>
                <a:spcPts val="800"/>
              </a:spcAft>
            </a:pPr>
            <a:r>
              <a:rPr lang="en-GB" sz="3600" b="1" dirty="0">
                <a:solidFill>
                  <a:srgbClr val="C00000"/>
                </a:solidFill>
                <a:latin typeface="Aptos Black" panose="020B0004020202020204" pitchFamily="34" charset="0"/>
                <a:ea typeface="Calibri" panose="020F0502020204030204" pitchFamily="34" charset="0"/>
                <a:cs typeface="Times New Roman"/>
              </a:rPr>
              <a:t>Mercy Owoade, B. Sc. (Hons) Biomedical Science, Staffordshire University</a:t>
            </a:r>
          </a:p>
          <a:p>
            <a:pPr algn="ctr">
              <a:lnSpc>
                <a:spcPct val="107000"/>
              </a:lnSpc>
              <a:spcAft>
                <a:spcPts val="800"/>
              </a:spcAft>
            </a:pPr>
            <a:r>
              <a:rPr lang="en-GB" sz="3200" b="1" dirty="0">
                <a:latin typeface="Aptos Black" panose="020B0004020202020204" pitchFamily="34" charset="0"/>
                <a:ea typeface="Calibri"/>
                <a:cs typeface="Times New Roman"/>
              </a:rPr>
              <a:t>Supervisor: Dr Ruchi Gulati Marwah</a:t>
            </a:r>
          </a:p>
        </p:txBody>
      </p:sp>
      <p:sp>
        <p:nvSpPr>
          <p:cNvPr id="3" name="TextBox 2">
            <a:extLst>
              <a:ext uri="{FF2B5EF4-FFF2-40B4-BE49-F238E27FC236}">
                <a16:creationId xmlns:a16="http://schemas.microsoft.com/office/drawing/2014/main" id="{D168145E-B474-A901-C3C5-751B673A3E24}"/>
              </a:ext>
            </a:extLst>
          </p:cNvPr>
          <p:cNvSpPr txBox="1"/>
          <p:nvPr/>
        </p:nvSpPr>
        <p:spPr>
          <a:xfrm>
            <a:off x="195251" y="2973374"/>
            <a:ext cx="8106537" cy="17418679"/>
          </a:xfrm>
          <a:prstGeom prst="rect">
            <a:avLst/>
          </a:prstGeom>
          <a:noFill/>
          <a:ln w="28575">
            <a:solidFill>
              <a:schemeClr val="tx1"/>
            </a:solidFill>
          </a:ln>
        </p:spPr>
        <p:txBody>
          <a:bodyPr wrap="square" lIns="91440" tIns="45720" rIns="91440" bIns="45720" rtlCol="0" anchor="t">
            <a:spAutoFit/>
          </a:bodyPr>
          <a:lstStyle/>
          <a:p>
            <a:r>
              <a:rPr lang="en-GB" sz="2800">
                <a:solidFill>
                  <a:srgbClr val="C00000"/>
                </a:solidFill>
                <a:latin typeface="Aptos Black" panose="020B0004020202020204" pitchFamily="34" charset="0"/>
                <a:ea typeface="Calibri"/>
                <a:cs typeface="Calibri" panose="020F0502020204030204"/>
              </a:rPr>
              <a:t>INTRODUCTION</a:t>
            </a:r>
            <a:endParaRPr lang="en-US" sz="2800">
              <a:solidFill>
                <a:srgbClr val="C00000"/>
              </a:solidFill>
              <a:latin typeface="Aptos Black" panose="020B0004020202020204" pitchFamily="34" charset="0"/>
              <a:ea typeface="Calibri"/>
              <a:cs typeface="Calibri" panose="020F0502020204030204"/>
            </a:endParaRPr>
          </a:p>
          <a:p>
            <a:pPr marL="285750" indent="-285750">
              <a:buFont typeface="Wingdings" panose="05000000000000000000" pitchFamily="2" charset="2"/>
              <a:buChar char="v"/>
            </a:pPr>
            <a:r>
              <a:rPr lang="en-US" sz="2600" b="1">
                <a:ea typeface="Calibri"/>
                <a:cs typeface="Calibri" panose="020F0502020204030204"/>
              </a:rPr>
              <a:t>Antibiotic resistant </a:t>
            </a:r>
            <a:r>
              <a:rPr lang="en-US" sz="2600" b="1" i="1">
                <a:ea typeface="Calibri"/>
                <a:cs typeface="Calibri" panose="020F0502020204030204"/>
              </a:rPr>
              <a:t>Staphylococcus aureus </a:t>
            </a:r>
            <a:r>
              <a:rPr lang="en-US" sz="2600" b="1">
                <a:ea typeface="Calibri"/>
                <a:cs typeface="Calibri" panose="020F0502020204030204"/>
              </a:rPr>
              <a:t>(</a:t>
            </a:r>
            <a:r>
              <a:rPr lang="en-US" sz="2600" b="1" i="1">
                <a:ea typeface="Calibri"/>
                <a:cs typeface="Calibri" panose="020F0502020204030204"/>
              </a:rPr>
              <a:t>S. aureus</a:t>
            </a:r>
            <a:r>
              <a:rPr lang="en-US" sz="2600" b="1">
                <a:ea typeface="Calibri"/>
                <a:cs typeface="Calibri" panose="020F0502020204030204"/>
              </a:rPr>
              <a:t>)</a:t>
            </a:r>
          </a:p>
          <a:p>
            <a:pPr algn="just">
              <a:lnSpc>
                <a:spcPct val="107000"/>
              </a:lnSpc>
            </a:pPr>
            <a:r>
              <a:rPr lang="en-GB" sz="2400" i="1" kern="100">
                <a:solidFill>
                  <a:srgbClr val="000000"/>
                </a:solidFill>
                <a:ea typeface="Calibri" panose="020F0502020204030204" pitchFamily="34" charset="0"/>
                <a:cs typeface="Calibri" panose="020F0502020204030204" pitchFamily="34" charset="0"/>
              </a:rPr>
              <a:t>S. aureus </a:t>
            </a:r>
            <a:r>
              <a:rPr lang="en-GB" sz="2400" kern="100">
                <a:solidFill>
                  <a:srgbClr val="000000"/>
                </a:solidFill>
                <a:ea typeface="Calibri" panose="020F0502020204030204" pitchFamily="34" charset="0"/>
                <a:cs typeface="Calibri" panose="020F0502020204030204" pitchFamily="34" charset="0"/>
              </a:rPr>
              <a:t>is a common non-motile, gram-positive coccus shaped bacterium, part of normal human microbiota being generally harmless. Around 30% of the world's population is colonised with it, with skin and mucus membranes the major sites </a:t>
            </a:r>
            <a:r>
              <a:rPr lang="en-GB" sz="2400" kern="100">
                <a:solidFill>
                  <a:srgbClr val="000000"/>
                </a:solidFill>
                <a:ea typeface="Calibri" panose="020F0502020204030204" pitchFamily="34" charset="0"/>
                <a:cs typeface="Times New Roman" panose="02020603050405020304" pitchFamily="18" charset="0"/>
              </a:rPr>
              <a:t>(Tong et al., 2015). </a:t>
            </a:r>
          </a:p>
          <a:p>
            <a:pPr algn="just">
              <a:lnSpc>
                <a:spcPct val="107000"/>
              </a:lnSpc>
            </a:pPr>
            <a:r>
              <a:rPr lang="en-GB" sz="2400" i="1" kern="100">
                <a:solidFill>
                  <a:srgbClr val="000000"/>
                </a:solidFill>
                <a:effectLst/>
                <a:ea typeface="Calibri" panose="020F0502020204030204" pitchFamily="34" charset="0"/>
                <a:cs typeface="Calibri" panose="020F0502020204030204" pitchFamily="34" charset="0"/>
              </a:rPr>
              <a:t>S. aureus</a:t>
            </a:r>
            <a:r>
              <a:rPr lang="en-GB" sz="2400" kern="100">
                <a:solidFill>
                  <a:srgbClr val="000000"/>
                </a:solidFill>
                <a:effectLst/>
                <a:ea typeface="Calibri" panose="020F0502020204030204" pitchFamily="34" charset="0"/>
                <a:cs typeface="Calibri" panose="020F0502020204030204" pitchFamily="34" charset="0"/>
              </a:rPr>
              <a:t> being the most pathogenic strain among various staphylococcal species, can however cause very mild skin infections to fatal infections such as pneumonia, endocarditis and bacteraemia.</a:t>
            </a:r>
            <a:endParaRPr lang="en-GB" sz="2400" kern="100">
              <a:solidFill>
                <a:srgbClr val="000000"/>
              </a:solidFill>
              <a:ea typeface="Calibri" panose="020F0502020204030204" pitchFamily="34" charset="0"/>
              <a:cs typeface="Times New Roman" panose="02020603050405020304" pitchFamily="18" charset="0"/>
            </a:endParaRPr>
          </a:p>
          <a:p>
            <a:pPr algn="just">
              <a:lnSpc>
                <a:spcPct val="107000"/>
              </a:lnSpc>
            </a:pPr>
            <a:r>
              <a:rPr lang="en-GB" sz="2400" kern="0">
                <a:effectLst/>
                <a:ea typeface="Times New Roman" panose="02020603050405020304" pitchFamily="18" charset="0"/>
                <a:cs typeface="Calibri" panose="020F0502020204030204" pitchFamily="34" charset="0"/>
              </a:rPr>
              <a:t>Since the discovery of Methicillin-resistant </a:t>
            </a:r>
            <a:r>
              <a:rPr lang="en-GB" sz="2400" i="1" kern="0">
                <a:effectLst/>
                <a:ea typeface="Times New Roman" panose="02020603050405020304" pitchFamily="18" charset="0"/>
                <a:cs typeface="Calibri" panose="020F0502020204030204" pitchFamily="34" charset="0"/>
              </a:rPr>
              <a:t>S. aureus</a:t>
            </a:r>
            <a:r>
              <a:rPr lang="en-GB" sz="2400" kern="0">
                <a:effectLst/>
                <a:ea typeface="Times New Roman" panose="02020603050405020304" pitchFamily="18" charset="0"/>
                <a:cs typeface="Calibri" panose="020F0502020204030204" pitchFamily="34" charset="0"/>
              </a:rPr>
              <a:t>, there has been an increase in infections due to it in hospitals and communities, respectively, called (HA-MRSA) and (CA-MRSA), owed to the presence of </a:t>
            </a:r>
            <a:r>
              <a:rPr lang="en-GB" sz="2400" i="1" kern="0" err="1">
                <a:effectLst/>
                <a:ea typeface="Times New Roman" panose="02020603050405020304" pitchFamily="18" charset="0"/>
                <a:cs typeface="Calibri" panose="020F0502020204030204" pitchFamily="34" charset="0"/>
              </a:rPr>
              <a:t>mec</a:t>
            </a:r>
            <a:r>
              <a:rPr lang="en-GB" sz="2400" kern="0" err="1">
                <a:effectLst/>
                <a:ea typeface="Times New Roman" panose="02020603050405020304" pitchFamily="18" charset="0"/>
                <a:cs typeface="Calibri" panose="020F0502020204030204" pitchFamily="34" charset="0"/>
              </a:rPr>
              <a:t>A</a:t>
            </a:r>
            <a:r>
              <a:rPr lang="en-GB" sz="2400" kern="0">
                <a:effectLst/>
                <a:ea typeface="Times New Roman" panose="02020603050405020304" pitchFamily="18" charset="0"/>
                <a:cs typeface="Calibri" panose="020F0502020204030204" pitchFamily="34" charset="0"/>
              </a:rPr>
              <a:t> gene.</a:t>
            </a:r>
            <a:r>
              <a:rPr lang="en-GB" sz="2400" kern="0">
                <a:solidFill>
                  <a:srgbClr val="FF0000"/>
                </a:solidFill>
                <a:effectLst/>
                <a:ea typeface="Times New Roman" panose="02020603050405020304" pitchFamily="18" charset="0"/>
                <a:cs typeface="Calibri" panose="020F0502020204030204" pitchFamily="34" charset="0"/>
              </a:rPr>
              <a:t> </a:t>
            </a:r>
            <a:r>
              <a:rPr lang="en-GB" sz="2400" kern="0">
                <a:effectLst/>
                <a:ea typeface="Times New Roman" panose="02020603050405020304" pitchFamily="18" charset="0"/>
                <a:cs typeface="Calibri" panose="020F0502020204030204" pitchFamily="34" charset="0"/>
              </a:rPr>
              <a:t>Strains resistant to last resort antibiotics are also becoming prevalent </a:t>
            </a:r>
            <a:r>
              <a:rPr lang="en-GB" sz="2400" kern="100">
                <a:solidFill>
                  <a:srgbClr val="000000"/>
                </a:solidFill>
                <a:ea typeface="Calibri" panose="020F0502020204030204" pitchFamily="34" charset="0"/>
                <a:cs typeface="Times New Roman" panose="02020603050405020304" pitchFamily="18" charset="0"/>
              </a:rPr>
              <a:t>(</a:t>
            </a:r>
            <a:r>
              <a:rPr lang="en-GB" sz="2400" kern="100" err="1">
                <a:solidFill>
                  <a:srgbClr val="000000"/>
                </a:solidFill>
                <a:ea typeface="Calibri" panose="020F0502020204030204" pitchFamily="34" charset="0"/>
                <a:cs typeface="Times New Roman" panose="02020603050405020304" pitchFamily="18" charset="0"/>
              </a:rPr>
              <a:t>Jaradat</a:t>
            </a:r>
            <a:r>
              <a:rPr lang="en-GB" sz="2400" i="1" kern="100">
                <a:solidFill>
                  <a:srgbClr val="000000"/>
                </a:solidFill>
                <a:ea typeface="Calibri" panose="020F0502020204030204" pitchFamily="34" charset="0"/>
                <a:cs typeface="Times New Roman" panose="02020603050405020304" pitchFamily="18" charset="0"/>
              </a:rPr>
              <a:t> </a:t>
            </a:r>
            <a:r>
              <a:rPr lang="en-GB" sz="2400" kern="100">
                <a:solidFill>
                  <a:srgbClr val="000000"/>
                </a:solidFill>
                <a:ea typeface="Calibri" panose="020F0502020204030204" pitchFamily="34" charset="0"/>
                <a:cs typeface="Times New Roman" panose="02020603050405020304" pitchFamily="18" charset="0"/>
              </a:rPr>
              <a:t>et al., 2020).</a:t>
            </a:r>
            <a:r>
              <a:rPr lang="en-GB" sz="2400" kern="0">
                <a:solidFill>
                  <a:srgbClr val="0000FF"/>
                </a:solidFill>
                <a:ea typeface="Times New Roman" panose="02020603050405020304" pitchFamily="18" charset="0"/>
                <a:cs typeface="Calibri" panose="020F0502020204030204" pitchFamily="34" charset="0"/>
              </a:rPr>
              <a:t> </a:t>
            </a:r>
            <a:endParaRPr lang="en-GB" sz="2400" kern="0">
              <a:effectLst/>
              <a:ea typeface="Times New Roman" panose="02020603050405020304" pitchFamily="18" charset="0"/>
              <a:cs typeface="Calibri" panose="020F0502020204030204" pitchFamily="34" charset="0"/>
            </a:endParaRPr>
          </a:p>
          <a:p>
            <a:pPr algn="just">
              <a:lnSpc>
                <a:spcPct val="107000"/>
              </a:lnSpc>
            </a:pPr>
            <a:r>
              <a:rPr lang="en-GB" sz="2400" i="1" kern="100">
                <a:effectLst/>
                <a:ea typeface="Calibri" panose="020F0502020204030204" pitchFamily="34" charset="0"/>
                <a:cs typeface="Calibri" panose="020F0502020204030204" pitchFamily="34" charset="0"/>
              </a:rPr>
              <a:t>S. aureus</a:t>
            </a:r>
            <a:r>
              <a:rPr lang="en-GB" sz="2400" kern="100">
                <a:effectLst/>
                <a:ea typeface="Calibri" panose="020F0502020204030204" pitchFamily="34" charset="0"/>
                <a:cs typeface="Calibri" panose="020F0502020204030204" pitchFamily="34" charset="0"/>
              </a:rPr>
              <a:t> has multiple virulence fac</a:t>
            </a:r>
            <a:r>
              <a:rPr lang="en-GB" sz="2400" kern="100">
                <a:solidFill>
                  <a:srgbClr val="000000"/>
                </a:solidFill>
                <a:effectLst/>
                <a:ea typeface="Calibri" panose="020F0502020204030204" pitchFamily="34" charset="0"/>
                <a:cs typeface="Calibri" panose="020F0502020204030204" pitchFamily="34" charset="0"/>
              </a:rPr>
              <a:t>tors that allow it to thrive in different hosts and environments because of its secret enterotoxins and haemolysis, which increases its pathogenicity (Tong et al., 2015). </a:t>
            </a:r>
            <a:endParaRPr lang="en-GB" sz="2400" kern="0">
              <a:solidFill>
                <a:srgbClr val="0000FF"/>
              </a:solidFill>
              <a:effectLst/>
              <a:ea typeface="Times New Roman" panose="02020603050405020304" pitchFamily="18" charset="0"/>
              <a:cs typeface="Calibri" panose="020F0502020204030204" pitchFamily="34" charset="0"/>
            </a:endParaRPr>
          </a:p>
          <a:p>
            <a:pPr marL="171450" indent="-171450">
              <a:buFont typeface="Arial" panose="020B0604020202020204" pitchFamily="34" charset="0"/>
              <a:buChar char="•"/>
            </a:pPr>
            <a:endParaRPr lang="en-GB" sz="600" b="1">
              <a:ea typeface="Calibri"/>
              <a:cs typeface="Calibri" panose="020F0502020204030204"/>
            </a:endParaRPr>
          </a:p>
          <a:p>
            <a:pPr marL="285750" indent="-285750">
              <a:buFont typeface="Wingdings" panose="05000000000000000000" pitchFamily="2" charset="2"/>
              <a:buChar char="v"/>
            </a:pPr>
            <a:r>
              <a:rPr lang="en-GB" sz="2600" b="1">
                <a:ea typeface="Calibri" panose="020F0502020204030204"/>
                <a:cs typeface="Calibri" panose="020F0502020204030204"/>
              </a:rPr>
              <a:t>Fomites and </a:t>
            </a:r>
            <a:r>
              <a:rPr lang="en-GB" sz="2600" b="1" i="1">
                <a:ea typeface="Calibri" panose="020F0502020204030204"/>
                <a:cs typeface="Calibri" panose="020F0502020204030204"/>
              </a:rPr>
              <a:t>S. aureus </a:t>
            </a:r>
            <a:r>
              <a:rPr lang="en-GB" sz="2600" b="1">
                <a:ea typeface="Calibri" panose="020F0502020204030204"/>
                <a:cs typeface="Calibri" panose="020F0502020204030204"/>
              </a:rPr>
              <a:t>transmission</a:t>
            </a:r>
            <a:endParaRPr lang="en-GB" sz="2600"/>
          </a:p>
          <a:p>
            <a:pPr algn="just"/>
            <a:r>
              <a:rPr lang="en-GB" sz="2400"/>
              <a:t>Fomites are inanimate objects that can transmit pathogens in hospital, clinical or community settings. Apart from human-to-human transmission via skin-skin contact, skin-fomite transmission is considered one of the most plausible routes for the survival and transmission of </a:t>
            </a:r>
            <a:r>
              <a:rPr lang="en-GB" sz="2400" i="1"/>
              <a:t>S. aureus</a:t>
            </a:r>
            <a:r>
              <a:rPr lang="en-GB" sz="2400"/>
              <a:t>. Various objects such as kitchen knives, mobile devices, currency, door handles &amp; knobs, kitchen and toilet sinks, can potentially be contaminated in both healthcare settings and communities (Shittu et al., 2020).</a:t>
            </a:r>
          </a:p>
          <a:p>
            <a:pPr algn="just"/>
            <a:endParaRPr lang="en-GB" sz="2400"/>
          </a:p>
          <a:p>
            <a:pPr algn="just"/>
            <a:endParaRPr lang="en-GB" sz="2400"/>
          </a:p>
          <a:p>
            <a:pPr algn="just"/>
            <a:endParaRPr lang="en-GB" sz="2400"/>
          </a:p>
          <a:p>
            <a:pPr algn="just"/>
            <a:endParaRPr lang="en-GB" sz="2400"/>
          </a:p>
          <a:p>
            <a:pPr algn="just"/>
            <a:r>
              <a:rPr lang="en-GB" sz="2400"/>
              <a:t> </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a:p>
        </p:txBody>
      </p:sp>
      <p:sp>
        <p:nvSpPr>
          <p:cNvPr id="6" name="TextBox 5">
            <a:extLst>
              <a:ext uri="{FF2B5EF4-FFF2-40B4-BE49-F238E27FC236}">
                <a16:creationId xmlns:a16="http://schemas.microsoft.com/office/drawing/2014/main" id="{DB59FBE0-25B9-744A-E5C6-F59A52055810}"/>
              </a:ext>
            </a:extLst>
          </p:cNvPr>
          <p:cNvSpPr txBox="1"/>
          <p:nvPr/>
        </p:nvSpPr>
        <p:spPr>
          <a:xfrm>
            <a:off x="16083598" y="3005122"/>
            <a:ext cx="5651546" cy="18396000"/>
          </a:xfrm>
          <a:prstGeom prst="rect">
            <a:avLst/>
          </a:prstGeom>
          <a:noFill/>
          <a:ln w="28575">
            <a:solidFill>
              <a:schemeClr val="tx1"/>
            </a:solidFill>
          </a:ln>
        </p:spPr>
        <p:txBody>
          <a:bodyPr wrap="square" rtlCol="0">
            <a:spAutoFit/>
          </a:bodyPr>
          <a:lstStyle/>
          <a:p>
            <a:r>
              <a:rPr lang="en-GB" sz="2800">
                <a:solidFill>
                  <a:srgbClr val="C00000"/>
                </a:solidFill>
                <a:latin typeface="Aptos Black" panose="020B0004020202020204" pitchFamily="34" charset="0"/>
              </a:rPr>
              <a:t>CONCLUSIONS</a:t>
            </a:r>
            <a:endParaRPr lang="en-GB" sz="3200"/>
          </a:p>
          <a:p>
            <a:pPr marL="363538" indent="-363538">
              <a:lnSpc>
                <a:spcPct val="107000"/>
              </a:lnSpc>
              <a:spcAft>
                <a:spcPts val="800"/>
              </a:spcAft>
            </a:pPr>
            <a:r>
              <a:rPr lang="en-US" sz="2050" b="1" kern="100">
                <a:effectLst/>
                <a:latin typeface="Calibri" panose="020F0502020204030204" pitchFamily="34" charset="0"/>
                <a:ea typeface="Calibri" panose="020F0502020204030204" pitchFamily="34" charset="0"/>
                <a:cs typeface="Times New Roman" panose="02020603050405020304" pitchFamily="18" charset="0"/>
              </a:rPr>
              <a:t>1.  High prevalence of presumptive </a:t>
            </a:r>
            <a:r>
              <a:rPr lang="en-US" sz="2050" b="1" i="1" kern="100">
                <a:effectLst/>
                <a:latin typeface="Calibri" panose="020F0502020204030204" pitchFamily="34" charset="0"/>
                <a:ea typeface="Calibri" panose="020F0502020204030204" pitchFamily="34" charset="0"/>
                <a:cs typeface="Times New Roman" panose="02020603050405020304" pitchFamily="18" charset="0"/>
              </a:rPr>
              <a:t>S. aureus  </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(23 </a:t>
            </a:r>
            <a:r>
              <a:rPr lang="en-US" sz="2050" b="1" kern="100">
                <a:latin typeface="Calibri" panose="020F0502020204030204" pitchFamily="34" charset="0"/>
                <a:ea typeface="Calibri" panose="020F0502020204030204" pitchFamily="34" charset="0"/>
                <a:cs typeface="Times New Roman" panose="02020603050405020304" pitchFamily="18" charset="0"/>
              </a:rPr>
              <a:t>yellow isolates) </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was   observed on sampling door handles and sinks from 10 sinks and 13 door handle samples (Fig. 1 &amp; 2).</a:t>
            </a:r>
          </a:p>
          <a:p>
            <a:pPr marL="363538" indent="-363538">
              <a:lnSpc>
                <a:spcPct val="107000"/>
              </a:lnSpc>
              <a:spcAft>
                <a:spcPts val="800"/>
              </a:spcAft>
            </a:pPr>
            <a:r>
              <a:rPr lang="en-US" sz="2050" b="1" kern="100">
                <a:effectLst/>
                <a:latin typeface="Calibri" panose="020F0502020204030204" pitchFamily="34" charset="0"/>
                <a:ea typeface="Calibri" panose="020F0502020204030204" pitchFamily="34" charset="0"/>
                <a:cs typeface="Times New Roman" panose="02020603050405020304" pitchFamily="18" charset="0"/>
              </a:rPr>
              <a:t>2. However, an important observation is that </a:t>
            </a:r>
            <a:r>
              <a:rPr lang="en-GB" sz="2050" b="1" kern="100">
                <a:effectLst/>
                <a:latin typeface="Calibri" panose="020F0502020204030204" pitchFamily="34" charset="0"/>
                <a:ea typeface="Calibri" panose="020F0502020204030204" pitchFamily="34" charset="0"/>
                <a:cs typeface="Times New Roman" panose="02020603050405020304" pitchFamily="18" charset="0"/>
              </a:rPr>
              <a:t>all bacterial colonies giving yellow zones cannot be considered as presumptive </a:t>
            </a:r>
            <a:r>
              <a:rPr lang="en-GB" sz="2050" b="1" i="1" kern="100">
                <a:effectLst/>
                <a:latin typeface="Calibri" panose="020F0502020204030204" pitchFamily="34" charset="0"/>
                <a:ea typeface="Calibri" panose="020F0502020204030204" pitchFamily="34" charset="0"/>
                <a:cs typeface="Times New Roman" panose="02020603050405020304" pitchFamily="18" charset="0"/>
              </a:rPr>
              <a:t>S. aureus</a:t>
            </a:r>
            <a:r>
              <a:rPr lang="en-GB" sz="2050" b="1" kern="100">
                <a:effectLst/>
                <a:latin typeface="Calibri" panose="020F0502020204030204" pitchFamily="34" charset="0"/>
                <a:ea typeface="Calibri" panose="020F0502020204030204" pitchFamily="34" charset="0"/>
                <a:cs typeface="Times New Roman" panose="02020603050405020304" pitchFamily="18" charset="0"/>
              </a:rPr>
              <a:t>. </a:t>
            </a:r>
            <a:r>
              <a:rPr lang="en-GB" sz="2050" kern="100">
                <a:effectLst/>
                <a:latin typeface="Calibri" panose="020F0502020204030204" pitchFamily="34" charset="0"/>
                <a:ea typeface="Calibri" panose="020F0502020204030204" pitchFamily="34" charset="0"/>
                <a:cs typeface="Times New Roman" panose="02020603050405020304" pitchFamily="18" charset="0"/>
              </a:rPr>
              <a:t>This is because many isolates</a:t>
            </a:r>
            <a:r>
              <a:rPr lang="en-GB" sz="2050" kern="100">
                <a:latin typeface="Calibri" panose="020F0502020204030204" pitchFamily="34" charset="0"/>
                <a:ea typeface="Calibri" panose="020F0502020204030204" pitchFamily="34" charset="0"/>
                <a:cs typeface="Times New Roman" panose="02020603050405020304" pitchFamily="18" charset="0"/>
              </a:rPr>
              <a:t> ( e.g. 9, 15..) despite giving a yellow zone were coagulase negative staphylococci (Fig. 4). </a:t>
            </a:r>
            <a:r>
              <a:rPr lang="en-GB" sz="2050" kern="100">
                <a:effectLst/>
                <a:latin typeface="Calibri" panose="020F0502020204030204" pitchFamily="34" charset="0"/>
                <a:ea typeface="Calibri" panose="020F0502020204030204" pitchFamily="34" charset="0"/>
                <a:cs typeface="Times New Roman" panose="02020603050405020304" pitchFamily="18" charset="0"/>
              </a:rPr>
              <a:t> Further molecular sequencing should be considered mandatorily for the confirmed identification.</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 This contradicts the common belief that mannitol salt agar can </a:t>
            </a:r>
            <a:r>
              <a:rPr lang="en-US" sz="2050" b="1" kern="100">
                <a:latin typeface="Calibri" panose="020F0502020204030204" pitchFamily="34" charset="0"/>
                <a:ea typeface="Calibri" panose="020F0502020204030204" pitchFamily="34" charset="0"/>
                <a:cs typeface="Times New Roman" panose="02020603050405020304" pitchFamily="18" charset="0"/>
              </a:rPr>
              <a:t>help in selective isolation of </a:t>
            </a:r>
            <a:r>
              <a:rPr lang="en-US" sz="2050" b="1" i="1" kern="100">
                <a:latin typeface="Calibri" panose="020F0502020204030204" pitchFamily="34" charset="0"/>
                <a:ea typeface="Calibri" panose="020F0502020204030204" pitchFamily="34" charset="0"/>
                <a:cs typeface="Times New Roman" panose="02020603050405020304" pitchFamily="18" charset="0"/>
              </a:rPr>
              <a:t>S. aureus. </a:t>
            </a:r>
            <a:r>
              <a:rPr lang="en-US" sz="2050" b="1" kern="100">
                <a:latin typeface="Calibri" panose="020F0502020204030204" pitchFamily="34" charset="0"/>
                <a:ea typeface="Calibri" panose="020F0502020204030204" pitchFamily="34" charset="0"/>
                <a:cs typeface="Times New Roman" panose="02020603050405020304" pitchFamily="18" charset="0"/>
              </a:rPr>
              <a:t>(Thakur et al., 2017).</a:t>
            </a:r>
            <a:r>
              <a:rPr lang="en-GB" sz="2050" kern="100">
                <a:effectLst/>
                <a:latin typeface="Calibri" panose="020F0502020204030204" pitchFamily="34" charset="0"/>
                <a:ea typeface="Calibri" panose="020F0502020204030204" pitchFamily="34" charset="0"/>
                <a:cs typeface="Times New Roman" panose="02020603050405020304" pitchFamily="18" charset="0"/>
              </a:rPr>
              <a:t> </a:t>
            </a:r>
          </a:p>
          <a:p>
            <a:pPr marL="360363" indent="-276225">
              <a:lnSpc>
                <a:spcPct val="107000"/>
              </a:lnSpc>
              <a:spcAft>
                <a:spcPts val="800"/>
              </a:spcAft>
            </a:pPr>
            <a:r>
              <a:rPr lang="en-US" sz="2050" kern="100">
                <a:latin typeface="Calibri" panose="020F0502020204030204" pitchFamily="34" charset="0"/>
                <a:ea typeface="Calibri" panose="020F0502020204030204" pitchFamily="34" charset="0"/>
                <a:cs typeface="Times New Roman" panose="02020603050405020304" pitchFamily="18" charset="0"/>
              </a:rPr>
              <a:t>3</a:t>
            </a:r>
            <a:r>
              <a:rPr lang="en-US" sz="2050" kern="100">
                <a:effectLst/>
                <a:latin typeface="Calibri" panose="020F0502020204030204" pitchFamily="34" charset="0"/>
                <a:ea typeface="Calibri" panose="020F0502020204030204" pitchFamily="34" charset="0"/>
                <a:cs typeface="Times New Roman" panose="02020603050405020304" pitchFamily="18" charset="0"/>
              </a:rPr>
              <a:t>. Only three isolates (9, 11 and 15) were successful in producing good Sanger sequences. The bioinformatic analysis revealed that the isolates were </a:t>
            </a:r>
            <a:r>
              <a:rPr lang="en-US" sz="2050" i="1" kern="100">
                <a:effectLst/>
                <a:latin typeface="Calibri" panose="020F0502020204030204" pitchFamily="34" charset="0"/>
                <a:ea typeface="Calibri" panose="020F0502020204030204" pitchFamily="34" charset="0"/>
                <a:cs typeface="Times New Roman" panose="02020603050405020304" pitchFamily="18" charset="0"/>
              </a:rPr>
              <a:t>S. </a:t>
            </a:r>
            <a:r>
              <a:rPr lang="en-US" sz="2050" i="1" kern="100" err="1">
                <a:effectLst/>
                <a:latin typeface="Calibri" panose="020F0502020204030204" pitchFamily="34" charset="0"/>
                <a:ea typeface="Calibri" panose="020F0502020204030204" pitchFamily="34" charset="0"/>
                <a:cs typeface="Times New Roman" panose="02020603050405020304" pitchFamily="18" charset="0"/>
              </a:rPr>
              <a:t>haemolyticus</a:t>
            </a:r>
            <a:r>
              <a:rPr lang="en-US" sz="2050" i="1" kern="100">
                <a:effectLst/>
                <a:latin typeface="Calibri" panose="020F0502020204030204" pitchFamily="34" charset="0"/>
                <a:ea typeface="Calibri" panose="020F0502020204030204" pitchFamily="34" charset="0"/>
                <a:cs typeface="Times New Roman" panose="02020603050405020304" pitchFamily="18" charset="0"/>
              </a:rPr>
              <a:t>, S. aureus </a:t>
            </a:r>
            <a:r>
              <a:rPr lang="en-US" sz="2050" kern="100">
                <a:effectLst/>
                <a:latin typeface="Calibri" panose="020F0502020204030204" pitchFamily="34" charset="0"/>
                <a:ea typeface="Calibri" panose="020F0502020204030204" pitchFamily="34" charset="0"/>
                <a:cs typeface="Times New Roman" panose="02020603050405020304" pitchFamily="18" charset="0"/>
              </a:rPr>
              <a:t>and </a:t>
            </a:r>
            <a:r>
              <a:rPr lang="en-US" sz="2050" i="1" kern="100">
                <a:effectLst/>
                <a:latin typeface="Calibri" panose="020F0502020204030204" pitchFamily="34" charset="0"/>
                <a:ea typeface="Calibri" panose="020F0502020204030204" pitchFamily="34" charset="0"/>
                <a:cs typeface="Times New Roman" panose="02020603050405020304" pitchFamily="18" charset="0"/>
              </a:rPr>
              <a:t>S. </a:t>
            </a:r>
            <a:r>
              <a:rPr lang="en-US" sz="2050" i="1" kern="100" err="1">
                <a:effectLst/>
                <a:latin typeface="Calibri" panose="020F0502020204030204" pitchFamily="34" charset="0"/>
                <a:ea typeface="Calibri" panose="020F0502020204030204" pitchFamily="34" charset="0"/>
                <a:cs typeface="Times New Roman" panose="02020603050405020304" pitchFamily="18" charset="0"/>
              </a:rPr>
              <a:t>equorum</a:t>
            </a:r>
            <a:r>
              <a:rPr lang="en-US" sz="2050" kern="100">
                <a:effectLst/>
                <a:latin typeface="Calibri" panose="020F0502020204030204" pitchFamily="34" charset="0"/>
                <a:ea typeface="Calibri" panose="020F0502020204030204" pitchFamily="34" charset="0"/>
                <a:cs typeface="Times New Roman" panose="02020603050405020304" pitchFamily="18" charset="0"/>
              </a:rPr>
              <a:t>, respectively. This is not surprising because all these are skin commensals and can be easily transferred to the fomites via skin-fomite contact. </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However, very few reports are there for </a:t>
            </a:r>
            <a:r>
              <a:rPr lang="en-US" sz="2050" b="1" i="1" kern="100">
                <a:effectLst/>
                <a:latin typeface="Calibri" panose="020F0502020204030204" pitchFamily="34" charset="0"/>
                <a:ea typeface="Calibri" panose="020F0502020204030204" pitchFamily="34" charset="0"/>
                <a:cs typeface="Times New Roman" panose="02020603050405020304" pitchFamily="18" charset="0"/>
              </a:rPr>
              <a:t>S. </a:t>
            </a:r>
            <a:r>
              <a:rPr lang="en-US" sz="2050" b="1" i="1" kern="100" err="1">
                <a:effectLst/>
                <a:latin typeface="Calibri" panose="020F0502020204030204" pitchFamily="34" charset="0"/>
                <a:ea typeface="Calibri" panose="020F0502020204030204" pitchFamily="34" charset="0"/>
                <a:cs typeface="Times New Roman" panose="02020603050405020304" pitchFamily="18" charset="0"/>
              </a:rPr>
              <a:t>haemolyticus</a:t>
            </a:r>
            <a:r>
              <a:rPr lang="en-US" sz="2050" b="1" i="1" kern="100">
                <a:effectLst/>
                <a:latin typeface="Calibri" panose="020F0502020204030204" pitchFamily="34" charset="0"/>
                <a:ea typeface="Calibri" panose="020F0502020204030204" pitchFamily="34" charset="0"/>
                <a:cs typeface="Times New Roman" panose="02020603050405020304" pitchFamily="18" charset="0"/>
              </a:rPr>
              <a:t> </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and </a:t>
            </a:r>
            <a:r>
              <a:rPr lang="en-US" sz="2050" b="1" i="1" kern="100">
                <a:effectLst/>
                <a:latin typeface="Calibri" panose="020F0502020204030204" pitchFamily="34" charset="0"/>
                <a:ea typeface="Calibri" panose="020F0502020204030204" pitchFamily="34" charset="0"/>
                <a:cs typeface="Times New Roman" panose="02020603050405020304" pitchFamily="18" charset="0"/>
              </a:rPr>
              <a:t>S. </a:t>
            </a:r>
            <a:r>
              <a:rPr lang="en-US" sz="2050" b="1" i="1" kern="100" err="1">
                <a:effectLst/>
                <a:latin typeface="Calibri" panose="020F0502020204030204" pitchFamily="34" charset="0"/>
                <a:ea typeface="Calibri" panose="020F0502020204030204" pitchFamily="34" charset="0"/>
                <a:cs typeface="Times New Roman" panose="02020603050405020304" pitchFamily="18" charset="0"/>
              </a:rPr>
              <a:t>equorum</a:t>
            </a:r>
            <a:r>
              <a:rPr lang="en-US" sz="2050" b="1" i="1" kern="100">
                <a:effectLst/>
                <a:latin typeface="Calibri" panose="020F0502020204030204" pitchFamily="34" charset="0"/>
                <a:ea typeface="Calibri" panose="020F0502020204030204" pitchFamily="34" charset="0"/>
                <a:cs typeface="Times New Roman" panose="02020603050405020304" pitchFamily="18" charset="0"/>
              </a:rPr>
              <a:t> </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bein</a:t>
            </a:r>
            <a:r>
              <a:rPr lang="en-US" sz="2050" b="1" kern="100">
                <a:latin typeface="Calibri" panose="020F0502020204030204" pitchFamily="34" charset="0"/>
                <a:ea typeface="Calibri" panose="020F0502020204030204" pitchFamily="34" charset="0"/>
                <a:cs typeface="Times New Roman" panose="02020603050405020304" pitchFamily="18" charset="0"/>
              </a:rPr>
              <a:t>g mannitol fermenting. </a:t>
            </a:r>
            <a:endParaRPr lang="en-GB" sz="2050" b="1" kern="100">
              <a:effectLst/>
              <a:latin typeface="Calibri" panose="020F0502020204030204" pitchFamily="34" charset="0"/>
              <a:ea typeface="Calibri" panose="020F0502020204030204" pitchFamily="34" charset="0"/>
              <a:cs typeface="Times New Roman" panose="02020603050405020304" pitchFamily="18" charset="0"/>
            </a:endParaRPr>
          </a:p>
          <a:p>
            <a:pPr marL="360363" indent="-360363">
              <a:lnSpc>
                <a:spcPct val="107000"/>
              </a:lnSpc>
              <a:spcAft>
                <a:spcPts val="800"/>
              </a:spcAft>
            </a:pPr>
            <a:r>
              <a:rPr lang="en-US" sz="2050" kern="100">
                <a:effectLst/>
                <a:latin typeface="Calibri" panose="020F0502020204030204" pitchFamily="34" charset="0"/>
                <a:ea typeface="Calibri" panose="020F0502020204030204" pitchFamily="34" charset="0"/>
                <a:cs typeface="Times New Roman" panose="02020603050405020304" pitchFamily="18" charset="0"/>
              </a:rPr>
              <a:t>3</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   Isolate 11 showed potential for being </a:t>
            </a:r>
            <a:r>
              <a:rPr lang="en-US" sz="2050" b="1" i="1" kern="100">
                <a:effectLst/>
                <a:latin typeface="Calibri" panose="020F0502020204030204" pitchFamily="34" charset="0"/>
                <a:ea typeface="Calibri" panose="020F0502020204030204" pitchFamily="34" charset="0"/>
                <a:cs typeface="Times New Roman" panose="02020603050405020304" pitchFamily="18" charset="0"/>
              </a:rPr>
              <a:t>MRSA </a:t>
            </a:r>
            <a:r>
              <a:rPr lang="en-US" sz="2050" b="1" kern="100">
                <a:effectLst/>
                <a:latin typeface="Calibri" panose="020F0502020204030204" pitchFamily="34" charset="0"/>
                <a:ea typeface="Calibri" panose="020F0502020204030204" pitchFamily="34" charset="0"/>
                <a:cs typeface="Times New Roman" panose="02020603050405020304" pitchFamily="18" charset="0"/>
              </a:rPr>
              <a:t>due to positive chromogenic, and resistance against cefoxitin (Fig. 6 &amp; Table 1). </a:t>
            </a:r>
            <a:r>
              <a:rPr lang="en-US" sz="2050" kern="100">
                <a:effectLst/>
                <a:latin typeface="Calibri" panose="020F0502020204030204" pitchFamily="34" charset="0"/>
                <a:ea typeface="Calibri" panose="020F0502020204030204" pitchFamily="34" charset="0"/>
                <a:cs typeface="Times New Roman" panose="02020603050405020304" pitchFamily="18" charset="0"/>
              </a:rPr>
              <a:t>The presence of </a:t>
            </a:r>
            <a:r>
              <a:rPr lang="en-US" sz="2050" kern="100" err="1">
                <a:effectLst/>
                <a:latin typeface="Calibri" panose="020F0502020204030204" pitchFamily="34" charset="0"/>
                <a:ea typeface="Calibri" panose="020F0502020204030204" pitchFamily="34" charset="0"/>
                <a:cs typeface="Times New Roman" panose="02020603050405020304" pitchFamily="18" charset="0"/>
              </a:rPr>
              <a:t>mecA</a:t>
            </a:r>
            <a:r>
              <a:rPr lang="en-US" sz="2050" kern="100">
                <a:effectLst/>
                <a:latin typeface="Calibri" panose="020F0502020204030204" pitchFamily="34" charset="0"/>
                <a:ea typeface="Calibri" panose="020F0502020204030204" pitchFamily="34" charset="0"/>
                <a:cs typeface="Times New Roman" panose="02020603050405020304" pitchFamily="18" charset="0"/>
              </a:rPr>
              <a:t> gene needs to be confirmed by molecular analysis in this isolate as this is the gold standard for this</a:t>
            </a:r>
            <a:r>
              <a:rPr lang="en-US" sz="2050" kern="100">
                <a:latin typeface="Calibri" panose="020F0502020204030204" pitchFamily="34" charset="0"/>
                <a:ea typeface="Calibri" panose="020F0502020204030204" pitchFamily="34" charset="0"/>
                <a:cs typeface="Times New Roman" panose="02020603050405020304" pitchFamily="18" charset="0"/>
              </a:rPr>
              <a:t>. Both tube and slide coagulase test should be performed for confirmation of the coagulase reaction. This comprehensive approach will help to increase the accuracy and reliability of the results obtained.</a:t>
            </a:r>
            <a:endParaRPr lang="en-GB" sz="2050" kern="100">
              <a:latin typeface="Calibri" panose="020F0502020204030204" pitchFamily="34" charset="0"/>
              <a:ea typeface="Calibri" panose="020F0502020204030204" pitchFamily="34" charset="0"/>
              <a:cs typeface="Times New Roman" panose="02020603050405020304" pitchFamily="18" charset="0"/>
            </a:endParaRPr>
          </a:p>
          <a:p>
            <a:pPr marL="360363" indent="-360363">
              <a:lnSpc>
                <a:spcPct val="107000"/>
              </a:lnSpc>
              <a:spcAft>
                <a:spcPts val="800"/>
              </a:spcAft>
            </a:pPr>
            <a:r>
              <a:rPr lang="en-GB" sz="2050" kern="100">
                <a:latin typeface="Calibri" panose="020F0502020204030204" pitchFamily="34" charset="0"/>
                <a:cs typeface="Times New Roman" panose="02020603050405020304" pitchFamily="18" charset="0"/>
              </a:rPr>
              <a:t>4.   Because of time limitation, repeats could not be performed for biochemical tests and molecular identification, and this may impact the statistical significance of the study outcome. </a:t>
            </a:r>
          </a:p>
          <a:p>
            <a:pPr marL="360363" indent="-360363">
              <a:lnSpc>
                <a:spcPct val="107000"/>
              </a:lnSpc>
              <a:spcAft>
                <a:spcPts val="800"/>
              </a:spcAft>
            </a:pPr>
            <a:r>
              <a:rPr lang="en-GB" sz="2050" kern="100">
                <a:latin typeface="Calibri" panose="020F0502020204030204" pitchFamily="34" charset="0"/>
                <a:cs typeface="Times New Roman" panose="02020603050405020304" pitchFamily="18" charset="0"/>
              </a:rPr>
              <a:t>5.   </a:t>
            </a:r>
            <a:r>
              <a:rPr lang="en-GB" sz="2050" b="1" kern="100">
                <a:latin typeface="Calibri" panose="020F0502020204030204" pitchFamily="34" charset="0"/>
                <a:cs typeface="Times New Roman" panose="02020603050405020304" pitchFamily="18" charset="0"/>
              </a:rPr>
              <a:t>However, the study is significant from a public health perspective as it shows high prevalence of </a:t>
            </a:r>
            <a:r>
              <a:rPr lang="en-GB" sz="2050" b="1" i="1" kern="100">
                <a:latin typeface="Calibri" panose="020F0502020204030204" pitchFamily="34" charset="0"/>
                <a:cs typeface="Times New Roman" panose="02020603050405020304" pitchFamily="18" charset="0"/>
              </a:rPr>
              <a:t>Staphylococcus</a:t>
            </a:r>
            <a:r>
              <a:rPr lang="en-GB" sz="2050" b="1" kern="100">
                <a:latin typeface="Calibri" panose="020F0502020204030204" pitchFamily="34" charset="0"/>
                <a:cs typeface="Times New Roman" panose="02020603050405020304" pitchFamily="18" charset="0"/>
              </a:rPr>
              <a:t> species on fomites, many of which are potential pathogens. </a:t>
            </a:r>
            <a:r>
              <a:rPr lang="en-GB" sz="2050" kern="100">
                <a:latin typeface="Calibri" panose="020F0502020204030204" pitchFamily="34" charset="0"/>
                <a:cs typeface="Times New Roman" panose="02020603050405020304" pitchFamily="18" charset="0"/>
              </a:rPr>
              <a:t>These strains can easily be acquired by people with low immunity like the elderly and the young children. Basic hygiene measures such as hand washing, periodic disinfection of fomites can help in limiting the survival and spread of pathogenic staphylococcal strains in the community. This awareness needs to be increased among the general public.</a:t>
            </a:r>
            <a:endParaRPr lang="en-GB" sz="2050"/>
          </a:p>
        </p:txBody>
      </p:sp>
      <p:sp>
        <p:nvSpPr>
          <p:cNvPr id="8" name="TextBox 7">
            <a:extLst>
              <a:ext uri="{FF2B5EF4-FFF2-40B4-BE49-F238E27FC236}">
                <a16:creationId xmlns:a16="http://schemas.microsoft.com/office/drawing/2014/main" id="{0CC1C5E1-DCF4-5906-2562-E4BA0C30443E}"/>
              </a:ext>
            </a:extLst>
          </p:cNvPr>
          <p:cNvSpPr txBox="1"/>
          <p:nvPr/>
        </p:nvSpPr>
        <p:spPr>
          <a:xfrm>
            <a:off x="16153826" y="27227295"/>
            <a:ext cx="5566513" cy="3708000"/>
          </a:xfrm>
          <a:prstGeom prst="rect">
            <a:avLst/>
          </a:prstGeom>
          <a:noFill/>
          <a:ln w="28575">
            <a:solidFill>
              <a:schemeClr val="tx1"/>
            </a:solidFill>
          </a:ln>
        </p:spPr>
        <p:txBody>
          <a:bodyPr wrap="square" rtlCol="0">
            <a:spAutoFit/>
          </a:bodyPr>
          <a:lstStyle/>
          <a:p>
            <a:r>
              <a:rPr lang="en-GB" sz="2400">
                <a:solidFill>
                  <a:srgbClr val="C00000"/>
                </a:solidFill>
                <a:latin typeface="Aptos Black" panose="020B0004020202020204" pitchFamily="34" charset="0"/>
              </a:rPr>
              <a:t>ACKNOWLEDGEMENT</a:t>
            </a:r>
          </a:p>
          <a:p>
            <a:pPr algn="just"/>
            <a:r>
              <a:rPr lang="en-US" sz="1700"/>
              <a:t>I would like to express my sincere thanks to my supervisor,      Dr Ruchi Gulati Marwah, for her constant guidance and support throughout my research journey. Her unwavering commitment to my success has been a constant inspiration and motivation for me. I am also grateful to all the lab technicians who have contributed to this research work. I extend my special thanks to Vicky McQuillan, Jade Williams, Leah, Saxon Costello, and Robin Parsons for their valuable expertise and insights that have played a crucial role in shaping the outcome of my research. Lastly, I would like to thank my family and friends for their unwavering support and encouragement throughout my undergraduate degree.</a:t>
            </a:r>
            <a:endParaRPr lang="en-GB" sz="1700"/>
          </a:p>
          <a:p>
            <a:endParaRPr lang="en-GB" sz="2400"/>
          </a:p>
          <a:p>
            <a:endParaRPr lang="en-GB" sz="2400"/>
          </a:p>
          <a:p>
            <a:endParaRPr lang="en-GB" sz="2400"/>
          </a:p>
          <a:p>
            <a:endParaRPr lang="en-GB" sz="2400"/>
          </a:p>
        </p:txBody>
      </p:sp>
      <p:sp>
        <p:nvSpPr>
          <p:cNvPr id="14" name="TextBox 13">
            <a:extLst>
              <a:ext uri="{FF2B5EF4-FFF2-40B4-BE49-F238E27FC236}">
                <a16:creationId xmlns:a16="http://schemas.microsoft.com/office/drawing/2014/main" id="{A5A6D8D1-28C2-1CEC-57A3-47042389685F}"/>
              </a:ext>
            </a:extLst>
          </p:cNvPr>
          <p:cNvSpPr txBox="1"/>
          <p:nvPr/>
        </p:nvSpPr>
        <p:spPr>
          <a:xfrm>
            <a:off x="8472918" y="2976149"/>
            <a:ext cx="6671560" cy="523220"/>
          </a:xfrm>
          <a:prstGeom prst="rect">
            <a:avLst/>
          </a:prstGeom>
          <a:solidFill>
            <a:schemeClr val="accent1">
              <a:lumMod val="20000"/>
              <a:lumOff val="80000"/>
            </a:schemeClr>
          </a:solidFill>
        </p:spPr>
        <p:txBody>
          <a:bodyPr wrap="square" rtlCol="0">
            <a:spAutoFit/>
          </a:bodyPr>
          <a:lstStyle/>
          <a:p>
            <a:pPr algn="ctr"/>
            <a:r>
              <a:rPr lang="en-GB" sz="2800" b="1">
                <a:solidFill>
                  <a:srgbClr val="C00000"/>
                </a:solidFill>
                <a:latin typeface="Aptos Black" panose="020B0004020202020204" pitchFamily="34" charset="0"/>
              </a:rPr>
              <a:t>RESULTS</a:t>
            </a:r>
          </a:p>
        </p:txBody>
      </p:sp>
      <p:sp>
        <p:nvSpPr>
          <p:cNvPr id="51" name="TextBox 50">
            <a:extLst>
              <a:ext uri="{FF2B5EF4-FFF2-40B4-BE49-F238E27FC236}">
                <a16:creationId xmlns:a16="http://schemas.microsoft.com/office/drawing/2014/main" id="{D51C1382-0925-50E4-4292-4D3ADBE7E1BB}"/>
              </a:ext>
            </a:extLst>
          </p:cNvPr>
          <p:cNvSpPr txBox="1"/>
          <p:nvPr/>
        </p:nvSpPr>
        <p:spPr>
          <a:xfrm>
            <a:off x="373421" y="15210503"/>
            <a:ext cx="7533962" cy="4985980"/>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400" b="1">
                <a:solidFill>
                  <a:srgbClr val="C00000"/>
                </a:solidFill>
              </a:rPr>
              <a:t>AIM &amp; OBJECTIVES</a:t>
            </a:r>
          </a:p>
          <a:p>
            <a:pPr algn="just"/>
            <a:r>
              <a:rPr lang="en-US" sz="2100"/>
              <a:t>Thus, the present study aimed  to investigate the prevalence of </a:t>
            </a:r>
            <a:r>
              <a:rPr lang="en-US" sz="2100" i="1"/>
              <a:t>S. aureus </a:t>
            </a:r>
            <a:r>
              <a:rPr lang="en-US" sz="2100"/>
              <a:t>on common fomites namely door handles and sinks, considered as  a very common source for acquiring the bacterium, with the following goals:</a:t>
            </a:r>
          </a:p>
          <a:p>
            <a:pPr marL="342900" indent="-342900" algn="just">
              <a:buAutoNum type="arabicPeriod"/>
            </a:pPr>
            <a:r>
              <a:rPr lang="en-US" sz="2100"/>
              <a:t>Collect samples from doors and sinks.</a:t>
            </a:r>
          </a:p>
          <a:p>
            <a:pPr marL="342900" indent="-342900" algn="just">
              <a:buAutoNum type="arabicPeriod"/>
            </a:pPr>
            <a:r>
              <a:rPr lang="en-US" sz="2100"/>
              <a:t>Process samples using selective mannitol salt agar culture medium for preliminary isolation of </a:t>
            </a:r>
            <a:r>
              <a:rPr lang="en-US" sz="2100" i="1"/>
              <a:t>S. aureus</a:t>
            </a:r>
            <a:r>
              <a:rPr lang="en-US" sz="2100"/>
              <a:t>.</a:t>
            </a:r>
          </a:p>
          <a:p>
            <a:pPr marL="342900" indent="-342900" algn="just">
              <a:buAutoNum type="arabicPeriod"/>
            </a:pPr>
            <a:r>
              <a:rPr lang="en-US" sz="2100"/>
              <a:t>Preliminary identification of the presumptive </a:t>
            </a:r>
            <a:r>
              <a:rPr lang="en-US" sz="2100" i="1"/>
              <a:t>S. aureus </a:t>
            </a:r>
            <a:r>
              <a:rPr lang="en-US" sz="2100"/>
              <a:t>isolates using microscopic and biochemical tests.</a:t>
            </a:r>
          </a:p>
          <a:p>
            <a:pPr marL="342900" indent="-342900" algn="just">
              <a:buAutoNum type="arabicPeriod"/>
            </a:pPr>
            <a:r>
              <a:rPr lang="en-US" sz="2100"/>
              <a:t>Determine the antibiotic susceptibility profiles of the isolates.</a:t>
            </a:r>
          </a:p>
          <a:p>
            <a:pPr marL="342900" indent="-342900" algn="just">
              <a:buAutoNum type="arabicPeriod"/>
            </a:pPr>
            <a:r>
              <a:rPr lang="en-US" sz="2100">
                <a:cs typeface="Calibri"/>
              </a:rPr>
              <a:t>Selection of highly resistant isolates.</a:t>
            </a:r>
          </a:p>
          <a:p>
            <a:pPr marL="342900" indent="-342900" algn="just">
              <a:buAutoNum type="arabicPeriod"/>
            </a:pPr>
            <a:r>
              <a:rPr lang="en-US" sz="2100"/>
              <a:t>Perform molecular identification of the selected isolates.</a:t>
            </a:r>
          </a:p>
          <a:p>
            <a:pPr marL="342900" indent="-342900" algn="just">
              <a:buAutoNum type="arabicPeriod"/>
            </a:pPr>
            <a:r>
              <a:rPr lang="en-US" sz="2100"/>
              <a:t>Data analysis to understand the impact of the study on public health.</a:t>
            </a:r>
          </a:p>
        </p:txBody>
      </p:sp>
      <p:grpSp>
        <p:nvGrpSpPr>
          <p:cNvPr id="46" name="Group 45">
            <a:extLst>
              <a:ext uri="{FF2B5EF4-FFF2-40B4-BE49-F238E27FC236}">
                <a16:creationId xmlns:a16="http://schemas.microsoft.com/office/drawing/2014/main" id="{2941AD72-9266-28C2-BB56-578D009C48DD}"/>
              </a:ext>
            </a:extLst>
          </p:cNvPr>
          <p:cNvGrpSpPr/>
          <p:nvPr/>
        </p:nvGrpSpPr>
        <p:grpSpPr>
          <a:xfrm>
            <a:off x="8424390" y="4219856"/>
            <a:ext cx="3629065" cy="2342529"/>
            <a:chOff x="8559475" y="4525603"/>
            <a:chExt cx="6210195" cy="2513933"/>
          </a:xfrm>
        </p:grpSpPr>
        <p:pic>
          <p:nvPicPr>
            <p:cNvPr id="43" name="Picture 42" descr="A group of petri dishes with red liquid&#10;&#10;Description automatically generated">
              <a:extLst>
                <a:ext uri="{FF2B5EF4-FFF2-40B4-BE49-F238E27FC236}">
                  <a16:creationId xmlns:a16="http://schemas.microsoft.com/office/drawing/2014/main" id="{63F0C843-566C-CDE7-D85E-16B90BBE82AF}"/>
                </a:ext>
              </a:extLst>
            </p:cNvPr>
            <p:cNvPicPr>
              <a:picLocks noChangeAspect="1"/>
            </p:cNvPicPr>
            <p:nvPr/>
          </p:nvPicPr>
          <p:blipFill rotWithShape="1">
            <a:blip r:embed="rId3">
              <a:extLst>
                <a:ext uri="{28A0092B-C50C-407E-A947-70E740481C1C}">
                  <a14:useLocalDpi xmlns:a14="http://schemas.microsoft.com/office/drawing/2010/main" val="0"/>
                </a:ext>
              </a:extLst>
            </a:blip>
            <a:srcRect l="23845" t="-74" r="6195" b="51545"/>
            <a:stretch/>
          </p:blipFill>
          <p:spPr>
            <a:xfrm>
              <a:off x="8575964" y="4525603"/>
              <a:ext cx="3110340" cy="1304356"/>
            </a:xfrm>
            <a:prstGeom prst="rect">
              <a:avLst/>
            </a:prstGeom>
          </p:spPr>
        </p:pic>
        <p:pic>
          <p:nvPicPr>
            <p:cNvPr id="44" name="Picture 43" descr="Petri dishes with red liquid in them&#10;&#10;Description automatically generated">
              <a:extLst>
                <a:ext uri="{FF2B5EF4-FFF2-40B4-BE49-F238E27FC236}">
                  <a16:creationId xmlns:a16="http://schemas.microsoft.com/office/drawing/2014/main" id="{19DF4180-97DB-A6E7-E553-C507504167D4}"/>
                </a:ext>
              </a:extLst>
            </p:cNvPr>
            <p:cNvPicPr>
              <a:picLocks noChangeAspect="1"/>
            </p:cNvPicPr>
            <p:nvPr/>
          </p:nvPicPr>
          <p:blipFill rotWithShape="1">
            <a:blip r:embed="rId4">
              <a:extLst>
                <a:ext uri="{28A0092B-C50C-407E-A947-70E740481C1C}">
                  <a14:useLocalDpi xmlns:a14="http://schemas.microsoft.com/office/drawing/2010/main" val="0"/>
                </a:ext>
              </a:extLst>
            </a:blip>
            <a:srcRect l="4044" t="17353" r="2089" b="10956"/>
            <a:stretch/>
          </p:blipFill>
          <p:spPr>
            <a:xfrm>
              <a:off x="8559475" y="5829960"/>
              <a:ext cx="2971807" cy="1209576"/>
            </a:xfrm>
            <a:prstGeom prst="rect">
              <a:avLst/>
            </a:prstGeom>
          </p:spPr>
        </p:pic>
        <p:pic>
          <p:nvPicPr>
            <p:cNvPr id="45" name="Picture 44" descr="Several petri dishes with red liquid&#10;&#10;Description automatically generated">
              <a:extLst>
                <a:ext uri="{FF2B5EF4-FFF2-40B4-BE49-F238E27FC236}">
                  <a16:creationId xmlns:a16="http://schemas.microsoft.com/office/drawing/2014/main" id="{6FF57608-7C48-954F-7FF4-A2B5C81261D3}"/>
                </a:ext>
              </a:extLst>
            </p:cNvPr>
            <p:cNvPicPr>
              <a:picLocks noChangeAspect="1"/>
            </p:cNvPicPr>
            <p:nvPr/>
          </p:nvPicPr>
          <p:blipFill rotWithShape="1">
            <a:blip r:embed="rId5">
              <a:extLst>
                <a:ext uri="{28A0092B-C50C-407E-A947-70E740481C1C}">
                  <a14:useLocalDpi xmlns:a14="http://schemas.microsoft.com/office/drawing/2010/main" val="0"/>
                </a:ext>
              </a:extLst>
            </a:blip>
            <a:srcRect l="14457" t="3235" r="10742" b="39853"/>
            <a:stretch/>
          </p:blipFill>
          <p:spPr>
            <a:xfrm>
              <a:off x="11659331" y="4525604"/>
              <a:ext cx="3110339" cy="1304356"/>
            </a:xfrm>
            <a:prstGeom prst="rect">
              <a:avLst/>
            </a:prstGeom>
          </p:spPr>
        </p:pic>
      </p:grpSp>
      <p:grpSp>
        <p:nvGrpSpPr>
          <p:cNvPr id="74" name="Group 73">
            <a:extLst>
              <a:ext uri="{FF2B5EF4-FFF2-40B4-BE49-F238E27FC236}">
                <a16:creationId xmlns:a16="http://schemas.microsoft.com/office/drawing/2014/main" id="{E81DD2FD-CDF6-4F93-462D-865FDD014B9C}"/>
              </a:ext>
            </a:extLst>
          </p:cNvPr>
          <p:cNvGrpSpPr/>
          <p:nvPr/>
        </p:nvGrpSpPr>
        <p:grpSpPr>
          <a:xfrm>
            <a:off x="166256" y="20907126"/>
            <a:ext cx="8084127" cy="10002738"/>
            <a:chOff x="14108925" y="20890798"/>
            <a:chExt cx="8084127" cy="10002738"/>
          </a:xfrm>
        </p:grpSpPr>
        <p:sp>
          <p:nvSpPr>
            <p:cNvPr id="4" name="TextBox 3">
              <a:extLst>
                <a:ext uri="{FF2B5EF4-FFF2-40B4-BE49-F238E27FC236}">
                  <a16:creationId xmlns:a16="http://schemas.microsoft.com/office/drawing/2014/main" id="{273E4184-04F1-1847-38C8-6B2302270F52}"/>
                </a:ext>
              </a:extLst>
            </p:cNvPr>
            <p:cNvSpPr txBox="1"/>
            <p:nvPr/>
          </p:nvSpPr>
          <p:spPr>
            <a:xfrm>
              <a:off x="14108925" y="20890798"/>
              <a:ext cx="8084127" cy="10002738"/>
            </a:xfrm>
            <a:prstGeom prst="rect">
              <a:avLst/>
            </a:prstGeom>
            <a:noFill/>
            <a:ln w="28575">
              <a:solidFill>
                <a:schemeClr val="tx1"/>
              </a:solidFill>
            </a:ln>
          </p:spPr>
          <p:txBody>
            <a:bodyPr wrap="square" lIns="91440" tIns="45720" rIns="91440" bIns="45720" rtlCol="0" anchor="t">
              <a:spAutoFit/>
            </a:bodyPr>
            <a:lstStyle/>
            <a:p>
              <a:r>
                <a:rPr lang="en-GB" sz="2800" b="1">
                  <a:solidFill>
                    <a:srgbClr val="C00000"/>
                  </a:solidFill>
                  <a:latin typeface="Aptos Black" panose="020B0004020202020204" pitchFamily="34" charset="0"/>
                  <a:ea typeface="Calibri"/>
                  <a:cs typeface="Calibri"/>
                </a:rPr>
                <a:t>MATERIALS AND METHODS</a:t>
              </a:r>
              <a:endParaRPr lang="en-US" sz="2800" b="1">
                <a:latin typeface="Aptos Black" panose="020B0004020202020204" pitchFamily="34" charset="0"/>
              </a:endParaRPr>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a:p>
              <a:endParaRPr lang="en-GB" sz="2800" b="1"/>
            </a:p>
          </p:txBody>
        </p:sp>
        <p:sp>
          <p:nvSpPr>
            <p:cNvPr id="9" name="Rectangle: Rounded Corners 8">
              <a:extLst>
                <a:ext uri="{FF2B5EF4-FFF2-40B4-BE49-F238E27FC236}">
                  <a16:creationId xmlns:a16="http://schemas.microsoft.com/office/drawing/2014/main" id="{6ADD16F1-D9CE-2DD8-FD51-B6B08F4ACAD3}"/>
                </a:ext>
              </a:extLst>
            </p:cNvPr>
            <p:cNvSpPr/>
            <p:nvPr/>
          </p:nvSpPr>
          <p:spPr>
            <a:xfrm>
              <a:off x="14150490" y="23407857"/>
              <a:ext cx="3744000" cy="2760906"/>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endParaRPr lang="en-US" sz="2200"/>
            </a:p>
            <a:p>
              <a:pPr marL="285750" lvl="0" indent="-285750">
                <a:buFont typeface="Arial" panose="020B0604020202020204" pitchFamily="34" charset="0"/>
                <a:buChar char="•"/>
              </a:pPr>
              <a:r>
                <a:rPr lang="en-US" sz="2200"/>
                <a:t>Performing culture-based microscopic and biochemical test</a:t>
              </a:r>
              <a:endParaRPr lang="en-GB" sz="2200"/>
            </a:p>
            <a:p>
              <a:pPr marL="285750" lvl="0" indent="-285750">
                <a:buFont typeface="Arial" panose="020B0604020202020204" pitchFamily="34" charset="0"/>
                <a:buChar char="•"/>
              </a:pPr>
              <a:r>
                <a:rPr lang="en-US" sz="2200"/>
                <a:t>Gram staining </a:t>
              </a:r>
              <a:endParaRPr lang="en-GB" sz="2200"/>
            </a:p>
            <a:p>
              <a:pPr marL="285750" lvl="0" indent="-285750">
                <a:buFont typeface="Arial" panose="020B0604020202020204" pitchFamily="34" charset="0"/>
                <a:buChar char="•"/>
              </a:pPr>
              <a:r>
                <a:rPr lang="en-US" sz="2200"/>
                <a:t>Slide coagulase test</a:t>
              </a:r>
              <a:endParaRPr lang="en-GB" sz="2200"/>
            </a:p>
            <a:p>
              <a:pPr marL="285750" lvl="0" indent="-285750">
                <a:buFont typeface="Arial" panose="020B0604020202020204" pitchFamily="34" charset="0"/>
                <a:buChar char="•"/>
              </a:pPr>
              <a:r>
                <a:rPr lang="en-US" sz="2200"/>
                <a:t>Catalase test</a:t>
              </a:r>
              <a:endParaRPr lang="en-GB" sz="2200"/>
            </a:p>
            <a:p>
              <a:pPr marL="285750" lvl="0" indent="-285750">
                <a:buFont typeface="Arial" panose="020B0604020202020204" pitchFamily="34" charset="0"/>
                <a:buChar char="•"/>
              </a:pPr>
              <a:r>
                <a:rPr lang="en-US" sz="2200"/>
                <a:t>Chromogenic brilliance agar for MRSA detection </a:t>
              </a:r>
              <a:endParaRPr lang="en-GB" sz="2200"/>
            </a:p>
            <a:p>
              <a:pPr algn="ctr"/>
              <a:endParaRPr lang="en-GB"/>
            </a:p>
          </p:txBody>
        </p:sp>
        <p:sp>
          <p:nvSpPr>
            <p:cNvPr id="12" name="Rectangle: Rounded Corners 11">
              <a:extLst>
                <a:ext uri="{FF2B5EF4-FFF2-40B4-BE49-F238E27FC236}">
                  <a16:creationId xmlns:a16="http://schemas.microsoft.com/office/drawing/2014/main" id="{48AA5316-9707-EE3D-B0E1-31A5070CDD00}"/>
                </a:ext>
              </a:extLst>
            </p:cNvPr>
            <p:cNvSpPr/>
            <p:nvPr/>
          </p:nvSpPr>
          <p:spPr>
            <a:xfrm>
              <a:off x="19075779" y="21451290"/>
              <a:ext cx="3033610" cy="3215485"/>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2200"/>
                <a:t>Sample processing</a:t>
              </a:r>
              <a:endParaRPr lang="en-GB" sz="2200"/>
            </a:p>
            <a:p>
              <a:pPr marL="285750" lvl="0" indent="-285750">
                <a:buFont typeface="Arial" panose="020B0604020202020204" pitchFamily="34" charset="0"/>
                <a:buChar char="•"/>
              </a:pPr>
              <a:r>
                <a:rPr lang="en-US" sz="2200"/>
                <a:t>Isolation of staphylococci on mannitol salt agar</a:t>
              </a:r>
              <a:endParaRPr lang="en-GB" sz="2200"/>
            </a:p>
            <a:p>
              <a:pPr marL="285750" lvl="0" indent="-285750">
                <a:buFont typeface="Arial" panose="020B0604020202020204" pitchFamily="34" charset="0"/>
                <a:buChar char="•"/>
              </a:pPr>
              <a:r>
                <a:rPr lang="en-US" sz="2200"/>
                <a:t>Purification of isolates on TSA</a:t>
              </a:r>
              <a:endParaRPr lang="en-GB" sz="2200"/>
            </a:p>
            <a:p>
              <a:pPr marL="285750" lvl="0" indent="-285750">
                <a:buFont typeface="Arial" panose="020B0604020202020204" pitchFamily="34" charset="0"/>
                <a:buChar char="•"/>
              </a:pPr>
              <a:r>
                <a:rPr lang="en-US" sz="2200"/>
                <a:t>Maintenance of cultures at 4 ⁰C</a:t>
              </a:r>
              <a:endParaRPr lang="en-GB" sz="2200"/>
            </a:p>
            <a:p>
              <a:pPr algn="ctr"/>
              <a:endParaRPr lang="en-GB"/>
            </a:p>
          </p:txBody>
        </p:sp>
        <p:sp>
          <p:nvSpPr>
            <p:cNvPr id="40" name="Rectangle: Rounded Corners 39">
              <a:extLst>
                <a:ext uri="{FF2B5EF4-FFF2-40B4-BE49-F238E27FC236}">
                  <a16:creationId xmlns:a16="http://schemas.microsoft.com/office/drawing/2014/main" id="{A3690123-BD44-6CB0-EEF7-99612E290755}"/>
                </a:ext>
              </a:extLst>
            </p:cNvPr>
            <p:cNvSpPr/>
            <p:nvPr/>
          </p:nvSpPr>
          <p:spPr>
            <a:xfrm>
              <a:off x="14142840" y="21536392"/>
              <a:ext cx="3789938" cy="1577444"/>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US" sz="2200"/>
            </a:p>
            <a:p>
              <a:pPr marL="285750" indent="-285750">
                <a:buFont typeface="Arial" panose="020B0604020202020204" pitchFamily="34" charset="0"/>
                <a:buChar char="•"/>
              </a:pPr>
              <a:r>
                <a:rPr lang="en-US" sz="2200"/>
                <a:t>Sample collection </a:t>
              </a:r>
            </a:p>
            <a:p>
              <a:pPr marL="285750" indent="-285750">
                <a:buFont typeface="Arial" panose="020B0604020202020204" pitchFamily="34" charset="0"/>
                <a:buChar char="•"/>
              </a:pPr>
              <a:r>
                <a:rPr lang="en-US" sz="2200"/>
                <a:t>Fomites- door handles and laboratory and toilet sinks were swab sampled</a:t>
              </a:r>
            </a:p>
            <a:p>
              <a:pPr algn="ctr"/>
              <a:endParaRPr lang="en-GB"/>
            </a:p>
          </p:txBody>
        </p:sp>
        <p:sp>
          <p:nvSpPr>
            <p:cNvPr id="41" name="Rectangle: Rounded Corners 40">
              <a:extLst>
                <a:ext uri="{FF2B5EF4-FFF2-40B4-BE49-F238E27FC236}">
                  <a16:creationId xmlns:a16="http://schemas.microsoft.com/office/drawing/2014/main" id="{E7E76837-3180-2E8D-644C-8537FC003C9C}"/>
                </a:ext>
              </a:extLst>
            </p:cNvPr>
            <p:cNvSpPr/>
            <p:nvPr/>
          </p:nvSpPr>
          <p:spPr>
            <a:xfrm>
              <a:off x="19117342" y="24845839"/>
              <a:ext cx="3008070" cy="2278887"/>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t>Antimicrobial susceptibility profile of the presumptive </a:t>
              </a:r>
              <a:r>
                <a:rPr lang="en-US" sz="2200" i="1"/>
                <a:t>S. </a:t>
              </a:r>
              <a:r>
                <a:rPr lang="en-US" sz="2200" i="1" err="1"/>
                <a:t>aurues</a:t>
              </a:r>
              <a:r>
                <a:rPr lang="en-US" sz="2200" i="1"/>
                <a:t> </a:t>
              </a:r>
              <a:r>
                <a:rPr lang="en-US" sz="2200"/>
                <a:t>isolates </a:t>
              </a:r>
            </a:p>
            <a:p>
              <a:pPr marL="285750" indent="-285750">
                <a:buFont typeface="Arial" panose="020B0604020202020204" pitchFamily="34" charset="0"/>
                <a:buChar char="•"/>
              </a:pPr>
              <a:r>
                <a:rPr lang="en-US" sz="2200"/>
                <a:t>Disk diffusion method based on EUCAST (2024)</a:t>
              </a:r>
              <a:endParaRPr lang="en-GB" sz="2200"/>
            </a:p>
          </p:txBody>
        </p:sp>
        <p:sp>
          <p:nvSpPr>
            <p:cNvPr id="42" name="Rectangle: Rounded Corners 41">
              <a:extLst>
                <a:ext uri="{FF2B5EF4-FFF2-40B4-BE49-F238E27FC236}">
                  <a16:creationId xmlns:a16="http://schemas.microsoft.com/office/drawing/2014/main" id="{04163FBA-E996-B0D1-C016-6D46B1A3D016}"/>
                </a:ext>
              </a:extLst>
            </p:cNvPr>
            <p:cNvSpPr/>
            <p:nvPr/>
          </p:nvSpPr>
          <p:spPr>
            <a:xfrm>
              <a:off x="14157620" y="26729871"/>
              <a:ext cx="3754377" cy="1237067"/>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t>Selection of the potential bacterial isolates for further analysis</a:t>
              </a:r>
            </a:p>
            <a:p>
              <a:pPr algn="ctr"/>
              <a:endParaRPr lang="en-GB"/>
            </a:p>
          </p:txBody>
        </p:sp>
        <p:sp>
          <p:nvSpPr>
            <p:cNvPr id="47" name="Rectangle: Rounded Corners 46">
              <a:extLst>
                <a:ext uri="{FF2B5EF4-FFF2-40B4-BE49-F238E27FC236}">
                  <a16:creationId xmlns:a16="http://schemas.microsoft.com/office/drawing/2014/main" id="{DB82512E-DAE6-25BC-5183-70719A252FB6}"/>
                </a:ext>
              </a:extLst>
            </p:cNvPr>
            <p:cNvSpPr/>
            <p:nvPr/>
          </p:nvSpPr>
          <p:spPr>
            <a:xfrm>
              <a:off x="19200468" y="27249417"/>
              <a:ext cx="2948731" cy="3470564"/>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a:t>PCR based molecular identification of the selected isolates by 16s rRNA gene partial sequencing involving automated Sanger sequencer</a:t>
              </a:r>
            </a:p>
          </p:txBody>
        </p:sp>
        <p:sp>
          <p:nvSpPr>
            <p:cNvPr id="49" name="Rectangle: Rounded Corners 48">
              <a:extLst>
                <a:ext uri="{FF2B5EF4-FFF2-40B4-BE49-F238E27FC236}">
                  <a16:creationId xmlns:a16="http://schemas.microsoft.com/office/drawing/2014/main" id="{391954FC-D93B-0951-8F42-C934C17DC0C9}"/>
                </a:ext>
              </a:extLst>
            </p:cNvPr>
            <p:cNvSpPr/>
            <p:nvPr/>
          </p:nvSpPr>
          <p:spPr>
            <a:xfrm>
              <a:off x="14150487" y="29283878"/>
              <a:ext cx="3773224" cy="1303061"/>
            </a:xfrm>
            <a:prstGeom prst="roundRect">
              <a:avLst/>
            </a:prstGeom>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sz="2200"/>
                <a:t>Bioinformatic analysis using </a:t>
              </a:r>
              <a:r>
                <a:rPr lang="en-US" sz="2200" err="1"/>
                <a:t>ncbi</a:t>
              </a:r>
              <a:r>
                <a:rPr lang="en-US" sz="2200"/>
                <a:t> blast for identification of selected bacteria isolates</a:t>
              </a:r>
            </a:p>
            <a:p>
              <a:pPr algn="ctr"/>
              <a:endParaRPr lang="en-GB"/>
            </a:p>
          </p:txBody>
        </p:sp>
      </p:grpSp>
      <p:pic>
        <p:nvPicPr>
          <p:cNvPr id="68" name="Picture 67">
            <a:extLst>
              <a:ext uri="{FF2B5EF4-FFF2-40B4-BE49-F238E27FC236}">
                <a16:creationId xmlns:a16="http://schemas.microsoft.com/office/drawing/2014/main" id="{4999436E-4275-1BF7-8ADE-BF5E5506AF0C}"/>
              </a:ext>
            </a:extLst>
          </p:cNvPr>
          <p:cNvPicPr>
            <a:picLocks noChangeAspect="1"/>
          </p:cNvPicPr>
          <p:nvPr/>
        </p:nvPicPr>
        <p:blipFill rotWithShape="1">
          <a:blip r:embed="rId6"/>
          <a:srcRect r="48299" b="37444"/>
          <a:stretch/>
        </p:blipFill>
        <p:spPr>
          <a:xfrm>
            <a:off x="12296181" y="4272385"/>
            <a:ext cx="2936385" cy="2373642"/>
          </a:xfrm>
          <a:prstGeom prst="rect">
            <a:avLst/>
          </a:prstGeom>
        </p:spPr>
      </p:pic>
      <p:pic>
        <p:nvPicPr>
          <p:cNvPr id="70" name="Picture 69">
            <a:extLst>
              <a:ext uri="{FF2B5EF4-FFF2-40B4-BE49-F238E27FC236}">
                <a16:creationId xmlns:a16="http://schemas.microsoft.com/office/drawing/2014/main" id="{42DF64CE-6DB5-5B53-B6B2-AF02889D0E68}"/>
              </a:ext>
            </a:extLst>
          </p:cNvPr>
          <p:cNvPicPr>
            <a:picLocks noChangeAspect="1"/>
          </p:cNvPicPr>
          <p:nvPr/>
        </p:nvPicPr>
        <p:blipFill rotWithShape="1">
          <a:blip r:embed="rId7"/>
          <a:srcRect l="31654" r="30699"/>
          <a:stretch/>
        </p:blipFill>
        <p:spPr>
          <a:xfrm>
            <a:off x="13385571" y="8663649"/>
            <a:ext cx="2484082" cy="1663252"/>
          </a:xfrm>
          <a:prstGeom prst="rect">
            <a:avLst/>
          </a:prstGeom>
        </p:spPr>
      </p:pic>
      <p:pic>
        <p:nvPicPr>
          <p:cNvPr id="72" name="Picture 71">
            <a:extLst>
              <a:ext uri="{FF2B5EF4-FFF2-40B4-BE49-F238E27FC236}">
                <a16:creationId xmlns:a16="http://schemas.microsoft.com/office/drawing/2014/main" id="{19803186-0815-B690-0EDB-66EEB82564D4}"/>
              </a:ext>
            </a:extLst>
          </p:cNvPr>
          <p:cNvPicPr>
            <a:picLocks noChangeAspect="1"/>
          </p:cNvPicPr>
          <p:nvPr/>
        </p:nvPicPr>
        <p:blipFill rotWithShape="1">
          <a:blip r:embed="rId8"/>
          <a:srcRect t="52887" r="58543"/>
          <a:stretch/>
        </p:blipFill>
        <p:spPr>
          <a:xfrm>
            <a:off x="10496458" y="8692669"/>
            <a:ext cx="2517016" cy="1650380"/>
          </a:xfrm>
          <a:prstGeom prst="rect">
            <a:avLst/>
          </a:prstGeom>
        </p:spPr>
      </p:pic>
      <p:grpSp>
        <p:nvGrpSpPr>
          <p:cNvPr id="83" name="Group 82">
            <a:extLst>
              <a:ext uri="{FF2B5EF4-FFF2-40B4-BE49-F238E27FC236}">
                <a16:creationId xmlns:a16="http://schemas.microsoft.com/office/drawing/2014/main" id="{2BCBE9C8-CD4B-206B-E32F-0E429B85EF9A}"/>
              </a:ext>
            </a:extLst>
          </p:cNvPr>
          <p:cNvGrpSpPr/>
          <p:nvPr/>
        </p:nvGrpSpPr>
        <p:grpSpPr>
          <a:xfrm>
            <a:off x="8389855" y="15243385"/>
            <a:ext cx="3648173" cy="2592128"/>
            <a:chOff x="8426826" y="23500192"/>
            <a:chExt cx="6607484" cy="3011686"/>
          </a:xfrm>
        </p:grpSpPr>
        <p:pic>
          <p:nvPicPr>
            <p:cNvPr id="77" name="Picture 76">
              <a:extLst>
                <a:ext uri="{FF2B5EF4-FFF2-40B4-BE49-F238E27FC236}">
                  <a16:creationId xmlns:a16="http://schemas.microsoft.com/office/drawing/2014/main" id="{5AAE351F-7E00-3685-1BF1-8346D896B531}"/>
                </a:ext>
              </a:extLst>
            </p:cNvPr>
            <p:cNvPicPr>
              <a:picLocks noChangeAspect="1"/>
            </p:cNvPicPr>
            <p:nvPr/>
          </p:nvPicPr>
          <p:blipFill>
            <a:blip r:embed="rId9"/>
            <a:stretch>
              <a:fillRect/>
            </a:stretch>
          </p:blipFill>
          <p:spPr>
            <a:xfrm>
              <a:off x="8444432" y="23500192"/>
              <a:ext cx="2609314" cy="1444877"/>
            </a:xfrm>
            <a:prstGeom prst="rect">
              <a:avLst/>
            </a:prstGeom>
          </p:spPr>
        </p:pic>
        <p:pic>
          <p:nvPicPr>
            <p:cNvPr id="78" name="Picture 77">
              <a:extLst>
                <a:ext uri="{FF2B5EF4-FFF2-40B4-BE49-F238E27FC236}">
                  <a16:creationId xmlns:a16="http://schemas.microsoft.com/office/drawing/2014/main" id="{6846C2CD-27D4-B88C-0C54-DB681E320CF0}"/>
                </a:ext>
              </a:extLst>
            </p:cNvPr>
            <p:cNvPicPr>
              <a:picLocks noChangeAspect="1"/>
            </p:cNvPicPr>
            <p:nvPr/>
          </p:nvPicPr>
          <p:blipFill>
            <a:blip r:embed="rId10"/>
            <a:stretch>
              <a:fillRect/>
            </a:stretch>
          </p:blipFill>
          <p:spPr>
            <a:xfrm>
              <a:off x="11045060" y="23525131"/>
              <a:ext cx="1329043" cy="1419937"/>
            </a:xfrm>
            <a:prstGeom prst="rect">
              <a:avLst/>
            </a:prstGeom>
          </p:spPr>
        </p:pic>
        <p:pic>
          <p:nvPicPr>
            <p:cNvPr id="79" name="Picture 78">
              <a:extLst>
                <a:ext uri="{FF2B5EF4-FFF2-40B4-BE49-F238E27FC236}">
                  <a16:creationId xmlns:a16="http://schemas.microsoft.com/office/drawing/2014/main" id="{D23705A6-14C4-F8BB-E2B8-1F067B192A8A}"/>
                </a:ext>
              </a:extLst>
            </p:cNvPr>
            <p:cNvPicPr>
              <a:picLocks noChangeAspect="1"/>
            </p:cNvPicPr>
            <p:nvPr/>
          </p:nvPicPr>
          <p:blipFill>
            <a:blip r:embed="rId11"/>
            <a:stretch>
              <a:fillRect/>
            </a:stretch>
          </p:blipFill>
          <p:spPr>
            <a:xfrm>
              <a:off x="12365416" y="23525133"/>
              <a:ext cx="2668894" cy="1419936"/>
            </a:xfrm>
            <a:prstGeom prst="rect">
              <a:avLst/>
            </a:prstGeom>
          </p:spPr>
        </p:pic>
        <p:pic>
          <p:nvPicPr>
            <p:cNvPr id="80" name="Picture 79">
              <a:extLst>
                <a:ext uri="{FF2B5EF4-FFF2-40B4-BE49-F238E27FC236}">
                  <a16:creationId xmlns:a16="http://schemas.microsoft.com/office/drawing/2014/main" id="{E64E4F4B-BBF3-3304-6A5F-EB06C7F07A03}"/>
                </a:ext>
              </a:extLst>
            </p:cNvPr>
            <p:cNvPicPr>
              <a:picLocks noChangeAspect="1"/>
            </p:cNvPicPr>
            <p:nvPr/>
          </p:nvPicPr>
          <p:blipFill>
            <a:blip r:embed="rId12"/>
            <a:stretch>
              <a:fillRect/>
            </a:stretch>
          </p:blipFill>
          <p:spPr>
            <a:xfrm>
              <a:off x="8426826" y="24945069"/>
              <a:ext cx="1786283" cy="1566809"/>
            </a:xfrm>
            <a:prstGeom prst="rect">
              <a:avLst/>
            </a:prstGeom>
          </p:spPr>
        </p:pic>
        <p:pic>
          <p:nvPicPr>
            <p:cNvPr id="81" name="Picture 80">
              <a:extLst>
                <a:ext uri="{FF2B5EF4-FFF2-40B4-BE49-F238E27FC236}">
                  <a16:creationId xmlns:a16="http://schemas.microsoft.com/office/drawing/2014/main" id="{E51FE5C2-BE5A-13E4-2F4D-8E30D8DCB613}"/>
                </a:ext>
              </a:extLst>
            </p:cNvPr>
            <p:cNvPicPr>
              <a:picLocks noChangeAspect="1"/>
            </p:cNvPicPr>
            <p:nvPr/>
          </p:nvPicPr>
          <p:blipFill>
            <a:blip r:embed="rId13"/>
            <a:stretch>
              <a:fillRect/>
            </a:stretch>
          </p:blipFill>
          <p:spPr>
            <a:xfrm>
              <a:off x="10213109" y="24945069"/>
              <a:ext cx="2871465" cy="1566808"/>
            </a:xfrm>
            <a:prstGeom prst="rect">
              <a:avLst/>
            </a:prstGeom>
          </p:spPr>
        </p:pic>
        <p:pic>
          <p:nvPicPr>
            <p:cNvPr id="82" name="Picture 81">
              <a:extLst>
                <a:ext uri="{FF2B5EF4-FFF2-40B4-BE49-F238E27FC236}">
                  <a16:creationId xmlns:a16="http://schemas.microsoft.com/office/drawing/2014/main" id="{6458C61E-B61E-C6FC-14C7-9221F409D333}"/>
                </a:ext>
              </a:extLst>
            </p:cNvPr>
            <p:cNvPicPr>
              <a:picLocks noChangeAspect="1"/>
            </p:cNvPicPr>
            <p:nvPr/>
          </p:nvPicPr>
          <p:blipFill>
            <a:blip r:embed="rId14"/>
            <a:stretch>
              <a:fillRect/>
            </a:stretch>
          </p:blipFill>
          <p:spPr>
            <a:xfrm>
              <a:off x="13070618" y="24945069"/>
              <a:ext cx="1493649" cy="1566808"/>
            </a:xfrm>
            <a:prstGeom prst="rect">
              <a:avLst/>
            </a:prstGeom>
          </p:spPr>
        </p:pic>
      </p:grpSp>
      <p:pic>
        <p:nvPicPr>
          <p:cNvPr id="5" name="Picture 4">
            <a:extLst>
              <a:ext uri="{FF2B5EF4-FFF2-40B4-BE49-F238E27FC236}">
                <a16:creationId xmlns:a16="http://schemas.microsoft.com/office/drawing/2014/main" id="{955B07E0-6035-663C-32FB-ADDC97E857CE}"/>
              </a:ext>
            </a:extLst>
          </p:cNvPr>
          <p:cNvPicPr>
            <a:picLocks noChangeAspect="1"/>
          </p:cNvPicPr>
          <p:nvPr/>
        </p:nvPicPr>
        <p:blipFill rotWithShape="1">
          <a:blip r:embed="rId15"/>
          <a:srcRect b="63605"/>
          <a:stretch/>
        </p:blipFill>
        <p:spPr>
          <a:xfrm>
            <a:off x="8563666" y="21195803"/>
            <a:ext cx="7373020" cy="2288312"/>
          </a:xfrm>
          <a:prstGeom prst="rect">
            <a:avLst/>
          </a:prstGeom>
          <a:ln>
            <a:solidFill>
              <a:schemeClr val="tx1"/>
            </a:solidFill>
          </a:ln>
        </p:spPr>
      </p:pic>
      <p:pic>
        <p:nvPicPr>
          <p:cNvPr id="7" name="Picture 6">
            <a:extLst>
              <a:ext uri="{FF2B5EF4-FFF2-40B4-BE49-F238E27FC236}">
                <a16:creationId xmlns:a16="http://schemas.microsoft.com/office/drawing/2014/main" id="{2A60A841-A5C8-1FEF-D6B0-100C00A47ACB}"/>
              </a:ext>
            </a:extLst>
          </p:cNvPr>
          <p:cNvPicPr>
            <a:picLocks noChangeAspect="1"/>
          </p:cNvPicPr>
          <p:nvPr/>
        </p:nvPicPr>
        <p:blipFill rotWithShape="1">
          <a:blip r:embed="rId16"/>
          <a:srcRect t="4412" r="34872" b="59676"/>
          <a:stretch/>
        </p:blipFill>
        <p:spPr>
          <a:xfrm>
            <a:off x="8578661" y="27569660"/>
            <a:ext cx="7372538" cy="2518454"/>
          </a:xfrm>
          <a:prstGeom prst="rect">
            <a:avLst/>
          </a:prstGeom>
          <a:ln>
            <a:solidFill>
              <a:schemeClr val="tx1"/>
            </a:solidFill>
          </a:ln>
        </p:spPr>
      </p:pic>
      <p:sp>
        <p:nvSpPr>
          <p:cNvPr id="15" name="TextBox 14">
            <a:extLst>
              <a:ext uri="{FF2B5EF4-FFF2-40B4-BE49-F238E27FC236}">
                <a16:creationId xmlns:a16="http://schemas.microsoft.com/office/drawing/2014/main" id="{2AA68259-DE14-E54C-22D0-7A3B2708814E}"/>
              </a:ext>
            </a:extLst>
          </p:cNvPr>
          <p:cNvSpPr txBox="1"/>
          <p:nvPr/>
        </p:nvSpPr>
        <p:spPr>
          <a:xfrm>
            <a:off x="8423323" y="6632649"/>
            <a:ext cx="2457480" cy="1200329"/>
          </a:xfrm>
          <a:prstGeom prst="rect">
            <a:avLst/>
          </a:prstGeom>
          <a:noFill/>
        </p:spPr>
        <p:txBody>
          <a:bodyPr wrap="square" lIns="91440" tIns="45720" rIns="91440" bIns="45720" rtlCol="0" anchor="t">
            <a:spAutoFit/>
          </a:bodyPr>
          <a:lstStyle/>
          <a:p>
            <a:r>
              <a:rPr lang="en-GB" b="1"/>
              <a:t>Fig. 1 Presumptive  </a:t>
            </a:r>
            <a:r>
              <a:rPr lang="en-GB" b="1" i="1"/>
              <a:t>S. aureus  </a:t>
            </a:r>
            <a:r>
              <a:rPr lang="en-GB" b="1"/>
              <a:t>(yellow) growing on  mannitol salt agar</a:t>
            </a:r>
          </a:p>
        </p:txBody>
      </p:sp>
      <p:sp>
        <p:nvSpPr>
          <p:cNvPr id="23" name="TextBox 22">
            <a:extLst>
              <a:ext uri="{FF2B5EF4-FFF2-40B4-BE49-F238E27FC236}">
                <a16:creationId xmlns:a16="http://schemas.microsoft.com/office/drawing/2014/main" id="{077E750D-D3DF-F853-664E-CCC4129E31FC}"/>
              </a:ext>
            </a:extLst>
          </p:cNvPr>
          <p:cNvSpPr txBox="1"/>
          <p:nvPr/>
        </p:nvSpPr>
        <p:spPr>
          <a:xfrm>
            <a:off x="8762406" y="23482419"/>
            <a:ext cx="7203308" cy="369332"/>
          </a:xfrm>
          <a:prstGeom prst="rect">
            <a:avLst/>
          </a:prstGeom>
          <a:noFill/>
        </p:spPr>
        <p:txBody>
          <a:bodyPr wrap="square" rtlCol="0">
            <a:spAutoFit/>
          </a:bodyPr>
          <a:lstStyle/>
          <a:p>
            <a:r>
              <a:rPr lang="en-GB" b="1"/>
              <a:t>Isolate 9 sequences showed that it was </a:t>
            </a:r>
            <a:r>
              <a:rPr lang="en-GB" b="1" i="1"/>
              <a:t>Staphylococcus </a:t>
            </a:r>
            <a:r>
              <a:rPr lang="en-GB" b="1" i="1" err="1"/>
              <a:t>haemolyticus</a:t>
            </a:r>
            <a:endParaRPr lang="en-GB" b="1" i="1"/>
          </a:p>
        </p:txBody>
      </p:sp>
      <p:sp>
        <p:nvSpPr>
          <p:cNvPr id="24" name="TextBox 23">
            <a:extLst>
              <a:ext uri="{FF2B5EF4-FFF2-40B4-BE49-F238E27FC236}">
                <a16:creationId xmlns:a16="http://schemas.microsoft.com/office/drawing/2014/main" id="{DAE3FD84-FC58-BC14-9E92-3DFB26F68AB8}"/>
              </a:ext>
            </a:extLst>
          </p:cNvPr>
          <p:cNvSpPr txBox="1"/>
          <p:nvPr/>
        </p:nvSpPr>
        <p:spPr>
          <a:xfrm>
            <a:off x="9098737" y="30147882"/>
            <a:ext cx="6475092" cy="369332"/>
          </a:xfrm>
          <a:prstGeom prst="rect">
            <a:avLst/>
          </a:prstGeom>
          <a:noFill/>
        </p:spPr>
        <p:txBody>
          <a:bodyPr wrap="square" rtlCol="0">
            <a:spAutoFit/>
          </a:bodyPr>
          <a:lstStyle/>
          <a:p>
            <a:r>
              <a:rPr lang="en-GB" b="1"/>
              <a:t>Isolate 15 sequences shown that it was </a:t>
            </a:r>
            <a:r>
              <a:rPr lang="en-GB" b="1" i="1"/>
              <a:t>Staphylococcus </a:t>
            </a:r>
            <a:r>
              <a:rPr lang="en-GB" b="1" i="1" err="1"/>
              <a:t>equorum</a:t>
            </a:r>
            <a:endParaRPr lang="en-GB" b="1" i="1"/>
          </a:p>
        </p:txBody>
      </p:sp>
      <p:sp>
        <p:nvSpPr>
          <p:cNvPr id="10" name="Arrow: Left 9">
            <a:extLst>
              <a:ext uri="{FF2B5EF4-FFF2-40B4-BE49-F238E27FC236}">
                <a16:creationId xmlns:a16="http://schemas.microsoft.com/office/drawing/2014/main" id="{1BC314FD-CF0F-8B31-AAC6-29C2672EF717}"/>
              </a:ext>
            </a:extLst>
          </p:cNvPr>
          <p:cNvSpPr/>
          <p:nvPr/>
        </p:nvSpPr>
        <p:spPr>
          <a:xfrm rot="11354690">
            <a:off x="3746875" y="22475613"/>
            <a:ext cx="1800000" cy="18000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Left 16">
            <a:extLst>
              <a:ext uri="{FF2B5EF4-FFF2-40B4-BE49-F238E27FC236}">
                <a16:creationId xmlns:a16="http://schemas.microsoft.com/office/drawing/2014/main" id="{ED27CC8D-C610-5A8A-569E-62B6FE6D634E}"/>
              </a:ext>
            </a:extLst>
          </p:cNvPr>
          <p:cNvSpPr/>
          <p:nvPr/>
        </p:nvSpPr>
        <p:spPr>
          <a:xfrm rot="20513833">
            <a:off x="3693781" y="24259165"/>
            <a:ext cx="1764000" cy="18000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rrow: Left 24">
            <a:extLst>
              <a:ext uri="{FF2B5EF4-FFF2-40B4-BE49-F238E27FC236}">
                <a16:creationId xmlns:a16="http://schemas.microsoft.com/office/drawing/2014/main" id="{FB014A32-0714-D486-92AA-DFF12E062BB2}"/>
              </a:ext>
            </a:extLst>
          </p:cNvPr>
          <p:cNvSpPr/>
          <p:nvPr/>
        </p:nvSpPr>
        <p:spPr>
          <a:xfrm rot="11798907">
            <a:off x="3857325" y="25647878"/>
            <a:ext cx="1404000" cy="18000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rrow: Left 25">
            <a:extLst>
              <a:ext uri="{FF2B5EF4-FFF2-40B4-BE49-F238E27FC236}">
                <a16:creationId xmlns:a16="http://schemas.microsoft.com/office/drawing/2014/main" id="{1983DAB1-726F-6C1E-699C-21B830CA468D}"/>
              </a:ext>
            </a:extLst>
          </p:cNvPr>
          <p:cNvSpPr/>
          <p:nvPr/>
        </p:nvSpPr>
        <p:spPr>
          <a:xfrm rot="20233268">
            <a:off x="3765822" y="26854308"/>
            <a:ext cx="1476000" cy="18000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rrow: Left 26">
            <a:extLst>
              <a:ext uri="{FF2B5EF4-FFF2-40B4-BE49-F238E27FC236}">
                <a16:creationId xmlns:a16="http://schemas.microsoft.com/office/drawing/2014/main" id="{DE220D9E-9720-C335-1A03-5F4FEE0078C0}"/>
              </a:ext>
            </a:extLst>
          </p:cNvPr>
          <p:cNvSpPr/>
          <p:nvPr/>
        </p:nvSpPr>
        <p:spPr>
          <a:xfrm rot="11798907">
            <a:off x="3727764" y="28024240"/>
            <a:ext cx="1692000" cy="18000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rrow: Left 27">
            <a:extLst>
              <a:ext uri="{FF2B5EF4-FFF2-40B4-BE49-F238E27FC236}">
                <a16:creationId xmlns:a16="http://schemas.microsoft.com/office/drawing/2014/main" id="{54EF4759-125C-4976-18B0-7A68924F281E}"/>
              </a:ext>
            </a:extLst>
          </p:cNvPr>
          <p:cNvSpPr/>
          <p:nvPr/>
        </p:nvSpPr>
        <p:spPr>
          <a:xfrm rot="19615534">
            <a:off x="3780276" y="29634680"/>
            <a:ext cx="1728000" cy="180000"/>
          </a:xfrm>
          <a:prstGeom prst="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DF9800B0-BEEA-5936-FA08-9C5613376420}"/>
              </a:ext>
            </a:extLst>
          </p:cNvPr>
          <p:cNvSpPr txBox="1"/>
          <p:nvPr/>
        </p:nvSpPr>
        <p:spPr>
          <a:xfrm>
            <a:off x="12273527" y="6656516"/>
            <a:ext cx="2908415" cy="646331"/>
          </a:xfrm>
          <a:prstGeom prst="rect">
            <a:avLst/>
          </a:prstGeom>
          <a:noFill/>
        </p:spPr>
        <p:txBody>
          <a:bodyPr wrap="square" rtlCol="0">
            <a:spAutoFit/>
          </a:bodyPr>
          <a:lstStyle/>
          <a:p>
            <a:r>
              <a:rPr lang="en-GB" b="1"/>
              <a:t>Fig. 2 A few purified yellow isolates on TSA</a:t>
            </a:r>
          </a:p>
        </p:txBody>
      </p:sp>
      <p:sp>
        <p:nvSpPr>
          <p:cNvPr id="30" name="TextBox 29">
            <a:extLst>
              <a:ext uri="{FF2B5EF4-FFF2-40B4-BE49-F238E27FC236}">
                <a16:creationId xmlns:a16="http://schemas.microsoft.com/office/drawing/2014/main" id="{B80E4AF5-D9C4-F1ED-DBB6-E54493F6B57D}"/>
              </a:ext>
            </a:extLst>
          </p:cNvPr>
          <p:cNvSpPr txBox="1"/>
          <p:nvPr/>
        </p:nvSpPr>
        <p:spPr>
          <a:xfrm>
            <a:off x="9705083" y="3591280"/>
            <a:ext cx="4817326" cy="400110"/>
          </a:xfrm>
          <a:prstGeom prst="rect">
            <a:avLst/>
          </a:prstGeom>
          <a:solidFill>
            <a:schemeClr val="accent6">
              <a:lumMod val="20000"/>
              <a:lumOff val="80000"/>
            </a:schemeClr>
          </a:solidFill>
        </p:spPr>
        <p:txBody>
          <a:bodyPr wrap="square" rtlCol="0">
            <a:spAutoFit/>
          </a:bodyPr>
          <a:lstStyle/>
          <a:p>
            <a:r>
              <a:rPr lang="en-GB" sz="2000" b="1"/>
              <a:t>Sample processing and selective isolation </a:t>
            </a:r>
          </a:p>
        </p:txBody>
      </p:sp>
      <p:sp>
        <p:nvSpPr>
          <p:cNvPr id="31" name="TextBox 30">
            <a:extLst>
              <a:ext uri="{FF2B5EF4-FFF2-40B4-BE49-F238E27FC236}">
                <a16:creationId xmlns:a16="http://schemas.microsoft.com/office/drawing/2014/main" id="{80A46742-B36A-704B-CC9C-A0D795465657}"/>
              </a:ext>
            </a:extLst>
          </p:cNvPr>
          <p:cNvSpPr txBox="1"/>
          <p:nvPr/>
        </p:nvSpPr>
        <p:spPr>
          <a:xfrm>
            <a:off x="10157685" y="7843805"/>
            <a:ext cx="3382536" cy="707886"/>
          </a:xfrm>
          <a:prstGeom prst="rect">
            <a:avLst/>
          </a:prstGeom>
          <a:solidFill>
            <a:schemeClr val="accent6">
              <a:lumMod val="20000"/>
              <a:lumOff val="80000"/>
            </a:schemeClr>
          </a:solidFill>
        </p:spPr>
        <p:txBody>
          <a:bodyPr wrap="square" rtlCol="0">
            <a:spAutoFit/>
          </a:bodyPr>
          <a:lstStyle/>
          <a:p>
            <a:pPr algn="ctr"/>
            <a:r>
              <a:rPr lang="en-GB" sz="2000" b="1"/>
              <a:t>Microscopic &amp; biochemical and chromogenic agar  tests</a:t>
            </a:r>
          </a:p>
        </p:txBody>
      </p:sp>
      <p:sp>
        <p:nvSpPr>
          <p:cNvPr id="32" name="TextBox 31">
            <a:extLst>
              <a:ext uri="{FF2B5EF4-FFF2-40B4-BE49-F238E27FC236}">
                <a16:creationId xmlns:a16="http://schemas.microsoft.com/office/drawing/2014/main" id="{F9BD557E-7F75-38FC-D85A-1E2219816377}"/>
              </a:ext>
            </a:extLst>
          </p:cNvPr>
          <p:cNvSpPr txBox="1"/>
          <p:nvPr/>
        </p:nvSpPr>
        <p:spPr>
          <a:xfrm>
            <a:off x="8299096" y="10440103"/>
            <a:ext cx="2183050" cy="1200329"/>
          </a:xfrm>
          <a:prstGeom prst="rect">
            <a:avLst/>
          </a:prstGeom>
          <a:noFill/>
        </p:spPr>
        <p:txBody>
          <a:bodyPr wrap="square" rtlCol="0">
            <a:spAutoFit/>
          </a:bodyPr>
          <a:lstStyle/>
          <a:p>
            <a:r>
              <a:rPr lang="en-GB" b="1"/>
              <a:t>Fig. 3 All the presumptive isolates were Gram positive cocci in clusters</a:t>
            </a:r>
          </a:p>
        </p:txBody>
      </p:sp>
      <p:sp>
        <p:nvSpPr>
          <p:cNvPr id="33" name="TextBox 32">
            <a:extLst>
              <a:ext uri="{FF2B5EF4-FFF2-40B4-BE49-F238E27FC236}">
                <a16:creationId xmlns:a16="http://schemas.microsoft.com/office/drawing/2014/main" id="{61A38665-8E80-B3F4-090E-26554E3E5AD4}"/>
              </a:ext>
            </a:extLst>
          </p:cNvPr>
          <p:cNvSpPr txBox="1"/>
          <p:nvPr/>
        </p:nvSpPr>
        <p:spPr>
          <a:xfrm>
            <a:off x="10559077" y="10391782"/>
            <a:ext cx="2510152" cy="1200329"/>
          </a:xfrm>
          <a:prstGeom prst="rect">
            <a:avLst/>
          </a:prstGeom>
          <a:noFill/>
        </p:spPr>
        <p:txBody>
          <a:bodyPr wrap="square" rtlCol="0">
            <a:spAutoFit/>
          </a:bodyPr>
          <a:lstStyle/>
          <a:p>
            <a:r>
              <a:rPr lang="en-GB" b="1"/>
              <a:t>Fig. 4 All the presumptive isolates were Catalase positive (arrow)</a:t>
            </a:r>
          </a:p>
        </p:txBody>
      </p:sp>
      <p:sp>
        <p:nvSpPr>
          <p:cNvPr id="34" name="Arrow: Down 33">
            <a:extLst>
              <a:ext uri="{FF2B5EF4-FFF2-40B4-BE49-F238E27FC236}">
                <a16:creationId xmlns:a16="http://schemas.microsoft.com/office/drawing/2014/main" id="{6BB7A676-CE24-3810-8D1C-1EDB0EB11027}"/>
              </a:ext>
            </a:extLst>
          </p:cNvPr>
          <p:cNvSpPr/>
          <p:nvPr/>
        </p:nvSpPr>
        <p:spPr>
          <a:xfrm>
            <a:off x="12188283" y="8920973"/>
            <a:ext cx="167268" cy="52410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A6F01951-33AE-8467-5B8C-C643A4E58BE6}"/>
              </a:ext>
            </a:extLst>
          </p:cNvPr>
          <p:cNvSpPr txBox="1"/>
          <p:nvPr/>
        </p:nvSpPr>
        <p:spPr>
          <a:xfrm>
            <a:off x="13414917" y="10310007"/>
            <a:ext cx="2653991" cy="1477328"/>
          </a:xfrm>
          <a:prstGeom prst="rect">
            <a:avLst/>
          </a:prstGeom>
          <a:noFill/>
        </p:spPr>
        <p:txBody>
          <a:bodyPr wrap="square" rtlCol="0">
            <a:spAutoFit/>
          </a:bodyPr>
          <a:lstStyle/>
          <a:p>
            <a:r>
              <a:rPr lang="en-GB" b="1"/>
              <a:t>Fig. 5 Only one isolate (no. 11) was coagulase positive (arrow) and rest all coagulase negative staphylococci</a:t>
            </a:r>
          </a:p>
        </p:txBody>
      </p:sp>
      <p:sp>
        <p:nvSpPr>
          <p:cNvPr id="37" name="Arrow: Down 36">
            <a:extLst>
              <a:ext uri="{FF2B5EF4-FFF2-40B4-BE49-F238E27FC236}">
                <a16:creationId xmlns:a16="http://schemas.microsoft.com/office/drawing/2014/main" id="{28FCDF65-D9A7-5268-62C5-5B3A687D0F5A}"/>
              </a:ext>
            </a:extLst>
          </p:cNvPr>
          <p:cNvSpPr/>
          <p:nvPr/>
        </p:nvSpPr>
        <p:spPr>
          <a:xfrm>
            <a:off x="13678830" y="8426602"/>
            <a:ext cx="167268" cy="52410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Down 37">
            <a:extLst>
              <a:ext uri="{FF2B5EF4-FFF2-40B4-BE49-F238E27FC236}">
                <a16:creationId xmlns:a16="http://schemas.microsoft.com/office/drawing/2014/main" id="{C7748332-6098-3341-DCD4-287162F127E4}"/>
              </a:ext>
            </a:extLst>
          </p:cNvPr>
          <p:cNvSpPr/>
          <p:nvPr/>
        </p:nvSpPr>
        <p:spPr>
          <a:xfrm rot="5087748">
            <a:off x="10355765" y="12953997"/>
            <a:ext cx="193288" cy="628188"/>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9269E7ED-2280-F201-B39B-13694DBB6A8E}"/>
              </a:ext>
            </a:extLst>
          </p:cNvPr>
          <p:cNvSpPr txBox="1"/>
          <p:nvPr/>
        </p:nvSpPr>
        <p:spPr>
          <a:xfrm>
            <a:off x="12261086" y="11834584"/>
            <a:ext cx="3094527" cy="2031325"/>
          </a:xfrm>
          <a:prstGeom prst="rect">
            <a:avLst/>
          </a:prstGeom>
          <a:noFill/>
        </p:spPr>
        <p:txBody>
          <a:bodyPr wrap="square" rtlCol="0">
            <a:spAutoFit/>
          </a:bodyPr>
          <a:lstStyle/>
          <a:p>
            <a:r>
              <a:rPr lang="en-GB" b="1"/>
              <a:t>Fig. 6 Only one isolate (no. 11, right) grew as a blue colour colony on Brilliance II chromogenic agar , indicating it to be MRSA. Rest all isolates (e.g. no. 9 on left) were methicillin sensitive.</a:t>
            </a:r>
          </a:p>
        </p:txBody>
      </p:sp>
      <p:sp>
        <p:nvSpPr>
          <p:cNvPr id="54" name="TextBox 53">
            <a:extLst>
              <a:ext uri="{FF2B5EF4-FFF2-40B4-BE49-F238E27FC236}">
                <a16:creationId xmlns:a16="http://schemas.microsoft.com/office/drawing/2014/main" id="{0966C5A6-D348-C286-A609-6C1F3E284301}"/>
              </a:ext>
            </a:extLst>
          </p:cNvPr>
          <p:cNvSpPr txBox="1"/>
          <p:nvPr/>
        </p:nvSpPr>
        <p:spPr>
          <a:xfrm>
            <a:off x="9395424" y="14026552"/>
            <a:ext cx="5672024" cy="1015663"/>
          </a:xfrm>
          <a:prstGeom prst="rect">
            <a:avLst/>
          </a:prstGeom>
          <a:solidFill>
            <a:schemeClr val="accent6">
              <a:lumMod val="20000"/>
              <a:lumOff val="80000"/>
            </a:schemeClr>
          </a:solidFill>
        </p:spPr>
        <p:txBody>
          <a:bodyPr wrap="square" rtlCol="0">
            <a:spAutoFit/>
          </a:bodyPr>
          <a:lstStyle/>
          <a:p>
            <a:pPr algn="ctr"/>
            <a:r>
              <a:rPr lang="en-GB" sz="2000" b="1"/>
              <a:t>Antibiotic susceptibility testing of the presumptive </a:t>
            </a:r>
            <a:r>
              <a:rPr lang="en-GB" sz="2000" b="1" i="1"/>
              <a:t>S. aureus </a:t>
            </a:r>
            <a:r>
              <a:rPr lang="en-GB" sz="2000" b="1"/>
              <a:t>isolates against a panel of antibiotics (EUCAST, 2024)</a:t>
            </a:r>
          </a:p>
        </p:txBody>
      </p:sp>
      <p:sp>
        <p:nvSpPr>
          <p:cNvPr id="58" name="TextBox 57">
            <a:extLst>
              <a:ext uri="{FF2B5EF4-FFF2-40B4-BE49-F238E27FC236}">
                <a16:creationId xmlns:a16="http://schemas.microsoft.com/office/drawing/2014/main" id="{EC767BED-E888-A6F3-41FB-F86BF2472E6E}"/>
              </a:ext>
            </a:extLst>
          </p:cNvPr>
          <p:cNvSpPr txBox="1"/>
          <p:nvPr/>
        </p:nvSpPr>
        <p:spPr>
          <a:xfrm>
            <a:off x="8698982" y="17922274"/>
            <a:ext cx="7376170" cy="923330"/>
          </a:xfrm>
          <a:prstGeom prst="rect">
            <a:avLst/>
          </a:prstGeom>
          <a:noFill/>
        </p:spPr>
        <p:txBody>
          <a:bodyPr wrap="square" rtlCol="0">
            <a:spAutoFit/>
          </a:bodyPr>
          <a:lstStyle/>
          <a:p>
            <a:r>
              <a:rPr lang="en-GB" b="1"/>
              <a:t>Fig. 7  &amp; Table 1 Zone of inhibition around the antibiotic discs on Mueller Hinton agar plates swabbed with the presumptive isolates; isolate nos. 9, 11 and 15</a:t>
            </a:r>
          </a:p>
        </p:txBody>
      </p:sp>
      <p:sp>
        <p:nvSpPr>
          <p:cNvPr id="62" name="TextBox 61">
            <a:extLst>
              <a:ext uri="{FF2B5EF4-FFF2-40B4-BE49-F238E27FC236}">
                <a16:creationId xmlns:a16="http://schemas.microsoft.com/office/drawing/2014/main" id="{12879ED2-6FC4-992D-DE5D-8D001E368FFF}"/>
              </a:ext>
            </a:extLst>
          </p:cNvPr>
          <p:cNvSpPr txBox="1"/>
          <p:nvPr/>
        </p:nvSpPr>
        <p:spPr>
          <a:xfrm>
            <a:off x="8361948" y="19231428"/>
            <a:ext cx="7472948" cy="1015663"/>
          </a:xfrm>
          <a:prstGeom prst="rect">
            <a:avLst/>
          </a:prstGeom>
          <a:solidFill>
            <a:schemeClr val="accent2">
              <a:lumMod val="20000"/>
              <a:lumOff val="80000"/>
            </a:schemeClr>
          </a:solidFill>
        </p:spPr>
        <p:txBody>
          <a:bodyPr wrap="square" rtlCol="0">
            <a:spAutoFit/>
          </a:bodyPr>
          <a:lstStyle/>
          <a:p>
            <a:pPr algn="ctr"/>
            <a:r>
              <a:rPr lang="en-GB" sz="2000" b="1"/>
              <a:t>Based on microscopic, biochemical, chromogenic high antibiotic resistance, 6 isolates-9, 10, 11, 12, 13, and 15 were selected for further study involving molecular identification of the isolates.</a:t>
            </a:r>
          </a:p>
        </p:txBody>
      </p:sp>
      <p:sp>
        <p:nvSpPr>
          <p:cNvPr id="63" name="TextBox 62">
            <a:extLst>
              <a:ext uri="{FF2B5EF4-FFF2-40B4-BE49-F238E27FC236}">
                <a16:creationId xmlns:a16="http://schemas.microsoft.com/office/drawing/2014/main" id="{54ABBE3F-999E-4650-C6D3-7C5EADAB76ED}"/>
              </a:ext>
            </a:extLst>
          </p:cNvPr>
          <p:cNvSpPr txBox="1"/>
          <p:nvPr/>
        </p:nvSpPr>
        <p:spPr>
          <a:xfrm>
            <a:off x="8912082" y="20393997"/>
            <a:ext cx="6485816" cy="707886"/>
          </a:xfrm>
          <a:prstGeom prst="rect">
            <a:avLst/>
          </a:prstGeom>
          <a:solidFill>
            <a:schemeClr val="accent6">
              <a:lumMod val="20000"/>
              <a:lumOff val="80000"/>
            </a:schemeClr>
          </a:solidFill>
        </p:spPr>
        <p:txBody>
          <a:bodyPr wrap="square" rtlCol="0">
            <a:spAutoFit/>
          </a:bodyPr>
          <a:lstStyle/>
          <a:p>
            <a:pPr algn="ctr"/>
            <a:r>
              <a:rPr lang="en-GB" sz="2000" b="1"/>
              <a:t>Molecular identification of  the selected isolates by 16s rRNA gene sequencing  and bioinformatic analysis</a:t>
            </a:r>
          </a:p>
        </p:txBody>
      </p:sp>
      <p:sp>
        <p:nvSpPr>
          <p:cNvPr id="65" name="TextBox 64">
            <a:extLst>
              <a:ext uri="{FF2B5EF4-FFF2-40B4-BE49-F238E27FC236}">
                <a16:creationId xmlns:a16="http://schemas.microsoft.com/office/drawing/2014/main" id="{199F80B2-88F8-8369-13B7-0C95B9EDD12E}"/>
              </a:ext>
            </a:extLst>
          </p:cNvPr>
          <p:cNvSpPr txBox="1"/>
          <p:nvPr/>
        </p:nvSpPr>
        <p:spPr>
          <a:xfrm>
            <a:off x="9025251" y="26972233"/>
            <a:ext cx="6563093" cy="369332"/>
          </a:xfrm>
          <a:prstGeom prst="rect">
            <a:avLst/>
          </a:prstGeom>
          <a:noFill/>
        </p:spPr>
        <p:txBody>
          <a:bodyPr wrap="square" rtlCol="0">
            <a:spAutoFit/>
          </a:bodyPr>
          <a:lstStyle/>
          <a:p>
            <a:r>
              <a:rPr lang="en-GB" b="1"/>
              <a:t>Isolate 11 sequences showed that it was </a:t>
            </a:r>
            <a:r>
              <a:rPr lang="en-GB" b="1" i="1"/>
              <a:t>Staphylococcus aureus</a:t>
            </a:r>
          </a:p>
        </p:txBody>
      </p:sp>
      <p:sp>
        <p:nvSpPr>
          <p:cNvPr id="85" name="TextBox 84">
            <a:extLst>
              <a:ext uri="{FF2B5EF4-FFF2-40B4-BE49-F238E27FC236}">
                <a16:creationId xmlns:a16="http://schemas.microsoft.com/office/drawing/2014/main" id="{4F9BBD9C-D47D-9CB3-0AB6-494DA365CB00}"/>
              </a:ext>
            </a:extLst>
          </p:cNvPr>
          <p:cNvSpPr txBox="1"/>
          <p:nvPr/>
        </p:nvSpPr>
        <p:spPr>
          <a:xfrm>
            <a:off x="16109724" y="21498911"/>
            <a:ext cx="5588000" cy="5632311"/>
          </a:xfrm>
          <a:prstGeom prst="rect">
            <a:avLst/>
          </a:prstGeom>
          <a:noFill/>
          <a:ln w="28575">
            <a:solidFill>
              <a:schemeClr val="tx1"/>
            </a:solidFill>
          </a:ln>
        </p:spPr>
        <p:txBody>
          <a:bodyPr wrap="square" rtlCol="0">
            <a:spAutoFit/>
          </a:bodyPr>
          <a:lstStyle/>
          <a:p>
            <a:r>
              <a:rPr lang="en-GB" sz="2400" b="1">
                <a:solidFill>
                  <a:srgbClr val="C00000"/>
                </a:solidFill>
                <a:latin typeface="Aptos Black" panose="020B0004020202020204" pitchFamily="34" charset="0"/>
              </a:rPr>
              <a:t>LITERATURE CITED:</a:t>
            </a:r>
          </a:p>
          <a:p>
            <a:pPr marL="171450" indent="-171450">
              <a:buFont typeface="Arial" panose="020B0604020202020204" pitchFamily="34" charset="0"/>
              <a:buChar char="•"/>
            </a:pPr>
            <a:r>
              <a:rPr lang="en-US" sz="1600">
                <a:effectLst/>
                <a:ea typeface="Calibri" panose="020F0502020204030204" pitchFamily="34" charset="0"/>
                <a:cs typeface="SimSun" panose="02010600030101010101" pitchFamily="2" charset="-122"/>
              </a:rPr>
              <a:t>EUCAST, 2024. EUCAST disc diffusion test methodology. Available at </a:t>
            </a:r>
            <a:r>
              <a:rPr lang="en-US" sz="1600" u="sng">
                <a:solidFill>
                  <a:srgbClr val="0000FF"/>
                </a:solidFill>
                <a:effectLst/>
                <a:ea typeface="Calibri" panose="020F0502020204030204" pitchFamily="34" charset="0"/>
                <a:cs typeface="SimSun" panose="02010600030101010101" pitchFamily="2" charset="-122"/>
                <a:hlinkClick r:id="rId17"/>
              </a:rPr>
              <a:t>https://www.eucast.org/ast_of_bacteria/disk_diffusion_methodology</a:t>
            </a:r>
            <a:r>
              <a:rPr lang="en-US" sz="1600">
                <a:effectLst/>
                <a:ea typeface="Calibri" panose="020F0502020204030204" pitchFamily="34" charset="0"/>
                <a:cs typeface="SimSun" panose="02010600030101010101" pitchFamily="2" charset="-122"/>
              </a:rPr>
              <a:t>. (Accessed on 27</a:t>
            </a:r>
            <a:r>
              <a:rPr lang="en-US" sz="1600" baseline="30000">
                <a:effectLst/>
                <a:ea typeface="Calibri" panose="020F0502020204030204" pitchFamily="34" charset="0"/>
                <a:cs typeface="SimSun" panose="02010600030101010101" pitchFamily="2" charset="-122"/>
              </a:rPr>
              <a:t>th</a:t>
            </a:r>
            <a:r>
              <a:rPr lang="en-US" sz="1600">
                <a:effectLst/>
                <a:ea typeface="Calibri" panose="020F0502020204030204" pitchFamily="34" charset="0"/>
                <a:cs typeface="SimSun" panose="02010600030101010101" pitchFamily="2" charset="-122"/>
              </a:rPr>
              <a:t> April, 2024).</a:t>
            </a:r>
            <a:endParaRPr lang="en-GB" sz="1600">
              <a:effectLst/>
              <a:ea typeface="Times New Roman" panose="02020603050405020304" pitchFamily="18" charset="0"/>
            </a:endParaRPr>
          </a:p>
          <a:p>
            <a:pPr marL="171450" indent="-171450">
              <a:buFont typeface="Arial" panose="020B0604020202020204" pitchFamily="34" charset="0"/>
              <a:buChar char="•"/>
            </a:pPr>
            <a:r>
              <a:rPr lang="en-GB" sz="1600" err="1">
                <a:solidFill>
                  <a:srgbClr val="222222"/>
                </a:solidFill>
              </a:rPr>
              <a:t>Jaradat</a:t>
            </a:r>
            <a:r>
              <a:rPr lang="en-GB" sz="1600">
                <a:solidFill>
                  <a:srgbClr val="222222"/>
                </a:solidFill>
              </a:rPr>
              <a:t>, Z.W., </a:t>
            </a:r>
            <a:r>
              <a:rPr lang="en-GB" sz="1600" err="1">
                <a:solidFill>
                  <a:srgbClr val="222222"/>
                </a:solidFill>
              </a:rPr>
              <a:t>Ababneh</a:t>
            </a:r>
            <a:r>
              <a:rPr lang="en-GB" sz="1600">
                <a:solidFill>
                  <a:srgbClr val="222222"/>
                </a:solidFill>
              </a:rPr>
              <a:t>, Q.O., </a:t>
            </a:r>
            <a:r>
              <a:rPr lang="en-GB" sz="1600" err="1">
                <a:solidFill>
                  <a:srgbClr val="222222"/>
                </a:solidFill>
              </a:rPr>
              <a:t>Sha’aban</a:t>
            </a:r>
            <a:r>
              <a:rPr lang="en-GB" sz="1600">
                <a:solidFill>
                  <a:srgbClr val="222222"/>
                </a:solidFill>
              </a:rPr>
              <a:t>, S.T., </a:t>
            </a:r>
            <a:r>
              <a:rPr lang="en-GB" sz="1600" err="1">
                <a:solidFill>
                  <a:srgbClr val="222222"/>
                </a:solidFill>
              </a:rPr>
              <a:t>Alkofahi</a:t>
            </a:r>
            <a:r>
              <a:rPr lang="en-GB" sz="1600">
                <a:solidFill>
                  <a:srgbClr val="222222"/>
                </a:solidFill>
              </a:rPr>
              <a:t>, A.A., </a:t>
            </a:r>
            <a:r>
              <a:rPr lang="en-GB" sz="1600" err="1">
                <a:solidFill>
                  <a:srgbClr val="222222"/>
                </a:solidFill>
              </a:rPr>
              <a:t>Assaleh</a:t>
            </a:r>
            <a:r>
              <a:rPr lang="en-GB" sz="1600">
                <a:solidFill>
                  <a:srgbClr val="222222"/>
                </a:solidFill>
              </a:rPr>
              <a:t>, D. and Al</a:t>
            </a:r>
            <a:r>
              <a:rPr lang="en-GB" sz="1600" b="1">
                <a:solidFill>
                  <a:srgbClr val="C00000"/>
                </a:solidFill>
              </a:rPr>
              <a:t> </a:t>
            </a:r>
            <a:r>
              <a:rPr lang="en-GB" sz="1600">
                <a:solidFill>
                  <a:srgbClr val="222222"/>
                </a:solidFill>
              </a:rPr>
              <a:t>Shara, A., 2020. Methicillin resistant Staphylococcus aureus and public fomites: a review. </a:t>
            </a:r>
            <a:r>
              <a:rPr lang="en-GB" sz="1600" i="1">
                <a:solidFill>
                  <a:srgbClr val="222222"/>
                </a:solidFill>
              </a:rPr>
              <a:t>Pathogens and Global Health</a:t>
            </a:r>
            <a:r>
              <a:rPr lang="en-GB" sz="1600">
                <a:solidFill>
                  <a:srgbClr val="222222"/>
                </a:solidFill>
              </a:rPr>
              <a:t>, </a:t>
            </a:r>
            <a:r>
              <a:rPr lang="en-GB" sz="1600" i="1">
                <a:solidFill>
                  <a:srgbClr val="222222"/>
                </a:solidFill>
              </a:rPr>
              <a:t>114</a:t>
            </a:r>
            <a:r>
              <a:rPr lang="en-GB" sz="1600">
                <a:solidFill>
                  <a:srgbClr val="222222"/>
                </a:solidFill>
              </a:rPr>
              <a:t>(8), pp.426-450.</a:t>
            </a:r>
          </a:p>
          <a:p>
            <a:pPr marL="171450" indent="-171450">
              <a:buFont typeface="Arial" panose="020B0604020202020204" pitchFamily="34" charset="0"/>
              <a:buChar char="•"/>
            </a:pPr>
            <a:r>
              <a:rPr lang="en-GB" sz="1600">
                <a:solidFill>
                  <a:srgbClr val="222222"/>
                </a:solidFill>
              </a:rPr>
              <a:t>Shittu, A.O., </a:t>
            </a:r>
            <a:r>
              <a:rPr lang="en-GB" sz="1600" err="1">
                <a:solidFill>
                  <a:srgbClr val="222222"/>
                </a:solidFill>
              </a:rPr>
              <a:t>Mellmann</a:t>
            </a:r>
            <a:r>
              <a:rPr lang="en-GB" sz="1600">
                <a:solidFill>
                  <a:srgbClr val="222222"/>
                </a:solidFill>
              </a:rPr>
              <a:t>, A. and Schaumburg, F., 2020. Molecular characterization of Staphylococcus aureus complex from fomites in Nigeria. </a:t>
            </a:r>
            <a:r>
              <a:rPr lang="en-GB" sz="1600" i="1">
                <a:solidFill>
                  <a:srgbClr val="222222"/>
                </a:solidFill>
              </a:rPr>
              <a:t>Infection, Genetics and Evolution</a:t>
            </a:r>
            <a:r>
              <a:rPr lang="en-GB" sz="1600">
                <a:solidFill>
                  <a:srgbClr val="222222"/>
                </a:solidFill>
              </a:rPr>
              <a:t>, </a:t>
            </a:r>
            <a:r>
              <a:rPr lang="en-GB" sz="1600" i="1">
                <a:solidFill>
                  <a:srgbClr val="222222"/>
                </a:solidFill>
              </a:rPr>
              <a:t>85</a:t>
            </a:r>
            <a:r>
              <a:rPr lang="en-GB" sz="1600">
                <a:solidFill>
                  <a:srgbClr val="222222"/>
                </a:solidFill>
              </a:rPr>
              <a:t>, p.104504.</a:t>
            </a:r>
          </a:p>
          <a:p>
            <a:pPr marL="171450" indent="-171450">
              <a:buFont typeface="Arial" panose="020B0604020202020204" pitchFamily="34" charset="0"/>
              <a:buChar char="•"/>
            </a:pPr>
            <a:r>
              <a:rPr lang="en-GB" sz="1600" b="0" i="0">
                <a:solidFill>
                  <a:srgbClr val="222222"/>
                </a:solidFill>
                <a:effectLst/>
              </a:rPr>
              <a:t>Thakur, P., Nayyar, C., Tak, V. and Saigal, K., 2017. Mannitol-fermenting and tube coagulase-negative staphylococcal isolates: </a:t>
            </a:r>
            <a:r>
              <a:rPr lang="en-GB" sz="1600" b="0" i="0" err="1">
                <a:solidFill>
                  <a:srgbClr val="222222"/>
                </a:solidFill>
                <a:effectLst/>
              </a:rPr>
              <a:t>unraveling</a:t>
            </a:r>
            <a:r>
              <a:rPr lang="en-GB" sz="1600" b="0" i="0">
                <a:solidFill>
                  <a:srgbClr val="222222"/>
                </a:solidFill>
                <a:effectLst/>
              </a:rPr>
              <a:t> the diagnostic dilemma. </a:t>
            </a:r>
            <a:r>
              <a:rPr lang="en-GB" sz="1600" b="0" i="1">
                <a:solidFill>
                  <a:srgbClr val="222222"/>
                </a:solidFill>
                <a:effectLst/>
              </a:rPr>
              <a:t>Journal of laboratory physicians</a:t>
            </a:r>
            <a:r>
              <a:rPr lang="en-GB" sz="1600" b="0" i="0">
                <a:solidFill>
                  <a:srgbClr val="222222"/>
                </a:solidFill>
                <a:effectLst/>
              </a:rPr>
              <a:t>, </a:t>
            </a:r>
            <a:r>
              <a:rPr lang="en-GB" sz="1600" b="0" i="1">
                <a:solidFill>
                  <a:srgbClr val="222222"/>
                </a:solidFill>
                <a:effectLst/>
              </a:rPr>
              <a:t>9</a:t>
            </a:r>
            <a:r>
              <a:rPr lang="en-GB" sz="1600" b="0" i="0">
                <a:solidFill>
                  <a:srgbClr val="222222"/>
                </a:solidFill>
                <a:effectLst/>
              </a:rPr>
              <a:t>(01), pp.065-066.</a:t>
            </a:r>
            <a:endParaRPr lang="en-GB" sz="1600" b="1">
              <a:solidFill>
                <a:srgbClr val="C00000"/>
              </a:solidFill>
            </a:endParaRPr>
          </a:p>
          <a:p>
            <a:pPr marL="171450" indent="-171450">
              <a:buFont typeface="Arial" panose="020B0604020202020204" pitchFamily="34" charset="0"/>
              <a:buChar char="•"/>
            </a:pPr>
            <a:r>
              <a:rPr lang="en-GB" sz="1600" b="0" i="0">
                <a:solidFill>
                  <a:srgbClr val="222222"/>
                </a:solidFill>
                <a:effectLst/>
              </a:rPr>
              <a:t>Tong, S.Y., Davis, J.S., </a:t>
            </a:r>
            <a:r>
              <a:rPr lang="en-GB" sz="1600" b="0" i="0" err="1">
                <a:solidFill>
                  <a:srgbClr val="222222"/>
                </a:solidFill>
                <a:effectLst/>
              </a:rPr>
              <a:t>Eichenberger</a:t>
            </a:r>
            <a:r>
              <a:rPr lang="en-GB" sz="1600" b="0" i="0">
                <a:solidFill>
                  <a:srgbClr val="222222"/>
                </a:solidFill>
                <a:effectLst/>
              </a:rPr>
              <a:t>, E., Holland, T.L. and Fowler Jr, V.G., 2015. Staphylococcus aureus infections: epidemiology, pathophysiology, clinical manifestations, and management. </a:t>
            </a:r>
            <a:r>
              <a:rPr lang="en-GB" sz="1600" b="0" i="1">
                <a:solidFill>
                  <a:srgbClr val="222222"/>
                </a:solidFill>
                <a:effectLst/>
              </a:rPr>
              <a:t>Clinical microbiology reviews</a:t>
            </a:r>
            <a:r>
              <a:rPr lang="en-GB" sz="1600" b="0" i="0">
                <a:solidFill>
                  <a:srgbClr val="222222"/>
                </a:solidFill>
                <a:effectLst/>
              </a:rPr>
              <a:t>, </a:t>
            </a:r>
            <a:r>
              <a:rPr lang="en-GB" sz="1600" b="0" i="1">
                <a:solidFill>
                  <a:srgbClr val="222222"/>
                </a:solidFill>
                <a:effectLst/>
              </a:rPr>
              <a:t>28</a:t>
            </a:r>
            <a:r>
              <a:rPr lang="en-GB" sz="1600" b="0" i="0">
                <a:solidFill>
                  <a:srgbClr val="222222"/>
                </a:solidFill>
                <a:effectLst/>
              </a:rPr>
              <a:t>(3), pp.603-661</a:t>
            </a:r>
          </a:p>
          <a:p>
            <a:r>
              <a:rPr lang="en-GB" sz="1600" b="0" i="0">
                <a:solidFill>
                  <a:srgbClr val="222222"/>
                </a:solidFill>
                <a:effectLst/>
              </a:rPr>
              <a:t>.</a:t>
            </a:r>
          </a:p>
        </p:txBody>
      </p:sp>
      <p:pic>
        <p:nvPicPr>
          <p:cNvPr id="1026" name="Picture 2">
            <a:extLst>
              <a:ext uri="{FF2B5EF4-FFF2-40B4-BE49-F238E27FC236}">
                <a16:creationId xmlns:a16="http://schemas.microsoft.com/office/drawing/2014/main" id="{06A4C2DF-5AC6-35D8-9109-FDE13FE50BC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64137" y="11911013"/>
            <a:ext cx="3498959" cy="1600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F57A110-1B0F-9166-52DC-9ABC7D1C7887}"/>
              </a:ext>
            </a:extLst>
          </p:cNvPr>
          <p:cNvPicPr>
            <a:picLocks noChangeAspect="1"/>
          </p:cNvPicPr>
          <p:nvPr/>
        </p:nvPicPr>
        <p:blipFill>
          <a:blip r:embed="rId19"/>
          <a:stretch>
            <a:fillRect/>
          </a:stretch>
        </p:blipFill>
        <p:spPr>
          <a:xfrm>
            <a:off x="8539797" y="23996650"/>
            <a:ext cx="7411403" cy="2784271"/>
          </a:xfrm>
          <a:prstGeom prst="rect">
            <a:avLst/>
          </a:prstGeom>
          <a:ln>
            <a:solidFill>
              <a:schemeClr val="tx1"/>
            </a:solidFill>
          </a:ln>
        </p:spPr>
      </p:pic>
      <p:pic>
        <p:nvPicPr>
          <p:cNvPr id="18" name="Picture 17">
            <a:extLst>
              <a:ext uri="{FF2B5EF4-FFF2-40B4-BE49-F238E27FC236}">
                <a16:creationId xmlns:a16="http://schemas.microsoft.com/office/drawing/2014/main" id="{12F451E6-6C64-6BAD-856D-29BE7ABD0865}"/>
              </a:ext>
            </a:extLst>
          </p:cNvPr>
          <p:cNvPicPr>
            <a:picLocks noChangeAspect="1"/>
          </p:cNvPicPr>
          <p:nvPr/>
        </p:nvPicPr>
        <p:blipFill>
          <a:blip r:embed="rId20"/>
          <a:stretch>
            <a:fillRect/>
          </a:stretch>
        </p:blipFill>
        <p:spPr>
          <a:xfrm>
            <a:off x="12139783" y="15245888"/>
            <a:ext cx="3770777" cy="2658064"/>
          </a:xfrm>
          <a:prstGeom prst="rect">
            <a:avLst/>
          </a:prstGeom>
        </p:spPr>
      </p:pic>
      <p:sp>
        <p:nvSpPr>
          <p:cNvPr id="20" name="AutoShape 2">
            <a:extLst>
              <a:ext uri="{FF2B5EF4-FFF2-40B4-BE49-F238E27FC236}">
                <a16:creationId xmlns:a16="http://schemas.microsoft.com/office/drawing/2014/main" id="{FD2F3DA8-2D2F-6870-BE3E-09BF8F5E33EF}"/>
              </a:ext>
            </a:extLst>
          </p:cNvPr>
          <p:cNvSpPr>
            <a:spLocks noChangeAspect="1" noChangeArrowheads="1"/>
          </p:cNvSpPr>
          <p:nvPr/>
        </p:nvSpPr>
        <p:spPr bwMode="auto">
          <a:xfrm>
            <a:off x="10820400" y="1539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2" name="Picture 21" descr="A close-up of a microscope&#10;&#10;Description automatically generated">
            <a:extLst>
              <a:ext uri="{FF2B5EF4-FFF2-40B4-BE49-F238E27FC236}">
                <a16:creationId xmlns:a16="http://schemas.microsoft.com/office/drawing/2014/main" id="{8EBB9ED9-4B7A-3D37-D4A3-B2FD4D662C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95856" y="8707582"/>
            <a:ext cx="1995054" cy="1662545"/>
          </a:xfrm>
          <a:prstGeom prst="rect">
            <a:avLst/>
          </a:prstGeom>
        </p:spPr>
      </p:pic>
    </p:spTree>
    <p:extLst>
      <p:ext uri="{BB962C8B-B14F-4D97-AF65-F5344CB8AC3E}">
        <p14:creationId xmlns:p14="http://schemas.microsoft.com/office/powerpoint/2010/main" val="2950390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DC4A-71CA-830F-4C3E-809FBFF835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4C3BCF1-6023-2FD7-A7A8-ADB702504BD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1020467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fefb0bd-360f-494c-8720-e7c9c552753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15D8DB0654614E8F2F63C70755E873" ma:contentTypeVersion="15" ma:contentTypeDescription="Create a new document." ma:contentTypeScope="" ma:versionID="e9e7fd8e35d49f4bf0cd9045a11377d8">
  <xsd:schema xmlns:xsd="http://www.w3.org/2001/XMLSchema" xmlns:xs="http://www.w3.org/2001/XMLSchema" xmlns:p="http://schemas.microsoft.com/office/2006/metadata/properties" xmlns:ns3="ffefb0bd-360f-494c-8720-e7c9c552753b" xmlns:ns4="9945be39-d7ab-4762-b8bf-d08ada968dd7" targetNamespace="http://schemas.microsoft.com/office/2006/metadata/properties" ma:root="true" ma:fieldsID="5d4fa89f0aef35a6f029ab637881fa9f" ns3:_="" ns4:_="">
    <xsd:import namespace="ffefb0bd-360f-494c-8720-e7c9c552753b"/>
    <xsd:import namespace="9945be39-d7ab-4762-b8bf-d08ada968dd7"/>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_activity" minOccurs="0"/>
                <xsd:element ref="ns3:MediaServiceObjectDetectorVersions" minOccurs="0"/>
                <xsd:element ref="ns3:MediaServiceSearchProperties" minOccurs="0"/>
                <xsd:element ref="ns3:MediaServiceDateTaken" minOccurs="0"/>
                <xsd:element ref="ns3:MediaServiceGenerationTime" minOccurs="0"/>
                <xsd:element ref="ns3:MediaServiceEventHashCode" minOccurs="0"/>
                <xsd:element ref="ns3:MediaServiceSystem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efb0bd-360f-494c-8720-e7c9c55275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945be39-d7ab-4762-b8bf-d08ada968dd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2607B1-6E53-4155-876F-9168425E71CA}">
  <ds:schemaRefs>
    <ds:schemaRef ds:uri="http://schemas.microsoft.com/sharepoint/v3/contenttype/forms"/>
  </ds:schemaRefs>
</ds:datastoreItem>
</file>

<file path=customXml/itemProps2.xml><?xml version="1.0" encoding="utf-8"?>
<ds:datastoreItem xmlns:ds="http://schemas.openxmlformats.org/officeDocument/2006/customXml" ds:itemID="{2E3CEC4F-259F-4AC9-8F62-F848FDB09254}">
  <ds:schemaRefs>
    <ds:schemaRef ds:uri="http://schemas.microsoft.com/office/2006/documentManagement/types"/>
    <ds:schemaRef ds:uri="http://schemas.openxmlformats.org/package/2006/metadata/core-properties"/>
    <ds:schemaRef ds:uri="ffefb0bd-360f-494c-8720-e7c9c552753b"/>
    <ds:schemaRef ds:uri="http://schemas.microsoft.com/office/infopath/2007/PartnerControls"/>
    <ds:schemaRef ds:uri="http://purl.org/dc/terms/"/>
    <ds:schemaRef ds:uri="http://www.w3.org/XML/1998/namespace"/>
    <ds:schemaRef ds:uri="http://schemas.microsoft.com/office/2006/metadata/properties"/>
    <ds:schemaRef ds:uri="9945be39-d7ab-4762-b8bf-d08ada968dd7"/>
    <ds:schemaRef ds:uri="http://purl.org/dc/dcmitype/"/>
    <ds:schemaRef ds:uri="http://purl.org/dc/elements/1.1/"/>
  </ds:schemaRefs>
</ds:datastoreItem>
</file>

<file path=customXml/itemProps3.xml><?xml version="1.0" encoding="utf-8"?>
<ds:datastoreItem xmlns:ds="http://schemas.openxmlformats.org/officeDocument/2006/customXml" ds:itemID="{B7B01142-3765-488D-9E4B-D994B2EA3067}">
  <ds:schemaRefs>
    <ds:schemaRef ds:uri="9945be39-d7ab-4762-b8bf-d08ada968dd7"/>
    <ds:schemaRef ds:uri="ffefb0bd-360f-494c-8720-e7c9c55275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1592</Words>
  <Application>Microsoft Office PowerPoint</Application>
  <PresentationFormat>Custom</PresentationFormat>
  <Paragraphs>110</Paragraphs>
  <Slides>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Aptos</vt:lpstr>
      <vt:lpstr>Aptos Black</vt:lpstr>
      <vt:lpstr>Arial</vt:lpstr>
      <vt:lpstr>Calibri</vt:lpstr>
      <vt:lpstr>Calibri Light</vt:lpstr>
      <vt:lpstr>Times New Roman</vt:lpstr>
      <vt:lpstr>Wingdings</vt:lpstr>
      <vt:lpstr>Office Theme</vt:lpstr>
      <vt:lpstr>PowerPoint Presentation</vt:lpstr>
      <vt:lpstr>PowerPoint Presentation</vt:lpstr>
    </vt:vector>
  </TitlesOfParts>
  <Company>Staffordshire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Ruchi Gulati Marwah</dc:creator>
  <cp:lastModifiedBy>Mercy Owoade</cp:lastModifiedBy>
  <cp:revision>2</cp:revision>
  <dcterms:created xsi:type="dcterms:W3CDTF">2024-04-29T09:11:42Z</dcterms:created>
  <dcterms:modified xsi:type="dcterms:W3CDTF">2024-05-26T12:03:44Z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0x010100C315D8DB0654614E8F2F63C70755E873</vt:lpwstr>
  </property>
</Properties>
</file>