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314" r:id="rId5"/>
    <p:sldId id="326" r:id="rId6"/>
    <p:sldId id="322" r:id="rId7"/>
    <p:sldId id="325" r:id="rId8"/>
    <p:sldId id="320" r:id="rId9"/>
    <p:sldId id="278" r:id="rId10"/>
  </p:sldIdLst>
  <p:sldSz cx="9144000" cy="5143500" type="screen16x9"/>
  <p:notesSz cx="7010400" cy="92964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A2AFCA"/>
    <a:srgbClr val="660033"/>
    <a:srgbClr val="C2092B"/>
    <a:srgbClr val="CC0066"/>
    <a:srgbClr val="CC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 autoAdjust="0"/>
    <p:restoredTop sz="82222" autoAdjust="0"/>
  </p:normalViewPr>
  <p:slideViewPr>
    <p:cSldViewPr snapToObjects="1" showGuides="1">
      <p:cViewPr varScale="1">
        <p:scale>
          <a:sx n="93" d="100"/>
          <a:sy n="93" d="100"/>
        </p:scale>
        <p:origin x="1162" y="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79" d="100"/>
          <a:sy n="79" d="100"/>
        </p:scale>
        <p:origin x="-1368" y="-78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53841/bpsrep.2021.inf180" TargetMode="External"/><Relationship Id="rId3" Type="http://schemas.openxmlformats.org/officeDocument/2006/relationships/hyperlink" Target="https://doi.org/10.1016/j.rasd.2013.03.005" TargetMode="External"/><Relationship Id="rId7" Type="http://schemas.openxmlformats.org/officeDocument/2006/relationships/hyperlink" Target="https://doi.org/10.1352/2326-6988-10.3.183" TargetMode="External"/><Relationship Id="rId2" Type="http://schemas.openxmlformats.org/officeDocument/2006/relationships/hyperlink" Target="https://www.tandfonline.com/doi/abs/10.1191/1478088706QP063OA" TargetMode="External"/><Relationship Id="rId1" Type="http://schemas.openxmlformats.org/officeDocument/2006/relationships/hyperlink" Target="https://doi.org/10.1007/s10803-020-04612-2" TargetMode="External"/><Relationship Id="rId6" Type="http://schemas.openxmlformats.org/officeDocument/2006/relationships/hyperlink" Target="https://doi.org/10.1111/famp.12877" TargetMode="External"/><Relationship Id="rId5" Type="http://schemas.openxmlformats.org/officeDocument/2006/relationships/hyperlink" Target="https://doi.org/10.1177/1049732314552455" TargetMode="External"/><Relationship Id="rId4" Type="http://schemas.openxmlformats.org/officeDocument/2006/relationships/hyperlink" Target="https://doi.org/10.1177/21582440221089927" TargetMode="External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53841/bpsrep.2021.inf180" TargetMode="External"/><Relationship Id="rId3" Type="http://schemas.openxmlformats.org/officeDocument/2006/relationships/hyperlink" Target="https://doi.org/10.1016/j.rasd.2013.03.005" TargetMode="External"/><Relationship Id="rId7" Type="http://schemas.openxmlformats.org/officeDocument/2006/relationships/hyperlink" Target="https://doi.org/10.1352/2326-6988-10.3.183" TargetMode="External"/><Relationship Id="rId2" Type="http://schemas.openxmlformats.org/officeDocument/2006/relationships/hyperlink" Target="https://www.tandfonline.com/doi/abs/10.1191/1478088706QP063OA" TargetMode="External"/><Relationship Id="rId1" Type="http://schemas.openxmlformats.org/officeDocument/2006/relationships/hyperlink" Target="https://doi.org/10.1007/s10803-020-04612-2" TargetMode="External"/><Relationship Id="rId6" Type="http://schemas.openxmlformats.org/officeDocument/2006/relationships/hyperlink" Target="https://doi.org/10.1111/famp.12877" TargetMode="External"/><Relationship Id="rId5" Type="http://schemas.openxmlformats.org/officeDocument/2006/relationships/hyperlink" Target="https://doi.org/10.1177/1049732314552455" TargetMode="External"/><Relationship Id="rId4" Type="http://schemas.openxmlformats.org/officeDocument/2006/relationships/hyperlink" Target="https://doi.org/10.1177/21582440221089927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C169BE-02B9-4940-A3FF-69DF738E87E9}" type="doc">
      <dgm:prSet loTypeId="urn:microsoft.com/office/officeart/2005/8/layout/default" loCatId="list" qsTypeId="urn:microsoft.com/office/officeart/2005/8/quickstyle/simple3" qsCatId="simple" csTypeId="urn:microsoft.com/office/officeart/2005/8/colors/accent1_3" csCatId="accent1" phldr="1"/>
      <dgm:spPr/>
      <dgm:t>
        <a:bodyPr/>
        <a:lstStyle/>
        <a:p>
          <a:endParaRPr lang="en-GB"/>
        </a:p>
      </dgm:t>
    </dgm:pt>
    <dgm:pt modelId="{896648A2-5BC8-4010-801D-F08589B8ABD9}">
      <dgm:prSet/>
      <dgm:spPr/>
      <dgm:t>
        <a:bodyPr/>
        <a:lstStyle/>
        <a:p>
          <a:r>
            <a:rPr lang="en-GB" baseline="0" dirty="0"/>
            <a:t>Fathers are underrepresented in autism related research (Braunstein, 2013; </a:t>
          </a:r>
          <a:r>
            <a:rPr lang="en-US" b="0" i="0" dirty="0"/>
            <a:t>George‐Levi et al., 2023</a:t>
          </a:r>
          <a:r>
            <a:rPr lang="en-GB" baseline="0" dirty="0"/>
            <a:t>)</a:t>
          </a:r>
          <a:endParaRPr lang="en-GB" dirty="0"/>
        </a:p>
      </dgm:t>
    </dgm:pt>
    <dgm:pt modelId="{2A816BB0-770D-4F00-99EB-BF911B92113F}" type="parTrans" cxnId="{687D43CD-5C23-455D-A7B9-11FE73BB4FF2}">
      <dgm:prSet/>
      <dgm:spPr/>
      <dgm:t>
        <a:bodyPr/>
        <a:lstStyle/>
        <a:p>
          <a:endParaRPr lang="en-GB"/>
        </a:p>
      </dgm:t>
    </dgm:pt>
    <dgm:pt modelId="{32971528-B19A-4F06-BBF9-96B7EF98C3E0}" type="sibTrans" cxnId="{687D43CD-5C23-455D-A7B9-11FE73BB4FF2}">
      <dgm:prSet/>
      <dgm:spPr/>
      <dgm:t>
        <a:bodyPr/>
        <a:lstStyle/>
        <a:p>
          <a:endParaRPr lang="en-GB"/>
        </a:p>
      </dgm:t>
    </dgm:pt>
    <dgm:pt modelId="{30E182B5-02E1-4165-8228-B4FE5B8ABA7E}">
      <dgm:prSet/>
      <dgm:spPr/>
      <dgm:t>
        <a:bodyPr/>
        <a:lstStyle/>
        <a:p>
          <a:r>
            <a:rPr lang="en-GB" baseline="0" dirty="0"/>
            <a:t>Fathers experienced both negative and positive feelings related to their children’s diagnosis (Camilleri, 2022; Kang et al., 2022)</a:t>
          </a:r>
          <a:endParaRPr lang="en-GB" dirty="0"/>
        </a:p>
      </dgm:t>
    </dgm:pt>
    <dgm:pt modelId="{80930971-6389-44C7-8CAB-97ADD9E74B6E}" type="parTrans" cxnId="{23B6AA52-5D11-4E5D-AB56-0AC8A5A67DD9}">
      <dgm:prSet/>
      <dgm:spPr/>
      <dgm:t>
        <a:bodyPr/>
        <a:lstStyle/>
        <a:p>
          <a:endParaRPr lang="en-GB"/>
        </a:p>
      </dgm:t>
    </dgm:pt>
    <dgm:pt modelId="{3637C637-3A01-4C39-9039-B4FDB1CE0A2D}" type="sibTrans" cxnId="{23B6AA52-5D11-4E5D-AB56-0AC8A5A67DD9}">
      <dgm:prSet/>
      <dgm:spPr/>
      <dgm:t>
        <a:bodyPr/>
        <a:lstStyle/>
        <a:p>
          <a:endParaRPr lang="en-GB"/>
        </a:p>
      </dgm:t>
    </dgm:pt>
    <dgm:pt modelId="{E5B9AD52-46E4-41FB-A54E-1AD6DCA96052}">
      <dgm:prSet/>
      <dgm:spPr/>
      <dgm:t>
        <a:bodyPr/>
        <a:lstStyle/>
        <a:p>
          <a:r>
            <a:rPr lang="en-GB" baseline="0" dirty="0"/>
            <a:t>Methodological inconsistencies in qualitative studies in this area (</a:t>
          </a:r>
          <a:r>
            <a:rPr lang="en-GB" baseline="0" dirty="0" err="1"/>
            <a:t>Lashewicz</a:t>
          </a:r>
          <a:r>
            <a:rPr lang="en-GB" baseline="0" dirty="0"/>
            <a:t> et al., 2017; </a:t>
          </a:r>
          <a:r>
            <a:rPr lang="en-US" baseline="0" dirty="0" err="1"/>
            <a:t>DePape</a:t>
          </a:r>
          <a:r>
            <a:rPr lang="en-US" baseline="0" dirty="0"/>
            <a:t> &amp; Lindsay, 2014; </a:t>
          </a:r>
          <a:r>
            <a:rPr lang="sv-SE" b="0" i="0" dirty="0"/>
            <a:t>Bohadana et al., 2021; Braun &amp; Clarke, 2006</a:t>
          </a:r>
          <a:r>
            <a:rPr lang="en-GB" baseline="0" dirty="0"/>
            <a:t>)</a:t>
          </a:r>
          <a:endParaRPr lang="en-GB" dirty="0"/>
        </a:p>
      </dgm:t>
    </dgm:pt>
    <dgm:pt modelId="{3AAE5060-F9C0-4525-A088-B91351239FB5}" type="parTrans" cxnId="{DFE61715-50F3-4F95-B7D3-E982DA27DD36}">
      <dgm:prSet/>
      <dgm:spPr/>
      <dgm:t>
        <a:bodyPr/>
        <a:lstStyle/>
        <a:p>
          <a:endParaRPr lang="en-GB"/>
        </a:p>
      </dgm:t>
    </dgm:pt>
    <dgm:pt modelId="{7A8E0F30-22EE-4A92-A303-E5F397806F11}" type="sibTrans" cxnId="{DFE61715-50F3-4F95-B7D3-E982DA27DD36}">
      <dgm:prSet/>
      <dgm:spPr/>
      <dgm:t>
        <a:bodyPr/>
        <a:lstStyle/>
        <a:p>
          <a:endParaRPr lang="en-GB"/>
        </a:p>
      </dgm:t>
    </dgm:pt>
    <dgm:pt modelId="{44170D2D-0981-4FD5-95FD-0253A20F9834}">
      <dgm:prSet/>
      <dgm:spPr/>
      <dgm:t>
        <a:bodyPr/>
        <a:lstStyle/>
        <a:p>
          <a:r>
            <a:rPr lang="en-GB" baseline="0" dirty="0"/>
            <a:t>My study explored fathers experiences using Reflexive Thematic Analysis (Braun &amp; Clarke, 2022, 2019)</a:t>
          </a:r>
          <a:endParaRPr lang="en-GB" dirty="0"/>
        </a:p>
      </dgm:t>
    </dgm:pt>
    <dgm:pt modelId="{3A5A78CC-81D6-4569-8609-8B35BF31DBC5}" type="parTrans" cxnId="{1306B236-54C6-4CDA-9604-141566850272}">
      <dgm:prSet/>
      <dgm:spPr/>
      <dgm:t>
        <a:bodyPr/>
        <a:lstStyle/>
        <a:p>
          <a:endParaRPr lang="en-GB"/>
        </a:p>
      </dgm:t>
    </dgm:pt>
    <dgm:pt modelId="{9B213AE0-EF75-4CCF-8B9A-90D169FBC8EA}" type="sibTrans" cxnId="{1306B236-54C6-4CDA-9604-141566850272}">
      <dgm:prSet/>
      <dgm:spPr/>
      <dgm:t>
        <a:bodyPr/>
        <a:lstStyle/>
        <a:p>
          <a:endParaRPr lang="en-GB"/>
        </a:p>
      </dgm:t>
    </dgm:pt>
    <dgm:pt modelId="{F6B4306D-87C5-4DB6-BF51-8765FBDB8934}" type="pres">
      <dgm:prSet presAssocID="{8DC169BE-02B9-4940-A3FF-69DF738E87E9}" presName="diagram" presStyleCnt="0">
        <dgm:presLayoutVars>
          <dgm:dir/>
          <dgm:resizeHandles val="exact"/>
        </dgm:presLayoutVars>
      </dgm:prSet>
      <dgm:spPr/>
    </dgm:pt>
    <dgm:pt modelId="{580557B4-B285-46CD-9437-5A81874561DA}" type="pres">
      <dgm:prSet presAssocID="{896648A2-5BC8-4010-801D-F08589B8ABD9}" presName="node" presStyleLbl="node1" presStyleIdx="0" presStyleCnt="4">
        <dgm:presLayoutVars>
          <dgm:bulletEnabled val="1"/>
        </dgm:presLayoutVars>
      </dgm:prSet>
      <dgm:spPr/>
    </dgm:pt>
    <dgm:pt modelId="{5A032FDD-8D4A-4AFE-A614-B7E9359993E7}" type="pres">
      <dgm:prSet presAssocID="{32971528-B19A-4F06-BBF9-96B7EF98C3E0}" presName="sibTrans" presStyleCnt="0"/>
      <dgm:spPr/>
    </dgm:pt>
    <dgm:pt modelId="{34FE3049-376D-426F-9691-B4F6E27AD03D}" type="pres">
      <dgm:prSet presAssocID="{30E182B5-02E1-4165-8228-B4FE5B8ABA7E}" presName="node" presStyleLbl="node1" presStyleIdx="1" presStyleCnt="4">
        <dgm:presLayoutVars>
          <dgm:bulletEnabled val="1"/>
        </dgm:presLayoutVars>
      </dgm:prSet>
      <dgm:spPr/>
    </dgm:pt>
    <dgm:pt modelId="{59D2030D-82C1-425F-BB48-329690B43953}" type="pres">
      <dgm:prSet presAssocID="{3637C637-3A01-4C39-9039-B4FDB1CE0A2D}" presName="sibTrans" presStyleCnt="0"/>
      <dgm:spPr/>
    </dgm:pt>
    <dgm:pt modelId="{E280030E-80F1-4679-A685-27723A3D5C26}" type="pres">
      <dgm:prSet presAssocID="{E5B9AD52-46E4-41FB-A54E-1AD6DCA96052}" presName="node" presStyleLbl="node1" presStyleIdx="2" presStyleCnt="4">
        <dgm:presLayoutVars>
          <dgm:bulletEnabled val="1"/>
        </dgm:presLayoutVars>
      </dgm:prSet>
      <dgm:spPr/>
    </dgm:pt>
    <dgm:pt modelId="{898C6FF5-2220-42A6-B6E6-74DE7EAD2F2E}" type="pres">
      <dgm:prSet presAssocID="{7A8E0F30-22EE-4A92-A303-E5F397806F11}" presName="sibTrans" presStyleCnt="0"/>
      <dgm:spPr/>
    </dgm:pt>
    <dgm:pt modelId="{A82F5BBD-1ECD-441C-8858-7155ABF17434}" type="pres">
      <dgm:prSet presAssocID="{44170D2D-0981-4FD5-95FD-0253A20F9834}" presName="node" presStyleLbl="node1" presStyleIdx="3" presStyleCnt="4">
        <dgm:presLayoutVars>
          <dgm:bulletEnabled val="1"/>
        </dgm:presLayoutVars>
      </dgm:prSet>
      <dgm:spPr/>
    </dgm:pt>
  </dgm:ptLst>
  <dgm:cxnLst>
    <dgm:cxn modelId="{DFE61715-50F3-4F95-B7D3-E982DA27DD36}" srcId="{8DC169BE-02B9-4940-A3FF-69DF738E87E9}" destId="{E5B9AD52-46E4-41FB-A54E-1AD6DCA96052}" srcOrd="2" destOrd="0" parTransId="{3AAE5060-F9C0-4525-A088-B91351239FB5}" sibTransId="{7A8E0F30-22EE-4A92-A303-E5F397806F11}"/>
    <dgm:cxn modelId="{425EA127-24D6-47FB-AE9F-FE248B917E90}" type="presOf" srcId="{E5B9AD52-46E4-41FB-A54E-1AD6DCA96052}" destId="{E280030E-80F1-4679-A685-27723A3D5C26}" srcOrd="0" destOrd="0" presId="urn:microsoft.com/office/officeart/2005/8/layout/default"/>
    <dgm:cxn modelId="{1306B236-54C6-4CDA-9604-141566850272}" srcId="{8DC169BE-02B9-4940-A3FF-69DF738E87E9}" destId="{44170D2D-0981-4FD5-95FD-0253A20F9834}" srcOrd="3" destOrd="0" parTransId="{3A5A78CC-81D6-4569-8609-8B35BF31DBC5}" sibTransId="{9B213AE0-EF75-4CCF-8B9A-90D169FBC8EA}"/>
    <dgm:cxn modelId="{CBF0BE44-3870-432C-8DED-B8F5DCCC868F}" type="presOf" srcId="{30E182B5-02E1-4165-8228-B4FE5B8ABA7E}" destId="{34FE3049-376D-426F-9691-B4F6E27AD03D}" srcOrd="0" destOrd="0" presId="urn:microsoft.com/office/officeart/2005/8/layout/default"/>
    <dgm:cxn modelId="{23B6AA52-5D11-4E5D-AB56-0AC8A5A67DD9}" srcId="{8DC169BE-02B9-4940-A3FF-69DF738E87E9}" destId="{30E182B5-02E1-4165-8228-B4FE5B8ABA7E}" srcOrd="1" destOrd="0" parTransId="{80930971-6389-44C7-8CAB-97ADD9E74B6E}" sibTransId="{3637C637-3A01-4C39-9039-B4FDB1CE0A2D}"/>
    <dgm:cxn modelId="{8F4AD9A9-9B20-44A5-915F-2D47D78F0DA0}" type="presOf" srcId="{8DC169BE-02B9-4940-A3FF-69DF738E87E9}" destId="{F6B4306D-87C5-4DB6-BF51-8765FBDB8934}" srcOrd="0" destOrd="0" presId="urn:microsoft.com/office/officeart/2005/8/layout/default"/>
    <dgm:cxn modelId="{CFFBBBC4-A234-44D4-94C7-0CC6B1EC2B1B}" type="presOf" srcId="{44170D2D-0981-4FD5-95FD-0253A20F9834}" destId="{A82F5BBD-1ECD-441C-8858-7155ABF17434}" srcOrd="0" destOrd="0" presId="urn:microsoft.com/office/officeart/2005/8/layout/default"/>
    <dgm:cxn modelId="{3BC185CC-B009-4213-A6C5-888A029AEC81}" type="presOf" srcId="{896648A2-5BC8-4010-801D-F08589B8ABD9}" destId="{580557B4-B285-46CD-9437-5A81874561DA}" srcOrd="0" destOrd="0" presId="urn:microsoft.com/office/officeart/2005/8/layout/default"/>
    <dgm:cxn modelId="{687D43CD-5C23-455D-A7B9-11FE73BB4FF2}" srcId="{8DC169BE-02B9-4940-A3FF-69DF738E87E9}" destId="{896648A2-5BC8-4010-801D-F08589B8ABD9}" srcOrd="0" destOrd="0" parTransId="{2A816BB0-770D-4F00-99EB-BF911B92113F}" sibTransId="{32971528-B19A-4F06-BBF9-96B7EF98C3E0}"/>
    <dgm:cxn modelId="{6AEE0257-B80D-4D1C-9C30-57E956A3D16A}" type="presParOf" srcId="{F6B4306D-87C5-4DB6-BF51-8765FBDB8934}" destId="{580557B4-B285-46CD-9437-5A81874561DA}" srcOrd="0" destOrd="0" presId="urn:microsoft.com/office/officeart/2005/8/layout/default"/>
    <dgm:cxn modelId="{6137C2F4-1484-42CD-B6FB-0962735238F3}" type="presParOf" srcId="{F6B4306D-87C5-4DB6-BF51-8765FBDB8934}" destId="{5A032FDD-8D4A-4AFE-A614-B7E9359993E7}" srcOrd="1" destOrd="0" presId="urn:microsoft.com/office/officeart/2005/8/layout/default"/>
    <dgm:cxn modelId="{B3817CF8-2381-4172-B298-31EDB20F3213}" type="presParOf" srcId="{F6B4306D-87C5-4DB6-BF51-8765FBDB8934}" destId="{34FE3049-376D-426F-9691-B4F6E27AD03D}" srcOrd="2" destOrd="0" presId="urn:microsoft.com/office/officeart/2005/8/layout/default"/>
    <dgm:cxn modelId="{7D3B722B-AC5B-4B74-945C-DC6BE148627B}" type="presParOf" srcId="{F6B4306D-87C5-4DB6-BF51-8765FBDB8934}" destId="{59D2030D-82C1-425F-BB48-329690B43953}" srcOrd="3" destOrd="0" presId="urn:microsoft.com/office/officeart/2005/8/layout/default"/>
    <dgm:cxn modelId="{3CC389F4-1434-46AD-85BA-113855664702}" type="presParOf" srcId="{F6B4306D-87C5-4DB6-BF51-8765FBDB8934}" destId="{E280030E-80F1-4679-A685-27723A3D5C26}" srcOrd="4" destOrd="0" presId="urn:microsoft.com/office/officeart/2005/8/layout/default"/>
    <dgm:cxn modelId="{3B5F3F7D-E2E6-409E-8978-9A82B56C67A2}" type="presParOf" srcId="{F6B4306D-87C5-4DB6-BF51-8765FBDB8934}" destId="{898C6FF5-2220-42A6-B6E6-74DE7EAD2F2E}" srcOrd="5" destOrd="0" presId="urn:microsoft.com/office/officeart/2005/8/layout/default"/>
    <dgm:cxn modelId="{200AAE2A-DE1F-4992-AA54-1E23898B7D3B}" type="presParOf" srcId="{F6B4306D-87C5-4DB6-BF51-8765FBDB8934}" destId="{A82F5BBD-1ECD-441C-8858-7155ABF17434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968D84-7597-4A33-9265-9CD09C960D92}" type="doc">
      <dgm:prSet loTypeId="urn:microsoft.com/office/officeart/2005/8/layout/cycle4" loCatId="matrix" qsTypeId="urn:microsoft.com/office/officeart/2005/8/quickstyle/simple3" qsCatId="simple" csTypeId="urn:microsoft.com/office/officeart/2005/8/colors/accent1_3" csCatId="accent1" phldr="1"/>
      <dgm:spPr/>
      <dgm:t>
        <a:bodyPr/>
        <a:lstStyle/>
        <a:p>
          <a:endParaRPr lang="en-GB"/>
        </a:p>
      </dgm:t>
    </dgm:pt>
    <dgm:pt modelId="{9781BD4F-F285-46A8-971C-FD61A2224AB7}">
      <dgm:prSet/>
      <dgm:spPr/>
      <dgm:t>
        <a:bodyPr/>
        <a:lstStyle/>
        <a:p>
          <a:r>
            <a:rPr lang="en-US" baseline="0" dirty="0"/>
            <a:t>Fathers’ experiences interlinked with the familial context</a:t>
          </a:r>
          <a:endParaRPr lang="en-GB" dirty="0"/>
        </a:p>
      </dgm:t>
    </dgm:pt>
    <dgm:pt modelId="{B60EAF2A-0F33-47A5-AE2F-5A06E3951580}" type="parTrans" cxnId="{14CF32D7-30D4-4650-B964-F8C491DD06AE}">
      <dgm:prSet/>
      <dgm:spPr/>
      <dgm:t>
        <a:bodyPr/>
        <a:lstStyle/>
        <a:p>
          <a:endParaRPr lang="en-GB"/>
        </a:p>
      </dgm:t>
    </dgm:pt>
    <dgm:pt modelId="{503B8FD1-4F87-4314-AC5A-C4246B3D94CE}" type="sibTrans" cxnId="{14CF32D7-30D4-4650-B964-F8C491DD06AE}">
      <dgm:prSet/>
      <dgm:spPr/>
      <dgm:t>
        <a:bodyPr/>
        <a:lstStyle/>
        <a:p>
          <a:endParaRPr lang="en-GB"/>
        </a:p>
      </dgm:t>
    </dgm:pt>
    <dgm:pt modelId="{E0A5C317-5B15-4503-AB11-F79A6FD9BF73}">
      <dgm:prSet/>
      <dgm:spPr/>
      <dgm:t>
        <a:bodyPr/>
        <a:lstStyle/>
        <a:p>
          <a:r>
            <a:rPr lang="en-GB" baseline="0" dirty="0"/>
            <a:t>Fathers’ journeys as individuals</a:t>
          </a:r>
          <a:endParaRPr lang="en-GB" dirty="0"/>
        </a:p>
      </dgm:t>
    </dgm:pt>
    <dgm:pt modelId="{7ED228D9-DF9A-4DB1-BEAE-48E4FA12B4EC}" type="parTrans" cxnId="{2A0AA83C-6B97-4B13-AC69-7EE6A33399BF}">
      <dgm:prSet/>
      <dgm:spPr/>
      <dgm:t>
        <a:bodyPr/>
        <a:lstStyle/>
        <a:p>
          <a:endParaRPr lang="en-GB"/>
        </a:p>
      </dgm:t>
    </dgm:pt>
    <dgm:pt modelId="{191C5C14-18C4-4141-8E68-CD763905D736}" type="sibTrans" cxnId="{2A0AA83C-6B97-4B13-AC69-7EE6A33399BF}">
      <dgm:prSet/>
      <dgm:spPr/>
      <dgm:t>
        <a:bodyPr/>
        <a:lstStyle/>
        <a:p>
          <a:endParaRPr lang="en-GB"/>
        </a:p>
      </dgm:t>
    </dgm:pt>
    <dgm:pt modelId="{B8E39787-56AD-43C4-9CF2-1ADA8A5CA0A3}">
      <dgm:prSet/>
      <dgm:spPr/>
      <dgm:t>
        <a:bodyPr/>
        <a:lstStyle/>
        <a:p>
          <a:r>
            <a:rPr lang="en-US" baseline="0" dirty="0"/>
            <a:t>The right support made a difference in my journey</a:t>
          </a:r>
          <a:endParaRPr lang="en-GB" dirty="0"/>
        </a:p>
      </dgm:t>
    </dgm:pt>
    <dgm:pt modelId="{1F21FAE5-B086-4F54-820A-81874FC8333A}" type="parTrans" cxnId="{CF6400A0-211C-47AC-B238-E2485A286CFB}">
      <dgm:prSet/>
      <dgm:spPr/>
      <dgm:t>
        <a:bodyPr/>
        <a:lstStyle/>
        <a:p>
          <a:endParaRPr lang="en-GB"/>
        </a:p>
      </dgm:t>
    </dgm:pt>
    <dgm:pt modelId="{5E92CA24-E773-41C6-941B-5535F11868DA}" type="sibTrans" cxnId="{CF6400A0-211C-47AC-B238-E2485A286CFB}">
      <dgm:prSet/>
      <dgm:spPr/>
      <dgm:t>
        <a:bodyPr/>
        <a:lstStyle/>
        <a:p>
          <a:endParaRPr lang="en-GB"/>
        </a:p>
      </dgm:t>
    </dgm:pt>
    <dgm:pt modelId="{02229CBD-3911-4EAD-A5F0-AD5A1F4F9D6C}">
      <dgm:prSet/>
      <dgm:spPr/>
      <dgm:t>
        <a:bodyPr/>
        <a:lstStyle/>
        <a:p>
          <a:r>
            <a:rPr lang="en-US" dirty="0"/>
            <a:t>My child is different from other children</a:t>
          </a:r>
          <a:endParaRPr lang="en-GB" dirty="0"/>
        </a:p>
      </dgm:t>
    </dgm:pt>
    <dgm:pt modelId="{13FAA345-4FD1-4498-ABC9-DF904ADF1584}" type="parTrans" cxnId="{1A64AAAB-DD89-434D-B86E-61BB0E907D70}">
      <dgm:prSet/>
      <dgm:spPr/>
      <dgm:t>
        <a:bodyPr/>
        <a:lstStyle/>
        <a:p>
          <a:endParaRPr lang="en-GB"/>
        </a:p>
      </dgm:t>
    </dgm:pt>
    <dgm:pt modelId="{79B21016-B6BE-4D99-A1BA-6710CB4DAABB}" type="sibTrans" cxnId="{1A64AAAB-DD89-434D-B86E-61BB0E907D70}">
      <dgm:prSet/>
      <dgm:spPr/>
      <dgm:t>
        <a:bodyPr/>
        <a:lstStyle/>
        <a:p>
          <a:endParaRPr lang="en-GB"/>
        </a:p>
      </dgm:t>
    </dgm:pt>
    <dgm:pt modelId="{B3957FFF-33C8-4B30-99F7-DFAD42B3BEB3}" type="pres">
      <dgm:prSet presAssocID="{35968D84-7597-4A33-9265-9CD09C960D92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FFC9AB1A-B506-4787-9CAE-DCD19CE628CA}" type="pres">
      <dgm:prSet presAssocID="{35968D84-7597-4A33-9265-9CD09C960D92}" presName="children" presStyleCnt="0"/>
      <dgm:spPr/>
    </dgm:pt>
    <dgm:pt modelId="{6415EB47-EDA9-4D78-8978-AA6D637CE31D}" type="pres">
      <dgm:prSet presAssocID="{35968D84-7597-4A33-9265-9CD09C960D92}" presName="childPlaceholder" presStyleCnt="0"/>
      <dgm:spPr/>
    </dgm:pt>
    <dgm:pt modelId="{C8C862D8-D7B3-4DF2-9A38-2E0B4EEEF4DB}" type="pres">
      <dgm:prSet presAssocID="{35968D84-7597-4A33-9265-9CD09C960D92}" presName="circle" presStyleCnt="0"/>
      <dgm:spPr/>
    </dgm:pt>
    <dgm:pt modelId="{44670F8C-8120-48B9-9275-5990D05A2DFB}" type="pres">
      <dgm:prSet presAssocID="{35968D84-7597-4A33-9265-9CD09C960D92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F875AC98-027B-41DE-8115-FFD15C3AE821}" type="pres">
      <dgm:prSet presAssocID="{35968D84-7597-4A33-9265-9CD09C960D92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CC0E2EEA-BDCC-430C-BB67-7ED96C3BD558}" type="pres">
      <dgm:prSet presAssocID="{35968D84-7597-4A33-9265-9CD09C960D92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8929DC89-DDFF-420C-92A7-B89990CC3B6E}" type="pres">
      <dgm:prSet presAssocID="{35968D84-7597-4A33-9265-9CD09C960D92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D428EDC0-18FA-43D7-9B8D-613C8CA6E1ED}" type="pres">
      <dgm:prSet presAssocID="{35968D84-7597-4A33-9265-9CD09C960D92}" presName="quadrantPlaceholder" presStyleCnt="0"/>
      <dgm:spPr/>
    </dgm:pt>
    <dgm:pt modelId="{0CB1805E-638E-4061-A3F1-B3169548FB85}" type="pres">
      <dgm:prSet presAssocID="{35968D84-7597-4A33-9265-9CD09C960D92}" presName="center1" presStyleLbl="fgShp" presStyleIdx="0" presStyleCnt="2"/>
      <dgm:spPr/>
    </dgm:pt>
    <dgm:pt modelId="{548A32DF-DDD6-4A54-9D9C-76560E57CF46}" type="pres">
      <dgm:prSet presAssocID="{35968D84-7597-4A33-9265-9CD09C960D92}" presName="center2" presStyleLbl="fgShp" presStyleIdx="1" presStyleCnt="2"/>
      <dgm:spPr/>
    </dgm:pt>
  </dgm:ptLst>
  <dgm:cxnLst>
    <dgm:cxn modelId="{28B11D10-F468-42CB-85E7-D9B63CA2AD09}" type="presOf" srcId="{9781BD4F-F285-46A8-971C-FD61A2224AB7}" destId="{44670F8C-8120-48B9-9275-5990D05A2DFB}" srcOrd="0" destOrd="0" presId="urn:microsoft.com/office/officeart/2005/8/layout/cycle4"/>
    <dgm:cxn modelId="{C3667020-FE55-4123-A9DF-988BDC913466}" type="presOf" srcId="{02229CBD-3911-4EAD-A5F0-AD5A1F4F9D6C}" destId="{8929DC89-DDFF-420C-92A7-B89990CC3B6E}" srcOrd="0" destOrd="0" presId="urn:microsoft.com/office/officeart/2005/8/layout/cycle4"/>
    <dgm:cxn modelId="{2A0AA83C-6B97-4B13-AC69-7EE6A33399BF}" srcId="{35968D84-7597-4A33-9265-9CD09C960D92}" destId="{E0A5C317-5B15-4503-AB11-F79A6FD9BF73}" srcOrd="1" destOrd="0" parTransId="{7ED228D9-DF9A-4DB1-BEAE-48E4FA12B4EC}" sibTransId="{191C5C14-18C4-4141-8E68-CD763905D736}"/>
    <dgm:cxn modelId="{8311C267-1955-4C5B-9178-47427A4E50D5}" type="presOf" srcId="{E0A5C317-5B15-4503-AB11-F79A6FD9BF73}" destId="{F875AC98-027B-41DE-8115-FFD15C3AE821}" srcOrd="0" destOrd="0" presId="urn:microsoft.com/office/officeart/2005/8/layout/cycle4"/>
    <dgm:cxn modelId="{D00A8571-F9CE-4C25-8CAC-61BD24F7D275}" type="presOf" srcId="{B8E39787-56AD-43C4-9CF2-1ADA8A5CA0A3}" destId="{CC0E2EEA-BDCC-430C-BB67-7ED96C3BD558}" srcOrd="0" destOrd="0" presId="urn:microsoft.com/office/officeart/2005/8/layout/cycle4"/>
    <dgm:cxn modelId="{CF6400A0-211C-47AC-B238-E2485A286CFB}" srcId="{35968D84-7597-4A33-9265-9CD09C960D92}" destId="{B8E39787-56AD-43C4-9CF2-1ADA8A5CA0A3}" srcOrd="2" destOrd="0" parTransId="{1F21FAE5-B086-4F54-820A-81874FC8333A}" sibTransId="{5E92CA24-E773-41C6-941B-5535F11868DA}"/>
    <dgm:cxn modelId="{1A64AAAB-DD89-434D-B86E-61BB0E907D70}" srcId="{35968D84-7597-4A33-9265-9CD09C960D92}" destId="{02229CBD-3911-4EAD-A5F0-AD5A1F4F9D6C}" srcOrd="3" destOrd="0" parTransId="{13FAA345-4FD1-4498-ABC9-DF904ADF1584}" sibTransId="{79B21016-B6BE-4D99-A1BA-6710CB4DAABB}"/>
    <dgm:cxn modelId="{B36D29B3-9F2B-4B71-A2EE-9AE9C80D8538}" type="presOf" srcId="{35968D84-7597-4A33-9265-9CD09C960D92}" destId="{B3957FFF-33C8-4B30-99F7-DFAD42B3BEB3}" srcOrd="0" destOrd="0" presId="urn:microsoft.com/office/officeart/2005/8/layout/cycle4"/>
    <dgm:cxn modelId="{14CF32D7-30D4-4650-B964-F8C491DD06AE}" srcId="{35968D84-7597-4A33-9265-9CD09C960D92}" destId="{9781BD4F-F285-46A8-971C-FD61A2224AB7}" srcOrd="0" destOrd="0" parTransId="{B60EAF2A-0F33-47A5-AE2F-5A06E3951580}" sibTransId="{503B8FD1-4F87-4314-AC5A-C4246B3D94CE}"/>
    <dgm:cxn modelId="{3BEC3A8D-3942-4126-BDA4-510CB294B7C5}" type="presParOf" srcId="{B3957FFF-33C8-4B30-99F7-DFAD42B3BEB3}" destId="{FFC9AB1A-B506-4787-9CAE-DCD19CE628CA}" srcOrd="0" destOrd="0" presId="urn:microsoft.com/office/officeart/2005/8/layout/cycle4"/>
    <dgm:cxn modelId="{DF834C02-E0FB-4B34-9F45-9A58519C732D}" type="presParOf" srcId="{FFC9AB1A-B506-4787-9CAE-DCD19CE628CA}" destId="{6415EB47-EDA9-4D78-8978-AA6D637CE31D}" srcOrd="0" destOrd="0" presId="urn:microsoft.com/office/officeart/2005/8/layout/cycle4"/>
    <dgm:cxn modelId="{F90E9313-825F-4718-96F2-E53136F388EB}" type="presParOf" srcId="{B3957FFF-33C8-4B30-99F7-DFAD42B3BEB3}" destId="{C8C862D8-D7B3-4DF2-9A38-2E0B4EEEF4DB}" srcOrd="1" destOrd="0" presId="urn:microsoft.com/office/officeart/2005/8/layout/cycle4"/>
    <dgm:cxn modelId="{7B322E1C-4D4B-4367-B6F2-6C7D858FB53E}" type="presParOf" srcId="{C8C862D8-D7B3-4DF2-9A38-2E0B4EEEF4DB}" destId="{44670F8C-8120-48B9-9275-5990D05A2DFB}" srcOrd="0" destOrd="0" presId="urn:microsoft.com/office/officeart/2005/8/layout/cycle4"/>
    <dgm:cxn modelId="{D368022E-4F77-430D-AFA2-6D28805BC780}" type="presParOf" srcId="{C8C862D8-D7B3-4DF2-9A38-2E0B4EEEF4DB}" destId="{F875AC98-027B-41DE-8115-FFD15C3AE821}" srcOrd="1" destOrd="0" presId="urn:microsoft.com/office/officeart/2005/8/layout/cycle4"/>
    <dgm:cxn modelId="{BF1DF297-5F8C-47FC-AB41-7A24247AE53B}" type="presParOf" srcId="{C8C862D8-D7B3-4DF2-9A38-2E0B4EEEF4DB}" destId="{CC0E2EEA-BDCC-430C-BB67-7ED96C3BD558}" srcOrd="2" destOrd="0" presId="urn:microsoft.com/office/officeart/2005/8/layout/cycle4"/>
    <dgm:cxn modelId="{239FD212-D514-48CA-8280-DF6FC32137B1}" type="presParOf" srcId="{C8C862D8-D7B3-4DF2-9A38-2E0B4EEEF4DB}" destId="{8929DC89-DDFF-420C-92A7-B89990CC3B6E}" srcOrd="3" destOrd="0" presId="urn:microsoft.com/office/officeart/2005/8/layout/cycle4"/>
    <dgm:cxn modelId="{773F7F44-B78E-4CFE-97A1-69F547EC1981}" type="presParOf" srcId="{C8C862D8-D7B3-4DF2-9A38-2E0B4EEEF4DB}" destId="{D428EDC0-18FA-43D7-9B8D-613C8CA6E1ED}" srcOrd="4" destOrd="0" presId="urn:microsoft.com/office/officeart/2005/8/layout/cycle4"/>
    <dgm:cxn modelId="{BFE0D084-CA91-45A2-BD8A-3C24101DF572}" type="presParOf" srcId="{B3957FFF-33C8-4B30-99F7-DFAD42B3BEB3}" destId="{0CB1805E-638E-4061-A3F1-B3169548FB85}" srcOrd="2" destOrd="0" presId="urn:microsoft.com/office/officeart/2005/8/layout/cycle4"/>
    <dgm:cxn modelId="{882F6D2A-8E5F-449D-841A-AA400234A6C7}" type="presParOf" srcId="{B3957FFF-33C8-4B30-99F7-DFAD42B3BEB3}" destId="{548A32DF-DDD6-4A54-9D9C-76560E57CF46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C20B51-8FB2-4ED5-B307-2C48073AF636}" type="doc">
      <dgm:prSet loTypeId="urn:microsoft.com/office/officeart/2005/8/layout/vList5" loCatId="list" qsTypeId="urn:microsoft.com/office/officeart/2005/8/quickstyle/simple3" qsCatId="simple" csTypeId="urn:microsoft.com/office/officeart/2005/8/colors/accent1_3" csCatId="accent1" phldr="1"/>
      <dgm:spPr/>
      <dgm:t>
        <a:bodyPr/>
        <a:lstStyle/>
        <a:p>
          <a:endParaRPr lang="en-GB"/>
        </a:p>
      </dgm:t>
    </dgm:pt>
    <dgm:pt modelId="{3C7262CA-F6EC-4EA3-90AB-9898822C8EAC}">
      <dgm:prSet/>
      <dgm:spPr/>
      <dgm:t>
        <a:bodyPr/>
        <a:lstStyle/>
        <a:p>
          <a:r>
            <a:rPr lang="en-GB" baseline="0" dirty="0"/>
            <a:t>Fathers expressed having similar and different experiences to findings in literature (Camilleri, 2022; Kang et al., 2022)</a:t>
          </a:r>
          <a:endParaRPr lang="en-GB" dirty="0"/>
        </a:p>
      </dgm:t>
    </dgm:pt>
    <dgm:pt modelId="{50A8328C-EF90-46E4-87ED-D54B425B3AA0}" type="parTrans" cxnId="{C7689D2D-6143-4FDA-87C7-019C7977FDBD}">
      <dgm:prSet/>
      <dgm:spPr/>
      <dgm:t>
        <a:bodyPr/>
        <a:lstStyle/>
        <a:p>
          <a:endParaRPr lang="en-GB"/>
        </a:p>
      </dgm:t>
    </dgm:pt>
    <dgm:pt modelId="{AC9741D8-FEA4-4C45-879E-5D24CB900426}" type="sibTrans" cxnId="{C7689D2D-6143-4FDA-87C7-019C7977FDBD}">
      <dgm:prSet/>
      <dgm:spPr/>
      <dgm:t>
        <a:bodyPr/>
        <a:lstStyle/>
        <a:p>
          <a:endParaRPr lang="en-GB"/>
        </a:p>
      </dgm:t>
    </dgm:pt>
    <dgm:pt modelId="{D245F688-80E8-4D0D-8060-0570355517DC}">
      <dgm:prSet/>
      <dgm:spPr/>
      <dgm:t>
        <a:bodyPr/>
        <a:lstStyle/>
        <a:p>
          <a:r>
            <a:rPr lang="en-GB" baseline="0"/>
            <a:t>A strength of my study was methodological transparency</a:t>
          </a:r>
          <a:endParaRPr lang="en-GB"/>
        </a:p>
      </dgm:t>
    </dgm:pt>
    <dgm:pt modelId="{BC2792ED-5F89-4328-9ECA-FE9EE2DA12BE}" type="parTrans" cxnId="{AAB90F9E-28B7-4550-9D31-65D34CF8D845}">
      <dgm:prSet/>
      <dgm:spPr/>
      <dgm:t>
        <a:bodyPr/>
        <a:lstStyle/>
        <a:p>
          <a:endParaRPr lang="en-GB"/>
        </a:p>
      </dgm:t>
    </dgm:pt>
    <dgm:pt modelId="{71E410F5-ABFE-430F-AA4F-29AFDD2D9F2A}" type="sibTrans" cxnId="{AAB90F9E-28B7-4550-9D31-65D34CF8D845}">
      <dgm:prSet/>
      <dgm:spPr/>
      <dgm:t>
        <a:bodyPr/>
        <a:lstStyle/>
        <a:p>
          <a:endParaRPr lang="en-GB"/>
        </a:p>
      </dgm:t>
    </dgm:pt>
    <dgm:pt modelId="{88843C0F-8732-42E2-8A3E-1FF544589D99}">
      <dgm:prSet/>
      <dgm:spPr/>
      <dgm:t>
        <a:bodyPr/>
        <a:lstStyle/>
        <a:p>
          <a:r>
            <a:rPr lang="en-GB" baseline="0" dirty="0"/>
            <a:t>A limitation of my study was not collecting demographic information aiming to follow BPS guidelines for ethics and identity protection </a:t>
          </a:r>
          <a:r>
            <a:rPr lang="en-US" b="0" i="0" dirty="0"/>
            <a:t>(Oates et al., 2021)</a:t>
          </a:r>
          <a:endParaRPr lang="en-GB" dirty="0"/>
        </a:p>
      </dgm:t>
    </dgm:pt>
    <dgm:pt modelId="{95E2EF41-43EA-4A1D-9E55-93D667D28204}" type="parTrans" cxnId="{6D9B51B3-1E4D-40BE-B325-2A3FFF33F925}">
      <dgm:prSet/>
      <dgm:spPr/>
      <dgm:t>
        <a:bodyPr/>
        <a:lstStyle/>
        <a:p>
          <a:endParaRPr lang="en-GB"/>
        </a:p>
      </dgm:t>
    </dgm:pt>
    <dgm:pt modelId="{1305F21B-A663-473C-B747-F884CCE6DAB3}" type="sibTrans" cxnId="{6D9B51B3-1E4D-40BE-B325-2A3FFF33F925}">
      <dgm:prSet/>
      <dgm:spPr/>
      <dgm:t>
        <a:bodyPr/>
        <a:lstStyle/>
        <a:p>
          <a:endParaRPr lang="en-GB"/>
        </a:p>
      </dgm:t>
    </dgm:pt>
    <dgm:pt modelId="{352DF314-2D3F-44A1-BF46-0B28AAB41735}">
      <dgm:prSet/>
      <dgm:spPr/>
      <dgm:t>
        <a:bodyPr/>
        <a:lstStyle/>
        <a:p>
          <a:r>
            <a:rPr lang="en-GB" baseline="0"/>
            <a:t>A direction for future research could be linked to fathers and their engagement with online communities</a:t>
          </a:r>
          <a:endParaRPr lang="en-GB"/>
        </a:p>
      </dgm:t>
    </dgm:pt>
    <dgm:pt modelId="{C4F7BBC1-6DCC-4FAB-B8D6-31BCD29BAFCD}" type="parTrans" cxnId="{1D323CA8-8751-4469-9401-CFE82F09E3D7}">
      <dgm:prSet/>
      <dgm:spPr/>
      <dgm:t>
        <a:bodyPr/>
        <a:lstStyle/>
        <a:p>
          <a:endParaRPr lang="en-GB"/>
        </a:p>
      </dgm:t>
    </dgm:pt>
    <dgm:pt modelId="{67880791-DD8D-4180-B0D4-9BA95780DF27}" type="sibTrans" cxnId="{1D323CA8-8751-4469-9401-CFE82F09E3D7}">
      <dgm:prSet/>
      <dgm:spPr/>
      <dgm:t>
        <a:bodyPr/>
        <a:lstStyle/>
        <a:p>
          <a:endParaRPr lang="en-GB"/>
        </a:p>
      </dgm:t>
    </dgm:pt>
    <dgm:pt modelId="{F2036DDA-5C29-45FE-BAD7-B10D991527D1}" type="pres">
      <dgm:prSet presAssocID="{EFC20B51-8FB2-4ED5-B307-2C48073AF636}" presName="Name0" presStyleCnt="0">
        <dgm:presLayoutVars>
          <dgm:dir/>
          <dgm:animLvl val="lvl"/>
          <dgm:resizeHandles val="exact"/>
        </dgm:presLayoutVars>
      </dgm:prSet>
      <dgm:spPr/>
    </dgm:pt>
    <dgm:pt modelId="{2BAE31F7-20A5-4776-873C-4FE8FE231510}" type="pres">
      <dgm:prSet presAssocID="{3C7262CA-F6EC-4EA3-90AB-9898822C8EAC}" presName="linNode" presStyleCnt="0"/>
      <dgm:spPr/>
    </dgm:pt>
    <dgm:pt modelId="{69B944AA-51D4-4D45-8ECC-B175600DEDA9}" type="pres">
      <dgm:prSet presAssocID="{3C7262CA-F6EC-4EA3-90AB-9898822C8EAC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3B33BF5A-08BE-4553-AED7-4F2AF072420B}" type="pres">
      <dgm:prSet presAssocID="{AC9741D8-FEA4-4C45-879E-5D24CB900426}" presName="sp" presStyleCnt="0"/>
      <dgm:spPr/>
    </dgm:pt>
    <dgm:pt modelId="{25ECC559-104F-4B81-8B15-1214E601335A}" type="pres">
      <dgm:prSet presAssocID="{D245F688-80E8-4D0D-8060-0570355517DC}" presName="linNode" presStyleCnt="0"/>
      <dgm:spPr/>
    </dgm:pt>
    <dgm:pt modelId="{BE5C9ED8-5FE1-401D-95A7-98356BCC83F4}" type="pres">
      <dgm:prSet presAssocID="{D245F688-80E8-4D0D-8060-0570355517DC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83B5E320-1661-4A5E-8DDF-42441A56FFC1}" type="pres">
      <dgm:prSet presAssocID="{71E410F5-ABFE-430F-AA4F-29AFDD2D9F2A}" presName="sp" presStyleCnt="0"/>
      <dgm:spPr/>
    </dgm:pt>
    <dgm:pt modelId="{C7FC919A-54B3-4F2D-A2D4-701095CE1B1C}" type="pres">
      <dgm:prSet presAssocID="{88843C0F-8732-42E2-8A3E-1FF544589D99}" presName="linNode" presStyleCnt="0"/>
      <dgm:spPr/>
    </dgm:pt>
    <dgm:pt modelId="{7925856B-B7B3-4729-8782-DFA51D5F02B0}" type="pres">
      <dgm:prSet presAssocID="{88843C0F-8732-42E2-8A3E-1FF544589D99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FA56C967-2AA5-4EA7-8349-D7BD03C9661C}" type="pres">
      <dgm:prSet presAssocID="{1305F21B-A663-473C-B747-F884CCE6DAB3}" presName="sp" presStyleCnt="0"/>
      <dgm:spPr/>
    </dgm:pt>
    <dgm:pt modelId="{878DED22-A084-41A1-BD5D-C2A1E227B861}" type="pres">
      <dgm:prSet presAssocID="{352DF314-2D3F-44A1-BF46-0B28AAB41735}" presName="linNode" presStyleCnt="0"/>
      <dgm:spPr/>
    </dgm:pt>
    <dgm:pt modelId="{25E309D3-59F9-4440-BAE1-2FA6F61CFE97}" type="pres">
      <dgm:prSet presAssocID="{352DF314-2D3F-44A1-BF46-0B28AAB41735}" presName="parentText" presStyleLbl="node1" presStyleIdx="3" presStyleCnt="4">
        <dgm:presLayoutVars>
          <dgm:chMax val="1"/>
          <dgm:bulletEnabled val="1"/>
        </dgm:presLayoutVars>
      </dgm:prSet>
      <dgm:spPr/>
    </dgm:pt>
  </dgm:ptLst>
  <dgm:cxnLst>
    <dgm:cxn modelId="{BB0DC10A-7326-459F-8679-840A7603D5C3}" type="presOf" srcId="{EFC20B51-8FB2-4ED5-B307-2C48073AF636}" destId="{F2036DDA-5C29-45FE-BAD7-B10D991527D1}" srcOrd="0" destOrd="0" presId="urn:microsoft.com/office/officeart/2005/8/layout/vList5"/>
    <dgm:cxn modelId="{C7689D2D-6143-4FDA-87C7-019C7977FDBD}" srcId="{EFC20B51-8FB2-4ED5-B307-2C48073AF636}" destId="{3C7262CA-F6EC-4EA3-90AB-9898822C8EAC}" srcOrd="0" destOrd="0" parTransId="{50A8328C-EF90-46E4-87ED-D54B425B3AA0}" sibTransId="{AC9741D8-FEA4-4C45-879E-5D24CB900426}"/>
    <dgm:cxn modelId="{7AEA962F-9BF0-4E50-AE3C-7EB71E09EE99}" type="presOf" srcId="{352DF314-2D3F-44A1-BF46-0B28AAB41735}" destId="{25E309D3-59F9-4440-BAE1-2FA6F61CFE97}" srcOrd="0" destOrd="0" presId="urn:microsoft.com/office/officeart/2005/8/layout/vList5"/>
    <dgm:cxn modelId="{66D30769-6DD5-4D8D-8510-D9FF3B11D5F5}" type="presOf" srcId="{3C7262CA-F6EC-4EA3-90AB-9898822C8EAC}" destId="{69B944AA-51D4-4D45-8ECC-B175600DEDA9}" srcOrd="0" destOrd="0" presId="urn:microsoft.com/office/officeart/2005/8/layout/vList5"/>
    <dgm:cxn modelId="{94740B7A-A946-4F19-8C54-65E6D2FF2DA2}" type="presOf" srcId="{88843C0F-8732-42E2-8A3E-1FF544589D99}" destId="{7925856B-B7B3-4729-8782-DFA51D5F02B0}" srcOrd="0" destOrd="0" presId="urn:microsoft.com/office/officeart/2005/8/layout/vList5"/>
    <dgm:cxn modelId="{AAB90F9E-28B7-4550-9D31-65D34CF8D845}" srcId="{EFC20B51-8FB2-4ED5-B307-2C48073AF636}" destId="{D245F688-80E8-4D0D-8060-0570355517DC}" srcOrd="1" destOrd="0" parTransId="{BC2792ED-5F89-4328-9ECA-FE9EE2DA12BE}" sibTransId="{71E410F5-ABFE-430F-AA4F-29AFDD2D9F2A}"/>
    <dgm:cxn modelId="{1D323CA8-8751-4469-9401-CFE82F09E3D7}" srcId="{EFC20B51-8FB2-4ED5-B307-2C48073AF636}" destId="{352DF314-2D3F-44A1-BF46-0B28AAB41735}" srcOrd="3" destOrd="0" parTransId="{C4F7BBC1-6DCC-4FAB-B8D6-31BCD29BAFCD}" sibTransId="{67880791-DD8D-4180-B0D4-9BA95780DF27}"/>
    <dgm:cxn modelId="{8A75E2B0-C47D-44C2-821C-22985ACCA1FC}" type="presOf" srcId="{D245F688-80E8-4D0D-8060-0570355517DC}" destId="{BE5C9ED8-5FE1-401D-95A7-98356BCC83F4}" srcOrd="0" destOrd="0" presId="urn:microsoft.com/office/officeart/2005/8/layout/vList5"/>
    <dgm:cxn modelId="{6D9B51B3-1E4D-40BE-B325-2A3FFF33F925}" srcId="{EFC20B51-8FB2-4ED5-B307-2C48073AF636}" destId="{88843C0F-8732-42E2-8A3E-1FF544589D99}" srcOrd="2" destOrd="0" parTransId="{95E2EF41-43EA-4A1D-9E55-93D667D28204}" sibTransId="{1305F21B-A663-473C-B747-F884CCE6DAB3}"/>
    <dgm:cxn modelId="{4224F7B9-85AB-42B3-8D78-6E8C74129E3D}" type="presParOf" srcId="{F2036DDA-5C29-45FE-BAD7-B10D991527D1}" destId="{2BAE31F7-20A5-4776-873C-4FE8FE231510}" srcOrd="0" destOrd="0" presId="urn:microsoft.com/office/officeart/2005/8/layout/vList5"/>
    <dgm:cxn modelId="{E37415B4-2584-4D5B-962B-F9B2863409CD}" type="presParOf" srcId="{2BAE31F7-20A5-4776-873C-4FE8FE231510}" destId="{69B944AA-51D4-4D45-8ECC-B175600DEDA9}" srcOrd="0" destOrd="0" presId="urn:microsoft.com/office/officeart/2005/8/layout/vList5"/>
    <dgm:cxn modelId="{D0DA0716-126E-44D4-8AD0-481C3A04A581}" type="presParOf" srcId="{F2036DDA-5C29-45FE-BAD7-B10D991527D1}" destId="{3B33BF5A-08BE-4553-AED7-4F2AF072420B}" srcOrd="1" destOrd="0" presId="urn:microsoft.com/office/officeart/2005/8/layout/vList5"/>
    <dgm:cxn modelId="{2AF43CEA-F951-41DF-8528-A6E6AB09DAC6}" type="presParOf" srcId="{F2036DDA-5C29-45FE-BAD7-B10D991527D1}" destId="{25ECC559-104F-4B81-8B15-1214E601335A}" srcOrd="2" destOrd="0" presId="urn:microsoft.com/office/officeart/2005/8/layout/vList5"/>
    <dgm:cxn modelId="{E77D190C-B3AF-43B0-899F-F929C83CFA71}" type="presParOf" srcId="{25ECC559-104F-4B81-8B15-1214E601335A}" destId="{BE5C9ED8-5FE1-401D-95A7-98356BCC83F4}" srcOrd="0" destOrd="0" presId="urn:microsoft.com/office/officeart/2005/8/layout/vList5"/>
    <dgm:cxn modelId="{F7044A91-B30C-4672-B165-BE30330A094A}" type="presParOf" srcId="{F2036DDA-5C29-45FE-BAD7-B10D991527D1}" destId="{83B5E320-1661-4A5E-8DDF-42441A56FFC1}" srcOrd="3" destOrd="0" presId="urn:microsoft.com/office/officeart/2005/8/layout/vList5"/>
    <dgm:cxn modelId="{24D253D8-2D55-47EA-8768-BABB1A2B3F7B}" type="presParOf" srcId="{F2036DDA-5C29-45FE-BAD7-B10D991527D1}" destId="{C7FC919A-54B3-4F2D-A2D4-701095CE1B1C}" srcOrd="4" destOrd="0" presId="urn:microsoft.com/office/officeart/2005/8/layout/vList5"/>
    <dgm:cxn modelId="{AD2BF89E-4CA3-4830-B52F-F32CE2F5DC55}" type="presParOf" srcId="{C7FC919A-54B3-4F2D-A2D4-701095CE1B1C}" destId="{7925856B-B7B3-4729-8782-DFA51D5F02B0}" srcOrd="0" destOrd="0" presId="urn:microsoft.com/office/officeart/2005/8/layout/vList5"/>
    <dgm:cxn modelId="{3011238F-C285-4385-9C5B-70E371737576}" type="presParOf" srcId="{F2036DDA-5C29-45FE-BAD7-B10D991527D1}" destId="{FA56C967-2AA5-4EA7-8349-D7BD03C9661C}" srcOrd="5" destOrd="0" presId="urn:microsoft.com/office/officeart/2005/8/layout/vList5"/>
    <dgm:cxn modelId="{1819302A-820A-43AD-AF38-A04280A10394}" type="presParOf" srcId="{F2036DDA-5C29-45FE-BAD7-B10D991527D1}" destId="{878DED22-A084-41A1-BD5D-C2A1E227B861}" srcOrd="6" destOrd="0" presId="urn:microsoft.com/office/officeart/2005/8/layout/vList5"/>
    <dgm:cxn modelId="{185347DD-A726-4F2F-9D5D-F3DDA5730A36}" type="presParOf" srcId="{878DED22-A084-41A1-BD5D-C2A1E227B861}" destId="{25E309D3-59F9-4440-BAE1-2FA6F61CFE97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FAD7789-548B-460A-A74A-D3B58B44B433}" type="doc">
      <dgm:prSet loTypeId="urn:microsoft.com/office/officeart/2009/3/layout/FramedTextPicture" loCatId="pictur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AE86C5F-7112-4177-B347-64123F6190C0}">
      <dgm:prSet custT="1"/>
      <dgm:spPr/>
      <dgm:t>
        <a:bodyPr/>
        <a:lstStyle/>
        <a:p>
          <a:r>
            <a:rPr lang="en-US" sz="1800" dirty="0"/>
            <a:t>My journey</a:t>
          </a:r>
          <a:endParaRPr lang="en-GB" sz="1800" dirty="0"/>
        </a:p>
      </dgm:t>
    </dgm:pt>
    <dgm:pt modelId="{E4C8C7D7-80BD-4C95-B3A1-7AA1C121CF0A}" type="parTrans" cxnId="{8D491B94-7B77-473A-B6D9-A21730FFC5CE}">
      <dgm:prSet/>
      <dgm:spPr/>
      <dgm:t>
        <a:bodyPr/>
        <a:lstStyle/>
        <a:p>
          <a:endParaRPr lang="en-GB"/>
        </a:p>
      </dgm:t>
    </dgm:pt>
    <dgm:pt modelId="{DFEC518B-E674-45A4-8B88-7EBFE37F250D}" type="sibTrans" cxnId="{8D491B94-7B77-473A-B6D9-A21730FFC5CE}">
      <dgm:prSet/>
      <dgm:spPr/>
      <dgm:t>
        <a:bodyPr/>
        <a:lstStyle/>
        <a:p>
          <a:endParaRPr lang="en-GB"/>
        </a:p>
      </dgm:t>
    </dgm:pt>
    <dgm:pt modelId="{4E70CFCF-FF19-497F-BF66-7733C698F60E}" type="pres">
      <dgm:prSet presAssocID="{2FAD7789-548B-460A-A74A-D3B58B44B433}" presName="Name0" presStyleCnt="0">
        <dgm:presLayoutVars>
          <dgm:chMax/>
          <dgm:chPref/>
          <dgm:dir/>
        </dgm:presLayoutVars>
      </dgm:prSet>
      <dgm:spPr/>
    </dgm:pt>
    <dgm:pt modelId="{2EF1FABD-9BB7-4008-9D76-5B717A5B4B14}" type="pres">
      <dgm:prSet presAssocID="{0AE86C5F-7112-4177-B347-64123F6190C0}" presName="composite" presStyleCnt="0">
        <dgm:presLayoutVars>
          <dgm:chMax/>
          <dgm:chPref/>
        </dgm:presLayoutVars>
      </dgm:prSet>
      <dgm:spPr/>
    </dgm:pt>
    <dgm:pt modelId="{097481AA-4D1D-4662-9614-C50BDB404F01}" type="pres">
      <dgm:prSet presAssocID="{0AE86C5F-7112-4177-B347-64123F6190C0}" presName="Image" presStyleLbl="bgImgPlace1" presStyleIdx="0" presStyleCnt="1" custLinFactX="31794" custLinFactY="36027" custLinFactNeighborX="100000" custLinFactNeighborY="100000"/>
      <dgm:spPr>
        <a:solidFill>
          <a:schemeClr val="bg1"/>
        </a:solidFill>
        <a:ln>
          <a:solidFill>
            <a:schemeClr val="bg1"/>
          </a:solidFill>
        </a:ln>
      </dgm:spPr>
    </dgm:pt>
    <dgm:pt modelId="{F99D6E56-53DC-490A-8244-3D53B482F499}" type="pres">
      <dgm:prSet presAssocID="{0AE86C5F-7112-4177-B347-64123F6190C0}" presName="ParentText" presStyleLbl="revTx" presStyleIdx="0" presStyleCnt="1" custScaleX="62044" custScaleY="45745" custLinFactY="-5461" custLinFactNeighborX="-27788" custLinFactNeighborY="-100000">
        <dgm:presLayoutVars>
          <dgm:chMax val="0"/>
          <dgm:chPref val="0"/>
          <dgm:bulletEnabled val="1"/>
        </dgm:presLayoutVars>
      </dgm:prSet>
      <dgm:spPr/>
    </dgm:pt>
    <dgm:pt modelId="{C8568058-4D0D-4B9C-A2C7-CDA8869A2A77}" type="pres">
      <dgm:prSet presAssocID="{0AE86C5F-7112-4177-B347-64123F6190C0}" presName="tlFrame" presStyleLbl="node1" presStyleIdx="0" presStyleCnt="4" custLinFactY="-100000" custLinFactNeighborX="56" custLinFactNeighborY="-107809"/>
      <dgm:spPr/>
    </dgm:pt>
    <dgm:pt modelId="{C03DA2DF-B8B3-494C-B02D-F5BCD9BB012D}" type="pres">
      <dgm:prSet presAssocID="{0AE86C5F-7112-4177-B347-64123F6190C0}" presName="trFrame" presStyleLbl="node1" presStyleIdx="1" presStyleCnt="4" custLinFactX="-100000" custLinFactY="-100000" custLinFactNeighborX="-142763" custLinFactNeighborY="-106329"/>
      <dgm:spPr/>
    </dgm:pt>
    <dgm:pt modelId="{58CE3A5F-E640-4155-A1EE-617237B857D3}" type="pres">
      <dgm:prSet presAssocID="{0AE86C5F-7112-4177-B347-64123F6190C0}" presName="blFrame" presStyleLbl="node1" presStyleIdx="2" presStyleCnt="4" custLinFactY="-135160" custLinFactNeighborX="1282" custLinFactNeighborY="-200000"/>
      <dgm:spPr/>
    </dgm:pt>
    <dgm:pt modelId="{B2518444-BCA2-4886-B895-DCDD43858B57}" type="pres">
      <dgm:prSet presAssocID="{0AE86C5F-7112-4177-B347-64123F6190C0}" presName="brFrame" presStyleLbl="node1" presStyleIdx="3" presStyleCnt="4" custScaleY="99869" custLinFactX="-100000" custLinFactY="-139802" custLinFactNeighborX="-142763" custLinFactNeighborY="-200000"/>
      <dgm:spPr/>
    </dgm:pt>
  </dgm:ptLst>
  <dgm:cxnLst>
    <dgm:cxn modelId="{8D491B94-7B77-473A-B6D9-A21730FFC5CE}" srcId="{2FAD7789-548B-460A-A74A-D3B58B44B433}" destId="{0AE86C5F-7112-4177-B347-64123F6190C0}" srcOrd="0" destOrd="0" parTransId="{E4C8C7D7-80BD-4C95-B3A1-7AA1C121CF0A}" sibTransId="{DFEC518B-E674-45A4-8B88-7EBFE37F250D}"/>
    <dgm:cxn modelId="{D30476B3-D90B-4636-826F-8B48E3B84356}" type="presOf" srcId="{0AE86C5F-7112-4177-B347-64123F6190C0}" destId="{F99D6E56-53DC-490A-8244-3D53B482F499}" srcOrd="0" destOrd="0" presId="urn:microsoft.com/office/officeart/2009/3/layout/FramedTextPicture"/>
    <dgm:cxn modelId="{7CC783E9-702A-4FF2-AE91-3F2ED1D8E48E}" type="presOf" srcId="{2FAD7789-548B-460A-A74A-D3B58B44B433}" destId="{4E70CFCF-FF19-497F-BF66-7733C698F60E}" srcOrd="0" destOrd="0" presId="urn:microsoft.com/office/officeart/2009/3/layout/FramedTextPicture"/>
    <dgm:cxn modelId="{8E0ED7E2-0872-47AE-AC4C-BF1BF5AAC433}" type="presParOf" srcId="{4E70CFCF-FF19-497F-BF66-7733C698F60E}" destId="{2EF1FABD-9BB7-4008-9D76-5B717A5B4B14}" srcOrd="0" destOrd="0" presId="urn:microsoft.com/office/officeart/2009/3/layout/FramedTextPicture"/>
    <dgm:cxn modelId="{71E14770-71DF-4C03-A93E-38444C57E9E8}" type="presParOf" srcId="{2EF1FABD-9BB7-4008-9D76-5B717A5B4B14}" destId="{097481AA-4D1D-4662-9614-C50BDB404F01}" srcOrd="0" destOrd="0" presId="urn:microsoft.com/office/officeart/2009/3/layout/FramedTextPicture"/>
    <dgm:cxn modelId="{4569CF5A-05D6-42CB-B88E-E17AD1467720}" type="presParOf" srcId="{2EF1FABD-9BB7-4008-9D76-5B717A5B4B14}" destId="{F99D6E56-53DC-490A-8244-3D53B482F499}" srcOrd="1" destOrd="0" presId="urn:microsoft.com/office/officeart/2009/3/layout/FramedTextPicture"/>
    <dgm:cxn modelId="{C17CE36C-C8C9-46DC-A501-D305450D8EAD}" type="presParOf" srcId="{2EF1FABD-9BB7-4008-9D76-5B717A5B4B14}" destId="{C8568058-4D0D-4B9C-A2C7-CDA8869A2A77}" srcOrd="2" destOrd="0" presId="urn:microsoft.com/office/officeart/2009/3/layout/FramedTextPicture"/>
    <dgm:cxn modelId="{361C2065-0E70-4B7E-9262-291BD3131E0C}" type="presParOf" srcId="{2EF1FABD-9BB7-4008-9D76-5B717A5B4B14}" destId="{C03DA2DF-B8B3-494C-B02D-F5BCD9BB012D}" srcOrd="3" destOrd="0" presId="urn:microsoft.com/office/officeart/2009/3/layout/FramedTextPicture"/>
    <dgm:cxn modelId="{199430ED-845F-44DE-AFDC-7CDA80522824}" type="presParOf" srcId="{2EF1FABD-9BB7-4008-9D76-5B717A5B4B14}" destId="{58CE3A5F-E640-4155-A1EE-617237B857D3}" srcOrd="4" destOrd="0" presId="urn:microsoft.com/office/officeart/2009/3/layout/FramedTextPicture"/>
    <dgm:cxn modelId="{418C2648-48B6-40B7-9B50-142310632C0E}" type="presParOf" srcId="{2EF1FABD-9BB7-4008-9D76-5B717A5B4B14}" destId="{B2518444-BCA2-4886-B895-DCDD43858B57}" srcOrd="5" destOrd="0" presId="urn:microsoft.com/office/officeart/2009/3/layout/FramedTextPicture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759FB85-2544-40CE-A6AD-BC27DE679DDA}" type="doc">
      <dgm:prSet loTypeId="urn:microsoft.com/office/officeart/2005/8/layout/vList2" loCatId="list" qsTypeId="urn:microsoft.com/office/officeart/2005/8/quickstyle/simple3" qsCatId="simple" csTypeId="urn:microsoft.com/office/officeart/2005/8/colors/accent1_3" csCatId="accent1"/>
      <dgm:spPr/>
      <dgm:t>
        <a:bodyPr/>
        <a:lstStyle/>
        <a:p>
          <a:endParaRPr lang="en-GB"/>
        </a:p>
      </dgm:t>
    </dgm:pt>
    <dgm:pt modelId="{07725074-F4A2-4027-B7DD-3FDE0D70525F}">
      <dgm:prSet/>
      <dgm:spPr/>
      <dgm:t>
        <a:bodyPr/>
        <a:lstStyle/>
        <a:p>
          <a:r>
            <a:rPr lang="en-US" b="0" i="0" baseline="0" dirty="0" err="1"/>
            <a:t>Bohadana</a:t>
          </a:r>
          <a:r>
            <a:rPr lang="en-US" b="0" i="0" baseline="0" dirty="0"/>
            <a:t>, G., Morrissey, S., &amp; Paynter, J. (2021). Self-Compassion in Mothers of Children with Autism Spectrum Disorder: A Qualitative Analysis. </a:t>
          </a:r>
          <a:r>
            <a:rPr lang="en-US" b="0" i="1" baseline="0" dirty="0"/>
            <a:t>Journal of Autism and Developmental Disorders</a:t>
          </a:r>
          <a:r>
            <a:rPr lang="en-US" b="0" i="0" baseline="0" dirty="0"/>
            <a:t>. </a:t>
          </a:r>
          <a:r>
            <a:rPr lang="en-US" b="0" i="0" u="sng" baseline="0" dirty="0">
              <a:hlinkClick xmlns:r="http://schemas.openxmlformats.org/officeDocument/2006/relationships" r:id="rId1"/>
            </a:rPr>
            <a:t>https://doi.org/10.1007/s10803-020-04612-2</a:t>
          </a:r>
          <a:r>
            <a:rPr lang="en-US" b="0" i="0" baseline="0" dirty="0"/>
            <a:t> </a:t>
          </a:r>
          <a:endParaRPr lang="en-GB" dirty="0"/>
        </a:p>
      </dgm:t>
    </dgm:pt>
    <dgm:pt modelId="{025E3DAF-3BA0-411E-86B1-FC4558B70979}" type="parTrans" cxnId="{1D4A13D1-4503-4E71-9D4A-5BF588C8E741}">
      <dgm:prSet/>
      <dgm:spPr/>
      <dgm:t>
        <a:bodyPr/>
        <a:lstStyle/>
        <a:p>
          <a:endParaRPr lang="en-GB"/>
        </a:p>
      </dgm:t>
    </dgm:pt>
    <dgm:pt modelId="{7C3D8C57-21DF-4A17-B4FF-98F7B0E45464}" type="sibTrans" cxnId="{1D4A13D1-4503-4E71-9D4A-5BF588C8E741}">
      <dgm:prSet/>
      <dgm:spPr/>
      <dgm:t>
        <a:bodyPr/>
        <a:lstStyle/>
        <a:p>
          <a:endParaRPr lang="en-GB"/>
        </a:p>
      </dgm:t>
    </dgm:pt>
    <dgm:pt modelId="{A9C28144-B202-47CF-B6FD-DC1820868E24}">
      <dgm:prSet/>
      <dgm:spPr/>
      <dgm:t>
        <a:bodyPr/>
        <a:lstStyle/>
        <a:p>
          <a:r>
            <a:rPr lang="en-US" baseline="0"/>
            <a:t>Braun, V., &amp; Clarke, V. (2022). Thematic analysis: A practical guide. Sage.</a:t>
          </a:r>
          <a:endParaRPr lang="en-GB"/>
        </a:p>
      </dgm:t>
    </dgm:pt>
    <dgm:pt modelId="{5DDED4F3-19EA-4FDC-B244-D800F67B5B4C}" type="parTrans" cxnId="{BF2B1FD7-4B11-453D-8A9E-E6B0969B0857}">
      <dgm:prSet/>
      <dgm:spPr/>
      <dgm:t>
        <a:bodyPr/>
        <a:lstStyle/>
        <a:p>
          <a:endParaRPr lang="en-GB"/>
        </a:p>
      </dgm:t>
    </dgm:pt>
    <dgm:pt modelId="{E77DBBE8-3462-4DD7-B06D-02C8584C11C3}" type="sibTrans" cxnId="{BF2B1FD7-4B11-453D-8A9E-E6B0969B0857}">
      <dgm:prSet/>
      <dgm:spPr/>
      <dgm:t>
        <a:bodyPr/>
        <a:lstStyle/>
        <a:p>
          <a:endParaRPr lang="en-GB"/>
        </a:p>
      </dgm:t>
    </dgm:pt>
    <dgm:pt modelId="{CD055EFC-24E7-4B41-8DC3-D98FF2681608}">
      <dgm:prSet/>
      <dgm:spPr/>
      <dgm:t>
        <a:bodyPr/>
        <a:lstStyle/>
        <a:p>
          <a:r>
            <a:rPr lang="en-GB" b="0" i="0" baseline="0"/>
            <a:t>Braun, V., &amp; Clarke, V. (2006). Using Thematic Analysis in Psychology. </a:t>
          </a:r>
          <a:r>
            <a:rPr lang="en-GB" b="0" i="1" baseline="0"/>
            <a:t>Qualitative Research in Psychology</a:t>
          </a:r>
          <a:r>
            <a:rPr lang="en-GB" b="0" i="0" baseline="0"/>
            <a:t>, </a:t>
          </a:r>
          <a:r>
            <a:rPr lang="en-GB" b="0" i="1" baseline="0"/>
            <a:t>3</a:t>
          </a:r>
          <a:r>
            <a:rPr lang="en-GB" b="0" i="0" baseline="0"/>
            <a:t>(2), 77–101. </a:t>
          </a:r>
          <a:r>
            <a:rPr lang="en-GB" b="0" i="0" u="sng" baseline="0">
              <a:hlinkClick xmlns:r="http://schemas.openxmlformats.org/officeDocument/2006/relationships" r:id="rId2"/>
            </a:rPr>
            <a:t>https://www.tandfonline.com/doi/abs/10.1191/1478088706QP063OA</a:t>
          </a:r>
          <a:r>
            <a:rPr lang="en-US" b="0" i="0" u="sng" baseline="0"/>
            <a:t> </a:t>
          </a:r>
          <a:endParaRPr lang="en-GB"/>
        </a:p>
      </dgm:t>
    </dgm:pt>
    <dgm:pt modelId="{CB4E69DB-2F7F-4DEA-BC17-80471A1EDCB7}" type="parTrans" cxnId="{BEA25B3E-2B4B-4C40-9582-FABA7C5AB335}">
      <dgm:prSet/>
      <dgm:spPr/>
      <dgm:t>
        <a:bodyPr/>
        <a:lstStyle/>
        <a:p>
          <a:endParaRPr lang="en-GB"/>
        </a:p>
      </dgm:t>
    </dgm:pt>
    <dgm:pt modelId="{CC2EF790-A253-4D94-AD82-947B62159625}" type="sibTrans" cxnId="{BEA25B3E-2B4B-4C40-9582-FABA7C5AB335}">
      <dgm:prSet/>
      <dgm:spPr/>
      <dgm:t>
        <a:bodyPr/>
        <a:lstStyle/>
        <a:p>
          <a:endParaRPr lang="en-GB"/>
        </a:p>
      </dgm:t>
    </dgm:pt>
    <dgm:pt modelId="{574F725C-5D03-4AF1-9B5A-1B4B522B40FF}">
      <dgm:prSet/>
      <dgm:spPr/>
      <dgm:t>
        <a:bodyPr/>
        <a:lstStyle/>
        <a:p>
          <a:r>
            <a:rPr lang="en-US" baseline="0" dirty="0"/>
            <a:t>Braunstein, V. L., </a:t>
          </a:r>
          <a:r>
            <a:rPr lang="en-US" baseline="0" dirty="0" err="1"/>
            <a:t>Peniston</a:t>
          </a:r>
          <a:r>
            <a:rPr lang="en-US" baseline="0" dirty="0"/>
            <a:t>, N., Perelman, A., &amp; </a:t>
          </a:r>
          <a:r>
            <a:rPr lang="en-US" baseline="0" dirty="0" err="1"/>
            <a:t>Cassano</a:t>
          </a:r>
          <a:r>
            <a:rPr lang="en-US" baseline="0" dirty="0"/>
            <a:t>, M. C. (2013). The inclusion of fathers in investigations of autistic spectrum disorders. Research in Autism Spectrum Disorders, 7(7), 858–865. </a:t>
          </a:r>
          <a:r>
            <a:rPr lang="en-US" baseline="0" dirty="0">
              <a:hlinkClick xmlns:r="http://schemas.openxmlformats.org/officeDocument/2006/relationships" r:id="rId3"/>
            </a:rPr>
            <a:t>https://doi.org/10.1016/j.rasd.2013.03.005</a:t>
          </a:r>
          <a:r>
            <a:rPr lang="en-US" baseline="0" dirty="0"/>
            <a:t>  </a:t>
          </a:r>
          <a:endParaRPr lang="en-GB" dirty="0"/>
        </a:p>
      </dgm:t>
    </dgm:pt>
    <dgm:pt modelId="{BA399145-79F0-444B-AC18-D22556A08694}" type="parTrans" cxnId="{8435A1DD-E4D5-43B8-BFFE-E7217415C83D}">
      <dgm:prSet/>
      <dgm:spPr/>
      <dgm:t>
        <a:bodyPr/>
        <a:lstStyle/>
        <a:p>
          <a:endParaRPr lang="en-GB"/>
        </a:p>
      </dgm:t>
    </dgm:pt>
    <dgm:pt modelId="{17525824-00D9-4110-8A21-B7358A3E20B2}" type="sibTrans" cxnId="{8435A1DD-E4D5-43B8-BFFE-E7217415C83D}">
      <dgm:prSet/>
      <dgm:spPr/>
      <dgm:t>
        <a:bodyPr/>
        <a:lstStyle/>
        <a:p>
          <a:endParaRPr lang="en-GB"/>
        </a:p>
      </dgm:t>
    </dgm:pt>
    <dgm:pt modelId="{BC53F9F8-F58E-4DEA-9FF2-4D3E6AFD6ACE}">
      <dgm:prSet/>
      <dgm:spPr/>
      <dgm:t>
        <a:bodyPr/>
        <a:lstStyle/>
        <a:p>
          <a:r>
            <a:rPr lang="en-US" baseline="0"/>
            <a:t>Camilleri, L. J. (2022). Exploring the Lived Experiences of Fathers of Children on the Autism Spectrum: A Narrative Inquiry. SAGE Open, 12(2), 215824402210899. </a:t>
          </a:r>
          <a:r>
            <a:rPr lang="en-US" baseline="0">
              <a:hlinkClick xmlns:r="http://schemas.openxmlformats.org/officeDocument/2006/relationships" r:id="rId4"/>
            </a:rPr>
            <a:t>https://doi.org/10.1177/21582440221089927</a:t>
          </a:r>
          <a:r>
            <a:rPr lang="en-US" baseline="0"/>
            <a:t>  </a:t>
          </a:r>
          <a:endParaRPr lang="en-GB"/>
        </a:p>
      </dgm:t>
    </dgm:pt>
    <dgm:pt modelId="{92486FAD-FDE3-4E40-9F5E-E9AADE40533C}" type="parTrans" cxnId="{0A1C8742-C179-4175-B29D-71DAAC4E96FF}">
      <dgm:prSet/>
      <dgm:spPr/>
      <dgm:t>
        <a:bodyPr/>
        <a:lstStyle/>
        <a:p>
          <a:endParaRPr lang="en-GB"/>
        </a:p>
      </dgm:t>
    </dgm:pt>
    <dgm:pt modelId="{29B8390A-1928-43C8-9CB4-9A1AE5945568}" type="sibTrans" cxnId="{0A1C8742-C179-4175-B29D-71DAAC4E96FF}">
      <dgm:prSet/>
      <dgm:spPr/>
      <dgm:t>
        <a:bodyPr/>
        <a:lstStyle/>
        <a:p>
          <a:endParaRPr lang="en-GB"/>
        </a:p>
      </dgm:t>
    </dgm:pt>
    <dgm:pt modelId="{23D16653-6B1C-4239-ABF9-D9C30BE68650}">
      <dgm:prSet/>
      <dgm:spPr/>
      <dgm:t>
        <a:bodyPr/>
        <a:lstStyle/>
        <a:p>
          <a:r>
            <a:rPr lang="en-US" baseline="0"/>
            <a:t>DePape, A.-M., &amp; Lindsay, S. (2014). Parents’ Experiences of Caring for a Child With Autism Spectrum Disorder. Qualitative Health Research, 25(4), 569–583. </a:t>
          </a:r>
          <a:r>
            <a:rPr lang="en-US" baseline="0">
              <a:hlinkClick xmlns:r="http://schemas.openxmlformats.org/officeDocument/2006/relationships" r:id="rId5"/>
            </a:rPr>
            <a:t>https://doi.org/10.1177/1049732314552455</a:t>
          </a:r>
          <a:r>
            <a:rPr lang="en-US" baseline="0"/>
            <a:t>  </a:t>
          </a:r>
          <a:endParaRPr lang="en-GB"/>
        </a:p>
      </dgm:t>
    </dgm:pt>
    <dgm:pt modelId="{62F7F380-CB1D-445A-94A5-3F866F4A40AC}" type="parTrans" cxnId="{B7892A4A-6F0E-4DC6-A453-1673CF0445B8}">
      <dgm:prSet/>
      <dgm:spPr/>
      <dgm:t>
        <a:bodyPr/>
        <a:lstStyle/>
        <a:p>
          <a:endParaRPr lang="en-GB"/>
        </a:p>
      </dgm:t>
    </dgm:pt>
    <dgm:pt modelId="{E8486B77-124E-4DBE-A726-D779A5663D49}" type="sibTrans" cxnId="{B7892A4A-6F0E-4DC6-A453-1673CF0445B8}">
      <dgm:prSet/>
      <dgm:spPr/>
      <dgm:t>
        <a:bodyPr/>
        <a:lstStyle/>
        <a:p>
          <a:endParaRPr lang="en-GB"/>
        </a:p>
      </dgm:t>
    </dgm:pt>
    <dgm:pt modelId="{6F7F5F82-91CA-4956-9B22-9CAF6BF23D70}">
      <dgm:prSet/>
      <dgm:spPr/>
      <dgm:t>
        <a:bodyPr/>
        <a:lstStyle/>
        <a:p>
          <a:r>
            <a:rPr lang="en-US" b="0" i="0" baseline="0" dirty="0"/>
            <a:t>George‐Levi, S., </a:t>
          </a:r>
          <a:r>
            <a:rPr lang="en-US" b="0" i="0" baseline="0" dirty="0" err="1"/>
            <a:t>Laslo</a:t>
          </a:r>
          <a:r>
            <a:rPr lang="en-US" b="0" i="0" baseline="0" dirty="0"/>
            <a:t>‐Roth, R., &amp; Ben Yaakov, L. (2023). Vulnerability to loneliness among fathers of children with autism spectrum disorder: The role of interpersonal and familial resources. </a:t>
          </a:r>
          <a:r>
            <a:rPr lang="en-US" b="0" i="1" baseline="0" dirty="0"/>
            <a:t>Family Process</a:t>
          </a:r>
          <a:r>
            <a:rPr lang="en-US" b="0" i="0" baseline="0" dirty="0"/>
            <a:t>. </a:t>
          </a:r>
          <a:r>
            <a:rPr lang="en-US" b="0" i="0" u="sng" baseline="0">
              <a:hlinkClick xmlns:r="http://schemas.openxmlformats.org/officeDocument/2006/relationships" r:id="rId6"/>
            </a:rPr>
            <a:t>https://doi.org/10.1111/famp.12877</a:t>
          </a:r>
          <a:r>
            <a:rPr lang="en-US" b="0" i="0" baseline="0"/>
            <a:t>  </a:t>
          </a:r>
          <a:endParaRPr lang="en-GB" dirty="0"/>
        </a:p>
      </dgm:t>
    </dgm:pt>
    <dgm:pt modelId="{85949C52-43A6-45DE-AE0C-32C0B72D7863}" type="parTrans" cxnId="{B9F0B427-1ACD-4F7E-A448-B1312FDE855D}">
      <dgm:prSet/>
      <dgm:spPr/>
      <dgm:t>
        <a:bodyPr/>
        <a:lstStyle/>
        <a:p>
          <a:endParaRPr lang="en-GB"/>
        </a:p>
      </dgm:t>
    </dgm:pt>
    <dgm:pt modelId="{7DDDB5C3-EA94-4D20-8A10-0D4843414D4E}" type="sibTrans" cxnId="{B9F0B427-1ACD-4F7E-A448-B1312FDE855D}">
      <dgm:prSet/>
      <dgm:spPr/>
      <dgm:t>
        <a:bodyPr/>
        <a:lstStyle/>
        <a:p>
          <a:endParaRPr lang="en-GB"/>
        </a:p>
      </dgm:t>
    </dgm:pt>
    <dgm:pt modelId="{10B55B3C-EEAD-48B2-BB7C-0F3B6D0D5172}">
      <dgm:prSet/>
      <dgm:spPr/>
      <dgm:t>
        <a:bodyPr/>
        <a:lstStyle/>
        <a:p>
          <a:r>
            <a:rPr lang="en-US" baseline="0"/>
            <a:t>Kang, V. Y., Kim, S., &amp; Thomas, M. K. (2022). Experiences of Korean Fathers of Children With Autism in the United States. Inclusion, 10(3), 183–200. </a:t>
          </a:r>
          <a:r>
            <a:rPr lang="en-US" baseline="0">
              <a:hlinkClick xmlns:r="http://schemas.openxmlformats.org/officeDocument/2006/relationships" r:id="rId7"/>
            </a:rPr>
            <a:t>https://doi.org/10.1352/2326-6988-10.3.183</a:t>
          </a:r>
          <a:r>
            <a:rPr lang="en-US" baseline="0"/>
            <a:t>  </a:t>
          </a:r>
          <a:endParaRPr lang="en-GB"/>
        </a:p>
      </dgm:t>
    </dgm:pt>
    <dgm:pt modelId="{49DF3AE4-EDC3-4208-A54C-BBC86C641B0F}" type="parTrans" cxnId="{A7CB12FC-C327-4D87-8AC1-F450C7F9E8A0}">
      <dgm:prSet/>
      <dgm:spPr/>
      <dgm:t>
        <a:bodyPr/>
        <a:lstStyle/>
        <a:p>
          <a:endParaRPr lang="en-GB"/>
        </a:p>
      </dgm:t>
    </dgm:pt>
    <dgm:pt modelId="{05FD3806-01DD-4156-884B-5463D15A2F50}" type="sibTrans" cxnId="{A7CB12FC-C327-4D87-8AC1-F450C7F9E8A0}">
      <dgm:prSet/>
      <dgm:spPr/>
      <dgm:t>
        <a:bodyPr/>
        <a:lstStyle/>
        <a:p>
          <a:endParaRPr lang="en-GB"/>
        </a:p>
      </dgm:t>
    </dgm:pt>
    <dgm:pt modelId="{FA4832B3-2687-4197-B722-5A621077842A}">
      <dgm:prSet/>
      <dgm:spPr/>
      <dgm:t>
        <a:bodyPr/>
        <a:lstStyle/>
        <a:p>
          <a:r>
            <a:rPr lang="en-US" b="0" i="0" baseline="0"/>
            <a:t>Oates, J., Carpenter, D., Fisher, M., Goodson, S., Hannah, B., Kwiatkowski, R., Prutton, K., Reeves, D., &amp; Wainwright, T. (2021). BPS Code of Human Research Ethics. </a:t>
          </a:r>
          <a:r>
            <a:rPr lang="en-US" b="0" i="1" baseline="0"/>
            <a:t>BPS Code of Human Research Ethics</a:t>
          </a:r>
          <a:r>
            <a:rPr lang="en-US" b="0" i="0" baseline="0"/>
            <a:t>, </a:t>
          </a:r>
          <a:r>
            <a:rPr lang="en-US" b="0" i="1" baseline="0"/>
            <a:t>978-1-85433-792-4</a:t>
          </a:r>
          <a:r>
            <a:rPr lang="en-US" b="0" i="0" baseline="0"/>
            <a:t>. </a:t>
          </a:r>
          <a:r>
            <a:rPr lang="en-US" b="0" i="0" u="sng" baseline="0">
              <a:hlinkClick xmlns:r="http://schemas.openxmlformats.org/officeDocument/2006/relationships" r:id="rId8"/>
            </a:rPr>
            <a:t>https://doi.org/10.53841/bpsrep.2021.inf180</a:t>
          </a:r>
          <a:r>
            <a:rPr lang="en-US" b="0" i="0" baseline="0"/>
            <a:t> </a:t>
          </a:r>
          <a:endParaRPr lang="en-GB"/>
        </a:p>
      </dgm:t>
    </dgm:pt>
    <dgm:pt modelId="{2AD73D4D-6895-4352-B083-B8694F013E09}" type="parTrans" cxnId="{202CFC40-7F88-4A1A-9E24-853E411C7474}">
      <dgm:prSet/>
      <dgm:spPr/>
      <dgm:t>
        <a:bodyPr/>
        <a:lstStyle/>
        <a:p>
          <a:endParaRPr lang="en-GB"/>
        </a:p>
      </dgm:t>
    </dgm:pt>
    <dgm:pt modelId="{74D84589-3073-4CA2-86D5-CA3E00522337}" type="sibTrans" cxnId="{202CFC40-7F88-4A1A-9E24-853E411C7474}">
      <dgm:prSet/>
      <dgm:spPr/>
      <dgm:t>
        <a:bodyPr/>
        <a:lstStyle/>
        <a:p>
          <a:endParaRPr lang="en-GB"/>
        </a:p>
      </dgm:t>
    </dgm:pt>
    <dgm:pt modelId="{CB7B01DD-888E-405F-82C8-96DE72AC2AA5}" type="pres">
      <dgm:prSet presAssocID="{E759FB85-2544-40CE-A6AD-BC27DE679DDA}" presName="linear" presStyleCnt="0">
        <dgm:presLayoutVars>
          <dgm:animLvl val="lvl"/>
          <dgm:resizeHandles val="exact"/>
        </dgm:presLayoutVars>
      </dgm:prSet>
      <dgm:spPr/>
    </dgm:pt>
    <dgm:pt modelId="{B3AD076F-1D59-4A99-B52E-FD61C17B5703}" type="pres">
      <dgm:prSet presAssocID="{07725074-F4A2-4027-B7DD-3FDE0D70525F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30652CE1-3A02-4308-B4C8-C5D0A4F2DA39}" type="pres">
      <dgm:prSet presAssocID="{7C3D8C57-21DF-4A17-B4FF-98F7B0E45464}" presName="spacer" presStyleCnt="0"/>
      <dgm:spPr/>
    </dgm:pt>
    <dgm:pt modelId="{E1B2A5D5-2951-4D52-9C63-972EC1BF8BB7}" type="pres">
      <dgm:prSet presAssocID="{A9C28144-B202-47CF-B6FD-DC1820868E24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EC1EDDBA-ADB7-4D74-B5F9-838F6F6C4B09}" type="pres">
      <dgm:prSet presAssocID="{E77DBBE8-3462-4DD7-B06D-02C8584C11C3}" presName="spacer" presStyleCnt="0"/>
      <dgm:spPr/>
    </dgm:pt>
    <dgm:pt modelId="{423209D7-395E-47BF-B938-C10DC42F084D}" type="pres">
      <dgm:prSet presAssocID="{CD055EFC-24E7-4B41-8DC3-D98FF2681608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2BF126D5-8B4F-45C9-BAEC-9B8A898E7E7C}" type="pres">
      <dgm:prSet presAssocID="{CC2EF790-A253-4D94-AD82-947B62159625}" presName="spacer" presStyleCnt="0"/>
      <dgm:spPr/>
    </dgm:pt>
    <dgm:pt modelId="{6EF8195E-12F1-462F-A2A3-C69E53DDC6DA}" type="pres">
      <dgm:prSet presAssocID="{574F725C-5D03-4AF1-9B5A-1B4B522B40FF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8DBC616B-3320-4115-A12C-77BDFE96CC5E}" type="pres">
      <dgm:prSet presAssocID="{17525824-00D9-4110-8A21-B7358A3E20B2}" presName="spacer" presStyleCnt="0"/>
      <dgm:spPr/>
    </dgm:pt>
    <dgm:pt modelId="{C787BA76-4270-4E4E-ADDC-F71D62FE0131}" type="pres">
      <dgm:prSet presAssocID="{BC53F9F8-F58E-4DEA-9FF2-4D3E6AFD6ACE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E30A68B9-7718-4520-9473-7C4BB2AEFBC7}" type="pres">
      <dgm:prSet presAssocID="{29B8390A-1928-43C8-9CB4-9A1AE5945568}" presName="spacer" presStyleCnt="0"/>
      <dgm:spPr/>
    </dgm:pt>
    <dgm:pt modelId="{AACC636D-ECDD-42B6-B089-7E5B86723CE4}" type="pres">
      <dgm:prSet presAssocID="{23D16653-6B1C-4239-ABF9-D9C30BE68650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43F27A5D-5567-4021-88C2-560D85750F11}" type="pres">
      <dgm:prSet presAssocID="{E8486B77-124E-4DBE-A726-D779A5663D49}" presName="spacer" presStyleCnt="0"/>
      <dgm:spPr/>
    </dgm:pt>
    <dgm:pt modelId="{953444F4-974C-4597-9CC5-EE9C190CD800}" type="pres">
      <dgm:prSet presAssocID="{6F7F5F82-91CA-4956-9B22-9CAF6BF23D70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7C6E1E93-7ABE-470B-8F08-A3B2C3A174F0}" type="pres">
      <dgm:prSet presAssocID="{7DDDB5C3-EA94-4D20-8A10-0D4843414D4E}" presName="spacer" presStyleCnt="0"/>
      <dgm:spPr/>
    </dgm:pt>
    <dgm:pt modelId="{DA34F313-9F09-476B-8661-77B960A882BA}" type="pres">
      <dgm:prSet presAssocID="{10B55B3C-EEAD-48B2-BB7C-0F3B6D0D5172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FF8FADE1-59FE-4317-B26A-5B8A780A764D}" type="pres">
      <dgm:prSet presAssocID="{05FD3806-01DD-4156-884B-5463D15A2F50}" presName="spacer" presStyleCnt="0"/>
      <dgm:spPr/>
    </dgm:pt>
    <dgm:pt modelId="{F79DF45F-79E8-41FD-9F76-20F06A471CAA}" type="pres">
      <dgm:prSet presAssocID="{FA4832B3-2687-4197-B722-5A621077842A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20762325-34F7-42CF-90AD-9B1949FA124E}" type="presOf" srcId="{FA4832B3-2687-4197-B722-5A621077842A}" destId="{F79DF45F-79E8-41FD-9F76-20F06A471CAA}" srcOrd="0" destOrd="0" presId="urn:microsoft.com/office/officeart/2005/8/layout/vList2"/>
    <dgm:cxn modelId="{B9F0B427-1ACD-4F7E-A448-B1312FDE855D}" srcId="{E759FB85-2544-40CE-A6AD-BC27DE679DDA}" destId="{6F7F5F82-91CA-4956-9B22-9CAF6BF23D70}" srcOrd="6" destOrd="0" parTransId="{85949C52-43A6-45DE-AE0C-32C0B72D7863}" sibTransId="{7DDDB5C3-EA94-4D20-8A10-0D4843414D4E}"/>
    <dgm:cxn modelId="{BEA25B3E-2B4B-4C40-9582-FABA7C5AB335}" srcId="{E759FB85-2544-40CE-A6AD-BC27DE679DDA}" destId="{CD055EFC-24E7-4B41-8DC3-D98FF2681608}" srcOrd="2" destOrd="0" parTransId="{CB4E69DB-2F7F-4DEA-BC17-80471A1EDCB7}" sibTransId="{CC2EF790-A253-4D94-AD82-947B62159625}"/>
    <dgm:cxn modelId="{202CFC40-7F88-4A1A-9E24-853E411C7474}" srcId="{E759FB85-2544-40CE-A6AD-BC27DE679DDA}" destId="{FA4832B3-2687-4197-B722-5A621077842A}" srcOrd="8" destOrd="0" parTransId="{2AD73D4D-6895-4352-B083-B8694F013E09}" sibTransId="{74D84589-3073-4CA2-86D5-CA3E00522337}"/>
    <dgm:cxn modelId="{0A1C8742-C179-4175-B29D-71DAAC4E96FF}" srcId="{E759FB85-2544-40CE-A6AD-BC27DE679DDA}" destId="{BC53F9F8-F58E-4DEA-9FF2-4D3E6AFD6ACE}" srcOrd="4" destOrd="0" parTransId="{92486FAD-FDE3-4E40-9F5E-E9AADE40533C}" sibTransId="{29B8390A-1928-43C8-9CB4-9A1AE5945568}"/>
    <dgm:cxn modelId="{F08F4347-65E7-41E3-8473-D3D8CF87DCE6}" type="presOf" srcId="{E759FB85-2544-40CE-A6AD-BC27DE679DDA}" destId="{CB7B01DD-888E-405F-82C8-96DE72AC2AA5}" srcOrd="0" destOrd="0" presId="urn:microsoft.com/office/officeart/2005/8/layout/vList2"/>
    <dgm:cxn modelId="{B7892A4A-6F0E-4DC6-A453-1673CF0445B8}" srcId="{E759FB85-2544-40CE-A6AD-BC27DE679DDA}" destId="{23D16653-6B1C-4239-ABF9-D9C30BE68650}" srcOrd="5" destOrd="0" parTransId="{62F7F380-CB1D-445A-94A5-3F866F4A40AC}" sibTransId="{E8486B77-124E-4DBE-A726-D779A5663D49}"/>
    <dgm:cxn modelId="{1B409553-55ED-4CFD-9CC2-75121815B29D}" type="presOf" srcId="{A9C28144-B202-47CF-B6FD-DC1820868E24}" destId="{E1B2A5D5-2951-4D52-9C63-972EC1BF8BB7}" srcOrd="0" destOrd="0" presId="urn:microsoft.com/office/officeart/2005/8/layout/vList2"/>
    <dgm:cxn modelId="{AAD7BC9B-E972-440D-BFB3-5C0FD0749074}" type="presOf" srcId="{6F7F5F82-91CA-4956-9B22-9CAF6BF23D70}" destId="{953444F4-974C-4597-9CC5-EE9C190CD800}" srcOrd="0" destOrd="0" presId="urn:microsoft.com/office/officeart/2005/8/layout/vList2"/>
    <dgm:cxn modelId="{5C6B749F-154C-4E9B-8FDA-DDFDB193701C}" type="presOf" srcId="{23D16653-6B1C-4239-ABF9-D9C30BE68650}" destId="{AACC636D-ECDD-42B6-B089-7E5B86723CE4}" srcOrd="0" destOrd="0" presId="urn:microsoft.com/office/officeart/2005/8/layout/vList2"/>
    <dgm:cxn modelId="{17097EC0-E0AF-4728-90B5-8900453C9EA9}" type="presOf" srcId="{CD055EFC-24E7-4B41-8DC3-D98FF2681608}" destId="{423209D7-395E-47BF-B938-C10DC42F084D}" srcOrd="0" destOrd="0" presId="urn:microsoft.com/office/officeart/2005/8/layout/vList2"/>
    <dgm:cxn modelId="{C64876C2-4659-4A20-8BF7-03B008D42CC1}" type="presOf" srcId="{574F725C-5D03-4AF1-9B5A-1B4B522B40FF}" destId="{6EF8195E-12F1-462F-A2A3-C69E53DDC6DA}" srcOrd="0" destOrd="0" presId="urn:microsoft.com/office/officeart/2005/8/layout/vList2"/>
    <dgm:cxn modelId="{1D4A13D1-4503-4E71-9D4A-5BF588C8E741}" srcId="{E759FB85-2544-40CE-A6AD-BC27DE679DDA}" destId="{07725074-F4A2-4027-B7DD-3FDE0D70525F}" srcOrd="0" destOrd="0" parTransId="{025E3DAF-3BA0-411E-86B1-FC4558B70979}" sibTransId="{7C3D8C57-21DF-4A17-B4FF-98F7B0E45464}"/>
    <dgm:cxn modelId="{BF2B1FD7-4B11-453D-8A9E-E6B0969B0857}" srcId="{E759FB85-2544-40CE-A6AD-BC27DE679DDA}" destId="{A9C28144-B202-47CF-B6FD-DC1820868E24}" srcOrd="1" destOrd="0" parTransId="{5DDED4F3-19EA-4FDC-B244-D800F67B5B4C}" sibTransId="{E77DBBE8-3462-4DD7-B06D-02C8584C11C3}"/>
    <dgm:cxn modelId="{B4539EDD-0300-439F-84A0-3204D3FC20AD}" type="presOf" srcId="{10B55B3C-EEAD-48B2-BB7C-0F3B6D0D5172}" destId="{DA34F313-9F09-476B-8661-77B960A882BA}" srcOrd="0" destOrd="0" presId="urn:microsoft.com/office/officeart/2005/8/layout/vList2"/>
    <dgm:cxn modelId="{8435A1DD-E4D5-43B8-BFFE-E7217415C83D}" srcId="{E759FB85-2544-40CE-A6AD-BC27DE679DDA}" destId="{574F725C-5D03-4AF1-9B5A-1B4B522B40FF}" srcOrd="3" destOrd="0" parTransId="{BA399145-79F0-444B-AC18-D22556A08694}" sibTransId="{17525824-00D9-4110-8A21-B7358A3E20B2}"/>
    <dgm:cxn modelId="{E7232EE0-2EF9-4D8C-9B38-BB28D84C8545}" type="presOf" srcId="{07725074-F4A2-4027-B7DD-3FDE0D70525F}" destId="{B3AD076F-1D59-4A99-B52E-FD61C17B5703}" srcOrd="0" destOrd="0" presId="urn:microsoft.com/office/officeart/2005/8/layout/vList2"/>
    <dgm:cxn modelId="{772030EB-9B37-4D16-BD47-9E0602C796AF}" type="presOf" srcId="{BC53F9F8-F58E-4DEA-9FF2-4D3E6AFD6ACE}" destId="{C787BA76-4270-4E4E-ADDC-F71D62FE0131}" srcOrd="0" destOrd="0" presId="urn:microsoft.com/office/officeart/2005/8/layout/vList2"/>
    <dgm:cxn modelId="{A7CB12FC-C327-4D87-8AC1-F450C7F9E8A0}" srcId="{E759FB85-2544-40CE-A6AD-BC27DE679DDA}" destId="{10B55B3C-EEAD-48B2-BB7C-0F3B6D0D5172}" srcOrd="7" destOrd="0" parTransId="{49DF3AE4-EDC3-4208-A54C-BBC86C641B0F}" sibTransId="{05FD3806-01DD-4156-884B-5463D15A2F50}"/>
    <dgm:cxn modelId="{3213CD60-F173-4CCB-A28A-EDBDFB83899B}" type="presParOf" srcId="{CB7B01DD-888E-405F-82C8-96DE72AC2AA5}" destId="{B3AD076F-1D59-4A99-B52E-FD61C17B5703}" srcOrd="0" destOrd="0" presId="urn:microsoft.com/office/officeart/2005/8/layout/vList2"/>
    <dgm:cxn modelId="{85B5E17A-751F-4AAE-89CC-ED395B153C33}" type="presParOf" srcId="{CB7B01DD-888E-405F-82C8-96DE72AC2AA5}" destId="{30652CE1-3A02-4308-B4C8-C5D0A4F2DA39}" srcOrd="1" destOrd="0" presId="urn:microsoft.com/office/officeart/2005/8/layout/vList2"/>
    <dgm:cxn modelId="{3BD522C2-DBF9-4101-84D4-C722C19956F1}" type="presParOf" srcId="{CB7B01DD-888E-405F-82C8-96DE72AC2AA5}" destId="{E1B2A5D5-2951-4D52-9C63-972EC1BF8BB7}" srcOrd="2" destOrd="0" presId="urn:microsoft.com/office/officeart/2005/8/layout/vList2"/>
    <dgm:cxn modelId="{EB8D1080-C154-42C1-A912-B297A6B01B0F}" type="presParOf" srcId="{CB7B01DD-888E-405F-82C8-96DE72AC2AA5}" destId="{EC1EDDBA-ADB7-4D74-B5F9-838F6F6C4B09}" srcOrd="3" destOrd="0" presId="urn:microsoft.com/office/officeart/2005/8/layout/vList2"/>
    <dgm:cxn modelId="{6B2CD5C6-EB04-41E6-93B3-ACE81B7127FA}" type="presParOf" srcId="{CB7B01DD-888E-405F-82C8-96DE72AC2AA5}" destId="{423209D7-395E-47BF-B938-C10DC42F084D}" srcOrd="4" destOrd="0" presId="urn:microsoft.com/office/officeart/2005/8/layout/vList2"/>
    <dgm:cxn modelId="{2B73CFD3-2604-435E-867A-905C84F46C87}" type="presParOf" srcId="{CB7B01DD-888E-405F-82C8-96DE72AC2AA5}" destId="{2BF126D5-8B4F-45C9-BAEC-9B8A898E7E7C}" srcOrd="5" destOrd="0" presId="urn:microsoft.com/office/officeart/2005/8/layout/vList2"/>
    <dgm:cxn modelId="{3D76C659-E911-4D32-A35F-739D3911905F}" type="presParOf" srcId="{CB7B01DD-888E-405F-82C8-96DE72AC2AA5}" destId="{6EF8195E-12F1-462F-A2A3-C69E53DDC6DA}" srcOrd="6" destOrd="0" presId="urn:microsoft.com/office/officeart/2005/8/layout/vList2"/>
    <dgm:cxn modelId="{7E9693E2-2134-492B-90ED-4B76C987E455}" type="presParOf" srcId="{CB7B01DD-888E-405F-82C8-96DE72AC2AA5}" destId="{8DBC616B-3320-4115-A12C-77BDFE96CC5E}" srcOrd="7" destOrd="0" presId="urn:microsoft.com/office/officeart/2005/8/layout/vList2"/>
    <dgm:cxn modelId="{BA89AE04-715C-4F32-A507-6F238E236DBD}" type="presParOf" srcId="{CB7B01DD-888E-405F-82C8-96DE72AC2AA5}" destId="{C787BA76-4270-4E4E-ADDC-F71D62FE0131}" srcOrd="8" destOrd="0" presId="urn:microsoft.com/office/officeart/2005/8/layout/vList2"/>
    <dgm:cxn modelId="{EC25A5CB-309A-408E-A01B-B5949F9DBFFA}" type="presParOf" srcId="{CB7B01DD-888E-405F-82C8-96DE72AC2AA5}" destId="{E30A68B9-7718-4520-9473-7C4BB2AEFBC7}" srcOrd="9" destOrd="0" presId="urn:microsoft.com/office/officeart/2005/8/layout/vList2"/>
    <dgm:cxn modelId="{5DCEB286-49BA-4E08-A37E-92FA8E2F2D54}" type="presParOf" srcId="{CB7B01DD-888E-405F-82C8-96DE72AC2AA5}" destId="{AACC636D-ECDD-42B6-B089-7E5B86723CE4}" srcOrd="10" destOrd="0" presId="urn:microsoft.com/office/officeart/2005/8/layout/vList2"/>
    <dgm:cxn modelId="{C39AE46B-D83F-4A20-80D1-77F06F146ABA}" type="presParOf" srcId="{CB7B01DD-888E-405F-82C8-96DE72AC2AA5}" destId="{43F27A5D-5567-4021-88C2-560D85750F11}" srcOrd="11" destOrd="0" presId="urn:microsoft.com/office/officeart/2005/8/layout/vList2"/>
    <dgm:cxn modelId="{74E740F1-09CB-405A-865F-79C4C7E47369}" type="presParOf" srcId="{CB7B01DD-888E-405F-82C8-96DE72AC2AA5}" destId="{953444F4-974C-4597-9CC5-EE9C190CD800}" srcOrd="12" destOrd="0" presId="urn:microsoft.com/office/officeart/2005/8/layout/vList2"/>
    <dgm:cxn modelId="{1E63F22E-C5FD-42D8-A000-C8D05EC48ADC}" type="presParOf" srcId="{CB7B01DD-888E-405F-82C8-96DE72AC2AA5}" destId="{7C6E1E93-7ABE-470B-8F08-A3B2C3A174F0}" srcOrd="13" destOrd="0" presId="urn:microsoft.com/office/officeart/2005/8/layout/vList2"/>
    <dgm:cxn modelId="{E8D649F6-B677-4B77-A650-A89D7E0F135B}" type="presParOf" srcId="{CB7B01DD-888E-405F-82C8-96DE72AC2AA5}" destId="{DA34F313-9F09-476B-8661-77B960A882BA}" srcOrd="14" destOrd="0" presId="urn:microsoft.com/office/officeart/2005/8/layout/vList2"/>
    <dgm:cxn modelId="{CC1EC6B4-7765-4DAD-B8A8-9874C8708AF0}" type="presParOf" srcId="{CB7B01DD-888E-405F-82C8-96DE72AC2AA5}" destId="{FF8FADE1-59FE-4317-B26A-5B8A780A764D}" srcOrd="15" destOrd="0" presId="urn:microsoft.com/office/officeart/2005/8/layout/vList2"/>
    <dgm:cxn modelId="{39DB93F1-306E-4725-A590-D4E1F14D086D}" type="presParOf" srcId="{CB7B01DD-888E-405F-82C8-96DE72AC2AA5}" destId="{F79DF45F-79E8-41FD-9F76-20F06A471CAA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0557B4-B285-46CD-9437-5A81874561DA}">
      <dsp:nvSpPr>
        <dsp:cNvPr id="0" name=""/>
        <dsp:cNvSpPr/>
      </dsp:nvSpPr>
      <dsp:spPr>
        <a:xfrm>
          <a:off x="598" y="65748"/>
          <a:ext cx="2336043" cy="1401626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baseline="0" dirty="0"/>
            <a:t>Fathers are underrepresented in autism related research (Braunstein, 2013; </a:t>
          </a:r>
          <a:r>
            <a:rPr lang="en-US" sz="1300" b="0" i="0" kern="1200" dirty="0"/>
            <a:t>George‐Levi et al., 2023</a:t>
          </a:r>
          <a:r>
            <a:rPr lang="en-GB" sz="1300" kern="1200" baseline="0" dirty="0"/>
            <a:t>)</a:t>
          </a:r>
          <a:endParaRPr lang="en-GB" sz="1300" kern="1200" dirty="0"/>
        </a:p>
      </dsp:txBody>
      <dsp:txXfrm>
        <a:off x="598" y="65748"/>
        <a:ext cx="2336043" cy="1401626"/>
      </dsp:txXfrm>
    </dsp:sp>
    <dsp:sp modelId="{34FE3049-376D-426F-9691-B4F6E27AD03D}">
      <dsp:nvSpPr>
        <dsp:cNvPr id="0" name=""/>
        <dsp:cNvSpPr/>
      </dsp:nvSpPr>
      <dsp:spPr>
        <a:xfrm>
          <a:off x="2570246" y="65748"/>
          <a:ext cx="2336043" cy="1401626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102082"/>
                <a:satOff val="-1464"/>
                <a:lumOff val="8538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102082"/>
                <a:satOff val="-1464"/>
                <a:lumOff val="8538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102082"/>
                <a:satOff val="-1464"/>
                <a:lumOff val="853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baseline="0" dirty="0"/>
            <a:t>Fathers experienced both negative and positive feelings related to their children’s diagnosis (Camilleri, 2022; Kang et al., 2022)</a:t>
          </a:r>
          <a:endParaRPr lang="en-GB" sz="1300" kern="1200" dirty="0"/>
        </a:p>
      </dsp:txBody>
      <dsp:txXfrm>
        <a:off x="2570246" y="65748"/>
        <a:ext cx="2336043" cy="1401626"/>
      </dsp:txXfrm>
    </dsp:sp>
    <dsp:sp modelId="{E280030E-80F1-4679-A685-27723A3D5C26}">
      <dsp:nvSpPr>
        <dsp:cNvPr id="0" name=""/>
        <dsp:cNvSpPr/>
      </dsp:nvSpPr>
      <dsp:spPr>
        <a:xfrm>
          <a:off x="598" y="1700978"/>
          <a:ext cx="2336043" cy="1401626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204164"/>
                <a:satOff val="-2928"/>
                <a:lumOff val="17077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204164"/>
                <a:satOff val="-2928"/>
                <a:lumOff val="17077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204164"/>
                <a:satOff val="-2928"/>
                <a:lumOff val="1707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baseline="0" dirty="0"/>
            <a:t>Methodological inconsistencies in qualitative studies in this area (</a:t>
          </a:r>
          <a:r>
            <a:rPr lang="en-GB" sz="1300" kern="1200" baseline="0" dirty="0" err="1"/>
            <a:t>Lashewicz</a:t>
          </a:r>
          <a:r>
            <a:rPr lang="en-GB" sz="1300" kern="1200" baseline="0" dirty="0"/>
            <a:t> et al., 2017; </a:t>
          </a:r>
          <a:r>
            <a:rPr lang="en-US" sz="1300" kern="1200" baseline="0" dirty="0" err="1"/>
            <a:t>DePape</a:t>
          </a:r>
          <a:r>
            <a:rPr lang="en-US" sz="1300" kern="1200" baseline="0" dirty="0"/>
            <a:t> &amp; Lindsay, 2014; </a:t>
          </a:r>
          <a:r>
            <a:rPr lang="sv-SE" sz="1300" b="0" i="0" kern="1200" dirty="0"/>
            <a:t>Bohadana et al., 2021; Braun &amp; Clarke, 2006</a:t>
          </a:r>
          <a:r>
            <a:rPr lang="en-GB" sz="1300" kern="1200" baseline="0" dirty="0"/>
            <a:t>)</a:t>
          </a:r>
          <a:endParaRPr lang="en-GB" sz="1300" kern="1200" dirty="0"/>
        </a:p>
      </dsp:txBody>
      <dsp:txXfrm>
        <a:off x="598" y="1700978"/>
        <a:ext cx="2336043" cy="1401626"/>
      </dsp:txXfrm>
    </dsp:sp>
    <dsp:sp modelId="{A82F5BBD-1ECD-441C-8858-7155ABF17434}">
      <dsp:nvSpPr>
        <dsp:cNvPr id="0" name=""/>
        <dsp:cNvSpPr/>
      </dsp:nvSpPr>
      <dsp:spPr>
        <a:xfrm>
          <a:off x="2570246" y="1700978"/>
          <a:ext cx="2336043" cy="1401626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306246"/>
                <a:satOff val="-4392"/>
                <a:lumOff val="25615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306246"/>
                <a:satOff val="-4392"/>
                <a:lumOff val="25615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306246"/>
                <a:satOff val="-4392"/>
                <a:lumOff val="256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baseline="0" dirty="0"/>
            <a:t>My study explored fathers experiences using Reflexive Thematic Analysis (Braun &amp; Clarke, 2022, 2019)</a:t>
          </a:r>
          <a:endParaRPr lang="en-GB" sz="1300" kern="1200" dirty="0"/>
        </a:p>
      </dsp:txBody>
      <dsp:txXfrm>
        <a:off x="2570246" y="1700978"/>
        <a:ext cx="2336043" cy="14016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670F8C-8120-48B9-9275-5990D05A2DFB}">
      <dsp:nvSpPr>
        <dsp:cNvPr id="0" name=""/>
        <dsp:cNvSpPr/>
      </dsp:nvSpPr>
      <dsp:spPr>
        <a:xfrm>
          <a:off x="3076572" y="226525"/>
          <a:ext cx="1720798" cy="1720798"/>
        </a:xfrm>
        <a:prstGeom prst="pieWedge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baseline="0" dirty="0"/>
            <a:t>Fathers’ experiences interlinked with the familial context</a:t>
          </a:r>
          <a:endParaRPr lang="en-GB" sz="1300" kern="1200" dirty="0"/>
        </a:p>
      </dsp:txBody>
      <dsp:txXfrm>
        <a:off x="3580582" y="730535"/>
        <a:ext cx="1216788" cy="1216788"/>
      </dsp:txXfrm>
    </dsp:sp>
    <dsp:sp modelId="{F875AC98-027B-41DE-8115-FFD15C3AE821}">
      <dsp:nvSpPr>
        <dsp:cNvPr id="0" name=""/>
        <dsp:cNvSpPr/>
      </dsp:nvSpPr>
      <dsp:spPr>
        <a:xfrm rot="5400000">
          <a:off x="4876854" y="226525"/>
          <a:ext cx="1720798" cy="1720798"/>
        </a:xfrm>
        <a:prstGeom prst="pieWedge">
          <a:avLst/>
        </a:prstGeom>
        <a:gradFill rotWithShape="0">
          <a:gsLst>
            <a:gs pos="0">
              <a:schemeClr val="accent1">
                <a:shade val="80000"/>
                <a:hueOff val="102082"/>
                <a:satOff val="-1464"/>
                <a:lumOff val="8538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102082"/>
                <a:satOff val="-1464"/>
                <a:lumOff val="8538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102082"/>
                <a:satOff val="-1464"/>
                <a:lumOff val="853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baseline="0" dirty="0"/>
            <a:t>Fathers’ journeys as individuals</a:t>
          </a:r>
          <a:endParaRPr lang="en-GB" sz="1300" kern="1200" dirty="0"/>
        </a:p>
      </dsp:txBody>
      <dsp:txXfrm rot="-5400000">
        <a:off x="4876854" y="730535"/>
        <a:ext cx="1216788" cy="1216788"/>
      </dsp:txXfrm>
    </dsp:sp>
    <dsp:sp modelId="{CC0E2EEA-BDCC-430C-BB67-7ED96C3BD558}">
      <dsp:nvSpPr>
        <dsp:cNvPr id="0" name=""/>
        <dsp:cNvSpPr/>
      </dsp:nvSpPr>
      <dsp:spPr>
        <a:xfrm rot="10800000">
          <a:off x="4876854" y="2026806"/>
          <a:ext cx="1720798" cy="1720798"/>
        </a:xfrm>
        <a:prstGeom prst="pieWedge">
          <a:avLst/>
        </a:prstGeom>
        <a:gradFill rotWithShape="0">
          <a:gsLst>
            <a:gs pos="0">
              <a:schemeClr val="accent1">
                <a:shade val="80000"/>
                <a:hueOff val="204164"/>
                <a:satOff val="-2928"/>
                <a:lumOff val="17077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204164"/>
                <a:satOff val="-2928"/>
                <a:lumOff val="17077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204164"/>
                <a:satOff val="-2928"/>
                <a:lumOff val="1707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baseline="0" dirty="0"/>
            <a:t>The right support made a difference in my journey</a:t>
          </a:r>
          <a:endParaRPr lang="en-GB" sz="1300" kern="1200" dirty="0"/>
        </a:p>
      </dsp:txBody>
      <dsp:txXfrm rot="10800000">
        <a:off x="4876854" y="2026806"/>
        <a:ext cx="1216788" cy="1216788"/>
      </dsp:txXfrm>
    </dsp:sp>
    <dsp:sp modelId="{8929DC89-DDFF-420C-92A7-B89990CC3B6E}">
      <dsp:nvSpPr>
        <dsp:cNvPr id="0" name=""/>
        <dsp:cNvSpPr/>
      </dsp:nvSpPr>
      <dsp:spPr>
        <a:xfrm rot="16200000">
          <a:off x="3076572" y="2026806"/>
          <a:ext cx="1720798" cy="1720798"/>
        </a:xfrm>
        <a:prstGeom prst="pieWedge">
          <a:avLst/>
        </a:prstGeom>
        <a:gradFill rotWithShape="0">
          <a:gsLst>
            <a:gs pos="0">
              <a:schemeClr val="accent1">
                <a:shade val="80000"/>
                <a:hueOff val="306246"/>
                <a:satOff val="-4392"/>
                <a:lumOff val="25615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306246"/>
                <a:satOff val="-4392"/>
                <a:lumOff val="25615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306246"/>
                <a:satOff val="-4392"/>
                <a:lumOff val="256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My child is different from other children</a:t>
          </a:r>
          <a:endParaRPr lang="en-GB" sz="1300" kern="1200" dirty="0"/>
        </a:p>
      </dsp:txBody>
      <dsp:txXfrm rot="5400000">
        <a:off x="3580582" y="2026806"/>
        <a:ext cx="1216788" cy="1216788"/>
      </dsp:txXfrm>
    </dsp:sp>
    <dsp:sp modelId="{0CB1805E-638E-4061-A3F1-B3169548FB85}">
      <dsp:nvSpPr>
        <dsp:cNvPr id="0" name=""/>
        <dsp:cNvSpPr/>
      </dsp:nvSpPr>
      <dsp:spPr>
        <a:xfrm>
          <a:off x="4540046" y="1629393"/>
          <a:ext cx="594132" cy="516637"/>
        </a:xfrm>
        <a:prstGeom prst="circularArrow">
          <a:avLst/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4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548A32DF-DDD6-4A54-9D9C-76560E57CF46}">
      <dsp:nvSpPr>
        <dsp:cNvPr id="0" name=""/>
        <dsp:cNvSpPr/>
      </dsp:nvSpPr>
      <dsp:spPr>
        <a:xfrm rot="10800000">
          <a:off x="4540046" y="1828100"/>
          <a:ext cx="594132" cy="516637"/>
        </a:xfrm>
        <a:prstGeom prst="circularArrow">
          <a:avLst/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4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B944AA-51D4-4D45-8ECC-B175600DEDA9}">
      <dsp:nvSpPr>
        <dsp:cNvPr id="0" name=""/>
        <dsp:cNvSpPr/>
      </dsp:nvSpPr>
      <dsp:spPr>
        <a:xfrm>
          <a:off x="3351126" y="1765"/>
          <a:ext cx="3770017" cy="849363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baseline="0" dirty="0"/>
            <a:t>Fathers expressed having similar and different experiences to findings in literature (Camilleri, 2022; Kang et al., 2022)</a:t>
          </a:r>
          <a:endParaRPr lang="en-GB" sz="1300" kern="1200" dirty="0"/>
        </a:p>
      </dsp:txBody>
      <dsp:txXfrm>
        <a:off x="3392588" y="43227"/>
        <a:ext cx="3687093" cy="766439"/>
      </dsp:txXfrm>
    </dsp:sp>
    <dsp:sp modelId="{BE5C9ED8-5FE1-401D-95A7-98356BCC83F4}">
      <dsp:nvSpPr>
        <dsp:cNvPr id="0" name=""/>
        <dsp:cNvSpPr/>
      </dsp:nvSpPr>
      <dsp:spPr>
        <a:xfrm>
          <a:off x="3351126" y="893598"/>
          <a:ext cx="3770017" cy="849363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102082"/>
                <a:satOff val="-1464"/>
                <a:lumOff val="8538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102082"/>
                <a:satOff val="-1464"/>
                <a:lumOff val="8538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102082"/>
                <a:satOff val="-1464"/>
                <a:lumOff val="853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baseline="0"/>
            <a:t>A strength of my study was methodological transparency</a:t>
          </a:r>
          <a:endParaRPr lang="en-GB" sz="1300" kern="1200"/>
        </a:p>
      </dsp:txBody>
      <dsp:txXfrm>
        <a:off x="3392588" y="935060"/>
        <a:ext cx="3687093" cy="766439"/>
      </dsp:txXfrm>
    </dsp:sp>
    <dsp:sp modelId="{7925856B-B7B3-4729-8782-DFA51D5F02B0}">
      <dsp:nvSpPr>
        <dsp:cNvPr id="0" name=""/>
        <dsp:cNvSpPr/>
      </dsp:nvSpPr>
      <dsp:spPr>
        <a:xfrm>
          <a:off x="3351126" y="1785430"/>
          <a:ext cx="3770017" cy="849363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204164"/>
                <a:satOff val="-2928"/>
                <a:lumOff val="17077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204164"/>
                <a:satOff val="-2928"/>
                <a:lumOff val="17077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204164"/>
                <a:satOff val="-2928"/>
                <a:lumOff val="1707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baseline="0" dirty="0"/>
            <a:t>A limitation of my study was not collecting demographic information aiming to follow BPS guidelines for ethics and identity protection </a:t>
          </a:r>
          <a:r>
            <a:rPr lang="en-US" sz="1300" b="0" i="0" kern="1200" dirty="0"/>
            <a:t>(Oates et al., 2021)</a:t>
          </a:r>
          <a:endParaRPr lang="en-GB" sz="1300" kern="1200" dirty="0"/>
        </a:p>
      </dsp:txBody>
      <dsp:txXfrm>
        <a:off x="3392588" y="1826892"/>
        <a:ext cx="3687093" cy="766439"/>
      </dsp:txXfrm>
    </dsp:sp>
    <dsp:sp modelId="{25E309D3-59F9-4440-BAE1-2FA6F61CFE97}">
      <dsp:nvSpPr>
        <dsp:cNvPr id="0" name=""/>
        <dsp:cNvSpPr/>
      </dsp:nvSpPr>
      <dsp:spPr>
        <a:xfrm>
          <a:off x="3351126" y="2677262"/>
          <a:ext cx="3770017" cy="849363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306246"/>
                <a:satOff val="-4392"/>
                <a:lumOff val="25615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306246"/>
                <a:satOff val="-4392"/>
                <a:lumOff val="25615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306246"/>
                <a:satOff val="-4392"/>
                <a:lumOff val="256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baseline="0"/>
            <a:t>A direction for future research could be linked to fathers and their engagement with online communities</a:t>
          </a:r>
          <a:endParaRPr lang="en-GB" sz="1300" kern="1200"/>
        </a:p>
      </dsp:txBody>
      <dsp:txXfrm>
        <a:off x="3392588" y="2718724"/>
        <a:ext cx="3687093" cy="7664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7481AA-4D1D-4662-9614-C50BDB404F01}">
      <dsp:nvSpPr>
        <dsp:cNvPr id="0" name=""/>
        <dsp:cNvSpPr/>
      </dsp:nvSpPr>
      <dsp:spPr>
        <a:xfrm>
          <a:off x="2232252" y="1565227"/>
          <a:ext cx="1693743" cy="1129157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bg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99D6E56-53DC-490A-8244-3D53B482F499}">
      <dsp:nvSpPr>
        <dsp:cNvPr id="0" name=""/>
        <dsp:cNvSpPr/>
      </dsp:nvSpPr>
      <dsp:spPr>
        <a:xfrm>
          <a:off x="1553056" y="67974"/>
          <a:ext cx="1488817" cy="6780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My journey</a:t>
          </a:r>
          <a:endParaRPr lang="en-GB" sz="1800" kern="1200" dirty="0"/>
        </a:p>
      </dsp:txBody>
      <dsp:txXfrm>
        <a:off x="1553056" y="67974"/>
        <a:ext cx="1488817" cy="678032"/>
      </dsp:txXfrm>
    </dsp:sp>
    <dsp:sp modelId="{C8568058-4D0D-4B9C-A2C7-CDA8869A2A77}">
      <dsp:nvSpPr>
        <dsp:cNvPr id="0" name=""/>
        <dsp:cNvSpPr/>
      </dsp:nvSpPr>
      <dsp:spPr>
        <a:xfrm>
          <a:off x="1553067" y="-180403"/>
          <a:ext cx="576294" cy="576443"/>
        </a:xfrm>
        <a:prstGeom prst="halfFrame">
          <a:avLst>
            <a:gd name="adj1" fmla="val 25770"/>
            <a:gd name="adj2" fmla="val 257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03DA2DF-B8B3-494C-B02D-F5BCD9BB012D}">
      <dsp:nvSpPr>
        <dsp:cNvPr id="0" name=""/>
        <dsp:cNvSpPr/>
      </dsp:nvSpPr>
      <dsp:spPr>
        <a:xfrm rot="5400000">
          <a:off x="2417089" y="-171797"/>
          <a:ext cx="576443" cy="576294"/>
        </a:xfrm>
        <a:prstGeom prst="halfFrame">
          <a:avLst>
            <a:gd name="adj1" fmla="val 25770"/>
            <a:gd name="adj2" fmla="val 257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8CE3A5F-E640-4155-A1EE-617237B857D3}">
      <dsp:nvSpPr>
        <dsp:cNvPr id="0" name=""/>
        <dsp:cNvSpPr/>
      </dsp:nvSpPr>
      <dsp:spPr>
        <a:xfrm rot="16200000">
          <a:off x="1560058" y="414683"/>
          <a:ext cx="576443" cy="576294"/>
        </a:xfrm>
        <a:prstGeom prst="halfFrame">
          <a:avLst>
            <a:gd name="adj1" fmla="val 25770"/>
            <a:gd name="adj2" fmla="val 257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2518444-BCA2-4886-B895-DCDD43858B57}">
      <dsp:nvSpPr>
        <dsp:cNvPr id="0" name=""/>
        <dsp:cNvSpPr/>
      </dsp:nvSpPr>
      <dsp:spPr>
        <a:xfrm rot="10800000">
          <a:off x="2417163" y="388227"/>
          <a:ext cx="576294" cy="575688"/>
        </a:xfrm>
        <a:prstGeom prst="halfFrame">
          <a:avLst>
            <a:gd name="adj1" fmla="val 25770"/>
            <a:gd name="adj2" fmla="val 257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AD076F-1D59-4A99-B52E-FD61C17B5703}">
      <dsp:nvSpPr>
        <dsp:cNvPr id="0" name=""/>
        <dsp:cNvSpPr/>
      </dsp:nvSpPr>
      <dsp:spPr>
        <a:xfrm>
          <a:off x="0" y="96811"/>
          <a:ext cx="8229600" cy="34749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i="0" kern="1200" baseline="0" dirty="0" err="1"/>
            <a:t>Bohadana</a:t>
          </a:r>
          <a:r>
            <a:rPr lang="en-US" sz="900" b="0" i="0" kern="1200" baseline="0" dirty="0"/>
            <a:t>, G., Morrissey, S., &amp; Paynter, J. (2021). Self-Compassion in Mothers of Children with Autism Spectrum Disorder: A Qualitative Analysis. </a:t>
          </a:r>
          <a:r>
            <a:rPr lang="en-US" sz="900" b="0" i="1" kern="1200" baseline="0" dirty="0"/>
            <a:t>Journal of Autism and Developmental Disorders</a:t>
          </a:r>
          <a:r>
            <a:rPr lang="en-US" sz="900" b="0" i="0" kern="1200" baseline="0" dirty="0"/>
            <a:t>. </a:t>
          </a:r>
          <a:r>
            <a:rPr lang="en-US" sz="900" b="0" i="0" u="sng" kern="1200" baseline="0" dirty="0">
              <a:hlinkClick xmlns:r="http://schemas.openxmlformats.org/officeDocument/2006/relationships" r:id="rId1"/>
            </a:rPr>
            <a:t>https://doi.org/10.1007/s10803-020-04612-2</a:t>
          </a:r>
          <a:r>
            <a:rPr lang="en-US" sz="900" b="0" i="0" kern="1200" baseline="0" dirty="0"/>
            <a:t> </a:t>
          </a:r>
          <a:endParaRPr lang="en-GB" sz="900" kern="1200" dirty="0"/>
        </a:p>
      </dsp:txBody>
      <dsp:txXfrm>
        <a:off x="16963" y="113774"/>
        <a:ext cx="8195674" cy="313564"/>
      </dsp:txXfrm>
    </dsp:sp>
    <dsp:sp modelId="{E1B2A5D5-2951-4D52-9C63-972EC1BF8BB7}">
      <dsp:nvSpPr>
        <dsp:cNvPr id="0" name=""/>
        <dsp:cNvSpPr/>
      </dsp:nvSpPr>
      <dsp:spPr>
        <a:xfrm>
          <a:off x="0" y="470221"/>
          <a:ext cx="8229600" cy="34749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38281"/>
                <a:satOff val="-549"/>
                <a:lumOff val="3202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38281"/>
                <a:satOff val="-549"/>
                <a:lumOff val="3202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38281"/>
                <a:satOff val="-549"/>
                <a:lumOff val="320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baseline="0"/>
            <a:t>Braun, V., &amp; Clarke, V. (2022). Thematic analysis: A practical guide. Sage.</a:t>
          </a:r>
          <a:endParaRPr lang="en-GB" sz="900" kern="1200"/>
        </a:p>
      </dsp:txBody>
      <dsp:txXfrm>
        <a:off x="16963" y="487184"/>
        <a:ext cx="8195674" cy="313564"/>
      </dsp:txXfrm>
    </dsp:sp>
    <dsp:sp modelId="{423209D7-395E-47BF-B938-C10DC42F084D}">
      <dsp:nvSpPr>
        <dsp:cNvPr id="0" name=""/>
        <dsp:cNvSpPr/>
      </dsp:nvSpPr>
      <dsp:spPr>
        <a:xfrm>
          <a:off x="0" y="843631"/>
          <a:ext cx="8229600" cy="34749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76561"/>
                <a:satOff val="-1098"/>
                <a:lumOff val="6404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76561"/>
                <a:satOff val="-1098"/>
                <a:lumOff val="6404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76561"/>
                <a:satOff val="-1098"/>
                <a:lumOff val="640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i="0" kern="1200" baseline="0"/>
            <a:t>Braun, V., &amp; Clarke, V. (2006). Using Thematic Analysis in Psychology. </a:t>
          </a:r>
          <a:r>
            <a:rPr lang="en-GB" sz="900" b="0" i="1" kern="1200" baseline="0"/>
            <a:t>Qualitative Research in Psychology</a:t>
          </a:r>
          <a:r>
            <a:rPr lang="en-GB" sz="900" b="0" i="0" kern="1200" baseline="0"/>
            <a:t>, </a:t>
          </a:r>
          <a:r>
            <a:rPr lang="en-GB" sz="900" b="0" i="1" kern="1200" baseline="0"/>
            <a:t>3</a:t>
          </a:r>
          <a:r>
            <a:rPr lang="en-GB" sz="900" b="0" i="0" kern="1200" baseline="0"/>
            <a:t>(2), 77–101. </a:t>
          </a:r>
          <a:r>
            <a:rPr lang="en-GB" sz="900" b="0" i="0" u="sng" kern="1200" baseline="0">
              <a:hlinkClick xmlns:r="http://schemas.openxmlformats.org/officeDocument/2006/relationships" r:id="rId2"/>
            </a:rPr>
            <a:t>https://www.tandfonline.com/doi/abs/10.1191/1478088706QP063OA</a:t>
          </a:r>
          <a:r>
            <a:rPr lang="en-US" sz="900" b="0" i="0" u="sng" kern="1200" baseline="0"/>
            <a:t> </a:t>
          </a:r>
          <a:endParaRPr lang="en-GB" sz="900" kern="1200"/>
        </a:p>
      </dsp:txBody>
      <dsp:txXfrm>
        <a:off x="16963" y="860594"/>
        <a:ext cx="8195674" cy="313564"/>
      </dsp:txXfrm>
    </dsp:sp>
    <dsp:sp modelId="{6EF8195E-12F1-462F-A2A3-C69E53DDC6DA}">
      <dsp:nvSpPr>
        <dsp:cNvPr id="0" name=""/>
        <dsp:cNvSpPr/>
      </dsp:nvSpPr>
      <dsp:spPr>
        <a:xfrm>
          <a:off x="0" y="1217041"/>
          <a:ext cx="8229600" cy="34749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114842"/>
                <a:satOff val="-1647"/>
                <a:lumOff val="9606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114842"/>
                <a:satOff val="-1647"/>
                <a:lumOff val="9606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114842"/>
                <a:satOff val="-1647"/>
                <a:lumOff val="960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baseline="0" dirty="0"/>
            <a:t>Braunstein, V. L., </a:t>
          </a:r>
          <a:r>
            <a:rPr lang="en-US" sz="900" kern="1200" baseline="0" dirty="0" err="1"/>
            <a:t>Peniston</a:t>
          </a:r>
          <a:r>
            <a:rPr lang="en-US" sz="900" kern="1200" baseline="0" dirty="0"/>
            <a:t>, N., Perelman, A., &amp; </a:t>
          </a:r>
          <a:r>
            <a:rPr lang="en-US" sz="900" kern="1200" baseline="0" dirty="0" err="1"/>
            <a:t>Cassano</a:t>
          </a:r>
          <a:r>
            <a:rPr lang="en-US" sz="900" kern="1200" baseline="0" dirty="0"/>
            <a:t>, M. C. (2013). The inclusion of fathers in investigations of autistic spectrum disorders. Research in Autism Spectrum Disorders, 7(7), 858–865. </a:t>
          </a:r>
          <a:r>
            <a:rPr lang="en-US" sz="900" kern="1200" baseline="0" dirty="0">
              <a:hlinkClick xmlns:r="http://schemas.openxmlformats.org/officeDocument/2006/relationships" r:id="rId3"/>
            </a:rPr>
            <a:t>https://doi.org/10.1016/j.rasd.2013.03.005</a:t>
          </a:r>
          <a:r>
            <a:rPr lang="en-US" sz="900" kern="1200" baseline="0" dirty="0"/>
            <a:t>  </a:t>
          </a:r>
          <a:endParaRPr lang="en-GB" sz="900" kern="1200" dirty="0"/>
        </a:p>
      </dsp:txBody>
      <dsp:txXfrm>
        <a:off x="16963" y="1234004"/>
        <a:ext cx="8195674" cy="313564"/>
      </dsp:txXfrm>
    </dsp:sp>
    <dsp:sp modelId="{C787BA76-4270-4E4E-ADDC-F71D62FE0131}">
      <dsp:nvSpPr>
        <dsp:cNvPr id="0" name=""/>
        <dsp:cNvSpPr/>
      </dsp:nvSpPr>
      <dsp:spPr>
        <a:xfrm>
          <a:off x="0" y="1590451"/>
          <a:ext cx="8229600" cy="34749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153123"/>
                <a:satOff val="-2196"/>
                <a:lumOff val="12807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153123"/>
                <a:satOff val="-2196"/>
                <a:lumOff val="12807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153123"/>
                <a:satOff val="-2196"/>
                <a:lumOff val="1280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baseline="0"/>
            <a:t>Camilleri, L. J. (2022). Exploring the Lived Experiences of Fathers of Children on the Autism Spectrum: A Narrative Inquiry. SAGE Open, 12(2), 215824402210899. </a:t>
          </a:r>
          <a:r>
            <a:rPr lang="en-US" sz="900" kern="1200" baseline="0">
              <a:hlinkClick xmlns:r="http://schemas.openxmlformats.org/officeDocument/2006/relationships" r:id="rId4"/>
            </a:rPr>
            <a:t>https://doi.org/10.1177/21582440221089927</a:t>
          </a:r>
          <a:r>
            <a:rPr lang="en-US" sz="900" kern="1200" baseline="0"/>
            <a:t>  </a:t>
          </a:r>
          <a:endParaRPr lang="en-GB" sz="900" kern="1200"/>
        </a:p>
      </dsp:txBody>
      <dsp:txXfrm>
        <a:off x="16963" y="1607414"/>
        <a:ext cx="8195674" cy="313564"/>
      </dsp:txXfrm>
    </dsp:sp>
    <dsp:sp modelId="{AACC636D-ECDD-42B6-B089-7E5B86723CE4}">
      <dsp:nvSpPr>
        <dsp:cNvPr id="0" name=""/>
        <dsp:cNvSpPr/>
      </dsp:nvSpPr>
      <dsp:spPr>
        <a:xfrm>
          <a:off x="0" y="1963861"/>
          <a:ext cx="8229600" cy="34749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191404"/>
                <a:satOff val="-2745"/>
                <a:lumOff val="16009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191404"/>
                <a:satOff val="-2745"/>
                <a:lumOff val="16009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191404"/>
                <a:satOff val="-2745"/>
                <a:lumOff val="1600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baseline="0"/>
            <a:t>DePape, A.-M., &amp; Lindsay, S. (2014). Parents’ Experiences of Caring for a Child With Autism Spectrum Disorder. Qualitative Health Research, 25(4), 569–583. </a:t>
          </a:r>
          <a:r>
            <a:rPr lang="en-US" sz="900" kern="1200" baseline="0">
              <a:hlinkClick xmlns:r="http://schemas.openxmlformats.org/officeDocument/2006/relationships" r:id="rId5"/>
            </a:rPr>
            <a:t>https://doi.org/10.1177/1049732314552455</a:t>
          </a:r>
          <a:r>
            <a:rPr lang="en-US" sz="900" kern="1200" baseline="0"/>
            <a:t>  </a:t>
          </a:r>
          <a:endParaRPr lang="en-GB" sz="900" kern="1200"/>
        </a:p>
      </dsp:txBody>
      <dsp:txXfrm>
        <a:off x="16963" y="1980824"/>
        <a:ext cx="8195674" cy="313564"/>
      </dsp:txXfrm>
    </dsp:sp>
    <dsp:sp modelId="{953444F4-974C-4597-9CC5-EE9C190CD800}">
      <dsp:nvSpPr>
        <dsp:cNvPr id="0" name=""/>
        <dsp:cNvSpPr/>
      </dsp:nvSpPr>
      <dsp:spPr>
        <a:xfrm>
          <a:off x="0" y="2337271"/>
          <a:ext cx="8229600" cy="34749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229684"/>
                <a:satOff val="-3294"/>
                <a:lumOff val="19211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229684"/>
                <a:satOff val="-3294"/>
                <a:lumOff val="19211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229684"/>
                <a:satOff val="-3294"/>
                <a:lumOff val="1921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i="0" kern="1200" baseline="0" dirty="0"/>
            <a:t>George‐Levi, S., </a:t>
          </a:r>
          <a:r>
            <a:rPr lang="en-US" sz="900" b="0" i="0" kern="1200" baseline="0" dirty="0" err="1"/>
            <a:t>Laslo</a:t>
          </a:r>
          <a:r>
            <a:rPr lang="en-US" sz="900" b="0" i="0" kern="1200" baseline="0" dirty="0"/>
            <a:t>‐Roth, R., &amp; Ben Yaakov, L. (2023). Vulnerability to loneliness among fathers of children with autism spectrum disorder: The role of interpersonal and familial resources. </a:t>
          </a:r>
          <a:r>
            <a:rPr lang="en-US" sz="900" b="0" i="1" kern="1200" baseline="0" dirty="0"/>
            <a:t>Family Process</a:t>
          </a:r>
          <a:r>
            <a:rPr lang="en-US" sz="900" b="0" i="0" kern="1200" baseline="0" dirty="0"/>
            <a:t>. </a:t>
          </a:r>
          <a:r>
            <a:rPr lang="en-US" sz="900" b="0" i="0" u="sng" kern="1200" baseline="0">
              <a:hlinkClick xmlns:r="http://schemas.openxmlformats.org/officeDocument/2006/relationships" r:id="rId6"/>
            </a:rPr>
            <a:t>https://doi.org/10.1111/famp.12877</a:t>
          </a:r>
          <a:r>
            <a:rPr lang="en-US" sz="900" b="0" i="0" kern="1200" baseline="0"/>
            <a:t>  </a:t>
          </a:r>
          <a:endParaRPr lang="en-GB" sz="900" kern="1200" dirty="0"/>
        </a:p>
      </dsp:txBody>
      <dsp:txXfrm>
        <a:off x="16963" y="2354234"/>
        <a:ext cx="8195674" cy="313564"/>
      </dsp:txXfrm>
    </dsp:sp>
    <dsp:sp modelId="{DA34F313-9F09-476B-8661-77B960A882BA}">
      <dsp:nvSpPr>
        <dsp:cNvPr id="0" name=""/>
        <dsp:cNvSpPr/>
      </dsp:nvSpPr>
      <dsp:spPr>
        <a:xfrm>
          <a:off x="0" y="2710681"/>
          <a:ext cx="8229600" cy="34749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267965"/>
                <a:satOff val="-3843"/>
                <a:lumOff val="22413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267965"/>
                <a:satOff val="-3843"/>
                <a:lumOff val="22413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267965"/>
                <a:satOff val="-3843"/>
                <a:lumOff val="2241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baseline="0"/>
            <a:t>Kang, V. Y., Kim, S., &amp; Thomas, M. K. (2022). Experiences of Korean Fathers of Children With Autism in the United States. Inclusion, 10(3), 183–200. </a:t>
          </a:r>
          <a:r>
            <a:rPr lang="en-US" sz="900" kern="1200" baseline="0">
              <a:hlinkClick xmlns:r="http://schemas.openxmlformats.org/officeDocument/2006/relationships" r:id="rId7"/>
            </a:rPr>
            <a:t>https://doi.org/10.1352/2326-6988-10.3.183</a:t>
          </a:r>
          <a:r>
            <a:rPr lang="en-US" sz="900" kern="1200" baseline="0"/>
            <a:t>  </a:t>
          </a:r>
          <a:endParaRPr lang="en-GB" sz="900" kern="1200"/>
        </a:p>
      </dsp:txBody>
      <dsp:txXfrm>
        <a:off x="16963" y="2727644"/>
        <a:ext cx="8195674" cy="313564"/>
      </dsp:txXfrm>
    </dsp:sp>
    <dsp:sp modelId="{F79DF45F-79E8-41FD-9F76-20F06A471CAA}">
      <dsp:nvSpPr>
        <dsp:cNvPr id="0" name=""/>
        <dsp:cNvSpPr/>
      </dsp:nvSpPr>
      <dsp:spPr>
        <a:xfrm>
          <a:off x="0" y="3084091"/>
          <a:ext cx="8229600" cy="34749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306246"/>
                <a:satOff val="-4392"/>
                <a:lumOff val="25615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306246"/>
                <a:satOff val="-4392"/>
                <a:lumOff val="25615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306246"/>
                <a:satOff val="-4392"/>
                <a:lumOff val="256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i="0" kern="1200" baseline="0"/>
            <a:t>Oates, J., Carpenter, D., Fisher, M., Goodson, S., Hannah, B., Kwiatkowski, R., Prutton, K., Reeves, D., &amp; Wainwright, T. (2021). BPS Code of Human Research Ethics. </a:t>
          </a:r>
          <a:r>
            <a:rPr lang="en-US" sz="900" b="0" i="1" kern="1200" baseline="0"/>
            <a:t>BPS Code of Human Research Ethics</a:t>
          </a:r>
          <a:r>
            <a:rPr lang="en-US" sz="900" b="0" i="0" kern="1200" baseline="0"/>
            <a:t>, </a:t>
          </a:r>
          <a:r>
            <a:rPr lang="en-US" sz="900" b="0" i="1" kern="1200" baseline="0"/>
            <a:t>978-1-85433-792-4</a:t>
          </a:r>
          <a:r>
            <a:rPr lang="en-US" sz="900" b="0" i="0" kern="1200" baseline="0"/>
            <a:t>. </a:t>
          </a:r>
          <a:r>
            <a:rPr lang="en-US" sz="900" b="0" i="0" u="sng" kern="1200" baseline="0">
              <a:hlinkClick xmlns:r="http://schemas.openxmlformats.org/officeDocument/2006/relationships" r:id="rId8"/>
            </a:rPr>
            <a:t>https://doi.org/10.53841/bpsrep.2021.inf180</a:t>
          </a:r>
          <a:r>
            <a:rPr lang="en-US" sz="900" b="0" i="0" kern="1200" baseline="0"/>
            <a:t> </a:t>
          </a:r>
          <a:endParaRPr lang="en-GB" sz="900" kern="1200"/>
        </a:p>
      </dsp:txBody>
      <dsp:txXfrm>
        <a:off x="16963" y="3101054"/>
        <a:ext cx="8195674" cy="3135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4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4AA51AEC-D0A1-4FA9-895A-9A8FFF7736B3}" type="datetimeFigureOut">
              <a:rPr lang="en-GB" smtClean="0"/>
              <a:t>24/05/2024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4547F4CC-85AB-468D-B709-C9EB014A01C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245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A6BD2B6E-B993-4C1C-9E93-55B611B50867}" type="datetime1">
              <a:rPr lang="en-GB" altLang="en-US"/>
              <a:pPr>
                <a:defRPr/>
              </a:pPr>
              <a:t>24/05/2024</a:t>
            </a:fld>
            <a:endParaRPr lang="en-GB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2" tIns="46586" rIns="93172" bIns="46586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alt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altLang="en-US" noProof="0" dirty="0"/>
              <a:t>Click to edit Master text styles</a:t>
            </a:r>
          </a:p>
          <a:p>
            <a:pPr lvl="1"/>
            <a:r>
              <a:rPr lang="en-GB" altLang="en-US" noProof="0" dirty="0"/>
              <a:t>Second level</a:t>
            </a:r>
          </a:p>
          <a:p>
            <a:pPr lvl="2"/>
            <a:r>
              <a:rPr lang="en-GB" altLang="en-US" noProof="0" dirty="0"/>
              <a:t>Third level</a:t>
            </a:r>
          </a:p>
          <a:p>
            <a:pPr lvl="3"/>
            <a:r>
              <a:rPr lang="en-GB" altLang="en-US" noProof="0" dirty="0"/>
              <a:t>Fourth level</a:t>
            </a:r>
          </a:p>
          <a:p>
            <a:pPr lvl="4"/>
            <a:r>
              <a:rPr lang="en-GB" alt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95C0A0FB-C9C3-422D-8448-AE568FEA659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45350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 baseline="0">
        <a:solidFill>
          <a:schemeClr val="tx1">
            <a:lumMod val="65000"/>
            <a:lumOff val="35000"/>
          </a:schemeClr>
        </a:solidFill>
        <a:latin typeface="Arial" panose="020B0604020202020204" pitchFamily="34" charset="0"/>
        <a:ea typeface="ＭＳ Ｐゴシック" pitchFamily="-109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 baseline="0">
        <a:solidFill>
          <a:schemeClr val="tx1">
            <a:lumMod val="65000"/>
            <a:lumOff val="35000"/>
          </a:schemeClr>
        </a:solidFill>
        <a:latin typeface="Arial" panose="020B0604020202020204" pitchFamily="34" charset="0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 baseline="0">
        <a:solidFill>
          <a:schemeClr val="tx1">
            <a:lumMod val="65000"/>
            <a:lumOff val="35000"/>
          </a:schemeClr>
        </a:solidFill>
        <a:latin typeface="Arial" panose="020B0604020202020204" pitchFamily="34" charset="0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 baseline="0">
        <a:solidFill>
          <a:schemeClr val="tx1">
            <a:lumMod val="65000"/>
            <a:lumOff val="35000"/>
          </a:schemeClr>
        </a:solidFill>
        <a:latin typeface="Arial" panose="020B0604020202020204" pitchFamily="34" charset="0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 baseline="0">
        <a:solidFill>
          <a:schemeClr val="tx1">
            <a:lumMod val="65000"/>
            <a:lumOff val="35000"/>
          </a:schemeClr>
        </a:solidFill>
        <a:latin typeface="Arial" panose="020B0604020202020204" pitchFamily="34" charset="0"/>
        <a:ea typeface="ＭＳ Ｐゴシック" pitchFamily="-109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C0A0FB-C9C3-422D-8448-AE568FEA659C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98658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kern="1200" baseline="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  <a:ea typeface="ＭＳ Ｐゴシック" pitchFamily="-109" charset="-128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C0A0FB-C9C3-422D-8448-AE568FEA659C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12519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C0A0FB-C9C3-422D-8448-AE568FEA659C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82486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C0A0FB-C9C3-422D-8448-AE568FEA659C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80572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9635 Powerpoint template 16 9 blacklines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67544" y="483518"/>
            <a:ext cx="8496944" cy="1102519"/>
          </a:xfrm>
          <a:prstGeom prst="rect">
            <a:avLst/>
          </a:prstGeom>
        </p:spPr>
        <p:txBody>
          <a:bodyPr/>
          <a:lstStyle>
            <a:lvl1pPr algn="l">
              <a:defRPr sz="4400" b="0" i="0" cap="none" baseline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67544" y="2121396"/>
            <a:ext cx="8496943" cy="13144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 b="0" baseline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9172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5979"/>
            <a:ext cx="6692265" cy="857250"/>
          </a:xfrm>
          <a:prstGeom prst="rect">
            <a:avLst/>
          </a:prstGeom>
        </p:spPr>
        <p:txBody>
          <a:bodyPr/>
          <a:lstStyle>
            <a:lvl1pPr algn="l">
              <a:defRPr sz="4000" b="1" i="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  <a:lvl2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2pPr>
            <a:lvl3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3pPr>
            <a:lvl4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4pPr>
            <a:lvl5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130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2293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67544" y="490364"/>
            <a:ext cx="8229599" cy="857250"/>
          </a:xfrm>
          <a:prstGeom prst="rect">
            <a:avLst/>
          </a:prstGeom>
        </p:spPr>
        <p:txBody>
          <a:bodyPr/>
          <a:lstStyle>
            <a:lvl1pPr algn="l">
              <a:defRPr sz="3200" b="0" i="0" cap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7543" y="1347613"/>
            <a:ext cx="8229600" cy="2808313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515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160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55525"/>
            <a:ext cx="8229600" cy="644626"/>
          </a:xfrm>
          <a:prstGeom prst="rect">
            <a:avLst/>
          </a:prstGeom>
        </p:spPr>
        <p:txBody>
          <a:bodyPr/>
          <a:lstStyle>
            <a:lvl1pPr algn="l">
              <a:defRPr sz="3200" b="0" i="0" cap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7613"/>
            <a:ext cx="4038600" cy="2880321"/>
          </a:xfrm>
          <a:prstGeom prst="rect">
            <a:avLst/>
          </a:prstGeom>
        </p:spPr>
        <p:txBody>
          <a:bodyPr/>
          <a:lstStyle>
            <a:lvl1pPr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7613"/>
            <a:ext cx="4038600" cy="2880321"/>
          </a:xfrm>
          <a:prstGeom prst="rect">
            <a:avLst/>
          </a:prstGeom>
        </p:spPr>
        <p:txBody>
          <a:bodyPr/>
          <a:lstStyle>
            <a:lvl1pPr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4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199" y="483519"/>
            <a:ext cx="8229601" cy="864096"/>
          </a:xfrm>
          <a:prstGeom prst="rect">
            <a:avLst/>
          </a:prstGeom>
        </p:spPr>
        <p:txBody>
          <a:bodyPr/>
          <a:lstStyle>
            <a:lvl1pPr algn="l">
              <a:defRPr sz="4000" b="0" i="0" cap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491630"/>
            <a:ext cx="4040188" cy="2664296"/>
          </a:xfrm>
          <a:prstGeom prst="rect">
            <a:avLst/>
          </a:prstGeom>
        </p:spPr>
        <p:txBody>
          <a:bodyPr/>
          <a:lstStyle>
            <a:lvl1pPr>
              <a:defRPr sz="24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  <a:lvl2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2pPr>
            <a:lvl3pPr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3pPr>
            <a:lvl4pPr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4pPr>
            <a:lvl5pPr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91630"/>
            <a:ext cx="4041775" cy="2664296"/>
          </a:xfrm>
          <a:prstGeom prst="rect">
            <a:avLst/>
          </a:prstGeom>
        </p:spPr>
        <p:txBody>
          <a:bodyPr/>
          <a:lstStyle>
            <a:lvl1pPr>
              <a:defRPr sz="24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  <a:lvl2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2pPr>
            <a:lvl3pPr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3pPr>
            <a:lvl4pPr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4pPr>
            <a:lvl5pPr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91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5979"/>
            <a:ext cx="6692265" cy="857250"/>
          </a:xfrm>
          <a:prstGeom prst="rect">
            <a:avLst/>
          </a:prstGeom>
        </p:spPr>
        <p:txBody>
          <a:bodyPr/>
          <a:lstStyle>
            <a:lvl1pPr algn="l">
              <a:defRPr sz="4000" b="1" i="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883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0930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1680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9635 Powerpoint template 16 9 v210617.pdf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888" r:id="rId2"/>
    <p:sldLayoutId id="2147483900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5" r:id="rId9"/>
    <p:sldLayoutId id="2147483896" r:id="rId10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pitchFamily="-109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pitchFamily="-109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pitchFamily="-109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pitchFamily="-109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pitchFamily="-109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pitchFamily="-109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13" Type="http://schemas.openxmlformats.org/officeDocument/2006/relationships/image" Target="../media/image6.jp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rain and brain tangled together&#10;&#10;Description automatically generated with medium confidence">
            <a:extLst>
              <a:ext uri="{FF2B5EF4-FFF2-40B4-BE49-F238E27FC236}">
                <a16:creationId xmlns:a16="http://schemas.microsoft.com/office/drawing/2014/main" id="{28F6F9B0-EC6D-0714-4A84-28CAA3239049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8000"/>
          </a:blip>
          <a:stretch>
            <a:fillRect/>
          </a:stretch>
        </p:blipFill>
        <p:spPr>
          <a:xfrm>
            <a:off x="-180528" y="2787774"/>
            <a:ext cx="3419513" cy="2607379"/>
          </a:xfrm>
          <a:prstGeom prst="rect">
            <a:avLst/>
          </a:prstGeom>
          <a:ln>
            <a:noFill/>
          </a:ln>
          <a:effectLst>
            <a:softEdge rad="508000"/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D2FAB78-9100-4825-BDA1-CD4D88CE00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Experiences of fathers of children diagnosed with autism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0784A1-04A3-4188-98AE-58BEC4C219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7544" y="2067694"/>
            <a:ext cx="8496943" cy="1314450"/>
          </a:xfrm>
        </p:spPr>
        <p:txBody>
          <a:bodyPr/>
          <a:lstStyle/>
          <a:p>
            <a:r>
              <a:rPr lang="en-GB" b="1" i="1" dirty="0">
                <a:latin typeface="+mn-lt"/>
              </a:rPr>
              <a:t>Psychology Student Conference 2024</a:t>
            </a:r>
            <a:endParaRPr lang="en-GB" dirty="0">
              <a:latin typeface="+mn-lt"/>
            </a:endParaRPr>
          </a:p>
          <a:p>
            <a:r>
              <a:rPr lang="en-GB" dirty="0">
                <a:latin typeface="+mn-lt"/>
              </a:rPr>
              <a:t>Your name:  Marina – Alexandra Tudor</a:t>
            </a:r>
          </a:p>
          <a:p>
            <a:r>
              <a:rPr lang="en-GB" dirty="0">
                <a:latin typeface="+mn-lt"/>
              </a:rPr>
              <a:t>Supervisor name: Samantha Littlemore</a:t>
            </a:r>
          </a:p>
          <a:p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96071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ADD3E-66A5-4796-B0C4-54FDB5ED4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55525"/>
            <a:ext cx="8229600" cy="644626"/>
          </a:xfrm>
          <a:solidFill>
            <a:schemeClr val="accent1">
              <a:alpha val="5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+mn-lt"/>
              </a:rPr>
              <a:t>Background Research, Rationale and Methodology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2F9BBE5E-70B8-91AD-A851-4D03E597FD6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11829211"/>
              </p:ext>
            </p:extLst>
          </p:nvPr>
        </p:nvGraphicFramePr>
        <p:xfrm>
          <a:off x="457199" y="1206809"/>
          <a:ext cx="4906889" cy="3168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" name="Picture 8" descr="A cartoon of a person with his head in his mouth&#10;&#10;Description automatically generated">
            <a:extLst>
              <a:ext uri="{FF2B5EF4-FFF2-40B4-BE49-F238E27FC236}">
                <a16:creationId xmlns:a16="http://schemas.microsoft.com/office/drawing/2014/main" id="{1A5AF11C-22B6-95D9-CF74-5A423C80931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62177" y="1347613"/>
            <a:ext cx="2210646" cy="28803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92966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collage of people in different poses&#10;&#10;Description automatically generated">
            <a:extLst>
              <a:ext uri="{FF2B5EF4-FFF2-40B4-BE49-F238E27FC236}">
                <a16:creationId xmlns:a16="http://schemas.microsoft.com/office/drawing/2014/main" id="{9485DA0A-E04B-517E-F6B1-1D9C63E58F9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3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2EED61-EE99-48D0-A8A7-CF75BDACA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3" y="0"/>
            <a:ext cx="8229599" cy="857250"/>
          </a:xfrm>
          <a:solidFill>
            <a:schemeClr val="accent1">
              <a:alpha val="5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dirty="0">
                <a:solidFill>
                  <a:schemeClr val="tx1"/>
                </a:solidFill>
                <a:latin typeface="+mn-lt"/>
              </a:rPr>
              <a:t>Themes that emerged from data</a:t>
            </a:r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7B80B7DC-3243-237E-CEBC-2A64D2B03C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5631342"/>
              </p:ext>
            </p:extLst>
          </p:nvPr>
        </p:nvGraphicFramePr>
        <p:xfrm>
          <a:off x="-254771" y="857250"/>
          <a:ext cx="9674226" cy="3974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4008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94EDC-B906-49DA-AFAA-B7CFEC901A0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alpha val="50000"/>
            </a:schemeClr>
          </a:solidFill>
          <a:ln>
            <a:solidFill>
              <a:schemeClr val="bg2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dirty="0">
                <a:solidFill>
                  <a:schemeClr val="tx1"/>
                </a:solidFill>
                <a:latin typeface="+mn-lt"/>
              </a:rPr>
              <a:t>Conclusions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487A157-24E3-9F52-AA64-DF18DDF761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1371520"/>
              </p:ext>
            </p:extLst>
          </p:nvPr>
        </p:nvGraphicFramePr>
        <p:xfrm>
          <a:off x="-2875419" y="1348106"/>
          <a:ext cx="10472271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5041D7AB-8D04-A003-994C-EF3BD24D30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89386638"/>
              </p:ext>
            </p:extLst>
          </p:nvPr>
        </p:nvGraphicFramePr>
        <p:xfrm>
          <a:off x="4099055" y="1563638"/>
          <a:ext cx="4392488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13" name="Picture 12" descr="A cat and a tiger&#10;&#10;Description automatically generated">
            <a:extLst>
              <a:ext uri="{FF2B5EF4-FFF2-40B4-BE49-F238E27FC236}">
                <a16:creationId xmlns:a16="http://schemas.microsoft.com/office/drawing/2014/main" id="{8181EB56-3433-73DE-7E4F-A5ABF86B9E8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652120" y="2571750"/>
            <a:ext cx="3205536" cy="1803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328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7CAF1-21A4-41E1-9149-3DE4D6A63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049" y="339502"/>
            <a:ext cx="8229599" cy="641225"/>
          </a:xfrm>
          <a:solidFill>
            <a:schemeClr val="accent1">
              <a:alpha val="50000"/>
            </a:schemeClr>
          </a:solidFill>
          <a:ln>
            <a:solidFill>
              <a:schemeClr val="bg2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dirty="0">
                <a:solidFill>
                  <a:schemeClr val="tx1"/>
                </a:solidFill>
                <a:latin typeface="+mn-lt"/>
              </a:rPr>
              <a:t>References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D293790-6BB5-DD52-D88A-89DDFD7DF5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1215522"/>
              </p:ext>
            </p:extLst>
          </p:nvPr>
        </p:nvGraphicFramePr>
        <p:xfrm>
          <a:off x="474049" y="915566"/>
          <a:ext cx="8229600" cy="35283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20306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9635 Powerpoint New end panel 16 9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New brand Powerpoint [16 9] 09051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1402E8BF2CBC4998EE1442566E19CA" ma:contentTypeVersion="17" ma:contentTypeDescription="Create a new document." ma:contentTypeScope="" ma:versionID="eee2e9f5f49350e84740cede0ccb03e2">
  <xsd:schema xmlns:xsd="http://www.w3.org/2001/XMLSchema" xmlns:xs="http://www.w3.org/2001/XMLSchema" xmlns:p="http://schemas.microsoft.com/office/2006/metadata/properties" xmlns:ns3="97ddc6a1-cea9-4ecc-9281-bd4825c336f7" xmlns:ns4="9bb8cb45-54fe-4dce-a3e8-2f5f6bd049c3" targetNamespace="http://schemas.microsoft.com/office/2006/metadata/properties" ma:root="true" ma:fieldsID="e174894f45db691ca07918c15188c901" ns3:_="" ns4:_="">
    <xsd:import namespace="97ddc6a1-cea9-4ecc-9281-bd4825c336f7"/>
    <xsd:import namespace="9bb8cb45-54fe-4dce-a3e8-2f5f6bd049c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dc6a1-cea9-4ecc-9281-bd4825c336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b8cb45-54fe-4dce-a3e8-2f5f6bd049c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7ddc6a1-cea9-4ecc-9281-bd4825c336f7" xsi:nil="true"/>
  </documentManagement>
</p:properties>
</file>

<file path=customXml/itemProps1.xml><?xml version="1.0" encoding="utf-8"?>
<ds:datastoreItem xmlns:ds="http://schemas.openxmlformats.org/officeDocument/2006/customXml" ds:itemID="{BD51B6FB-9949-4F26-BC11-CD562A1BB7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ddc6a1-cea9-4ecc-9281-bd4825c336f7"/>
    <ds:schemaRef ds:uri="9bb8cb45-54fe-4dce-a3e8-2f5f6bd049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BB98BE-4488-4FDF-B8F2-9514400944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FD0338-06CC-4A13-8A5D-DB432506ACB6}">
  <ds:schemaRefs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9bb8cb45-54fe-4dce-a3e8-2f5f6bd049c3"/>
    <ds:schemaRef ds:uri="97ddc6a1-cea9-4ecc-9281-bd4825c336f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New brand Powerpoint [16 9] 090517.potx</Template>
  <TotalTime>14840</TotalTime>
  <Words>656</Words>
  <Application>Microsoft Office PowerPoint</Application>
  <PresentationFormat>On-screen Show (16:9)</PresentationFormat>
  <Paragraphs>34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New brand Powerpoint [16 9] 090517</vt:lpstr>
      <vt:lpstr>Experiences of fathers of children diagnosed with autism</vt:lpstr>
      <vt:lpstr>Background Research, Rationale and Methodology</vt:lpstr>
      <vt:lpstr>Themes that emerged from data</vt:lpstr>
      <vt:lpstr>Conclusions</vt:lpstr>
      <vt:lpstr>References</vt:lpstr>
      <vt:lpstr>PowerPoint Presentation</vt:lpstr>
    </vt:vector>
  </TitlesOfParts>
  <Company>Staffordshire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Brand Bank</dc:title>
  <dc:creator>WINTER Emma</dc:creator>
  <cp:lastModifiedBy>Marina Tudor</cp:lastModifiedBy>
  <cp:revision>123</cp:revision>
  <cp:lastPrinted>2017-08-22T14:55:30Z</cp:lastPrinted>
  <dcterms:created xsi:type="dcterms:W3CDTF">2015-03-10T12:10:31Z</dcterms:created>
  <dcterms:modified xsi:type="dcterms:W3CDTF">2024-05-24T17:59:57Z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0x010100E11402E8BF2CBC4998EE1442566E19CA</vt:lpwstr>
  </property>
</Properties>
</file>